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0.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145706541" r:id="rId2"/>
    <p:sldId id="2147480909" r:id="rId3"/>
    <p:sldId id="2141411467" r:id="rId4"/>
    <p:sldId id="2141411604" r:id="rId5"/>
    <p:sldId id="2145706549" r:id="rId6"/>
    <p:sldId id="2145706550" r:id="rId7"/>
    <p:sldId id="2147480897" r:id="rId8"/>
    <p:sldId id="2147480898" r:id="rId9"/>
    <p:sldId id="2147480899" r:id="rId10"/>
    <p:sldId id="2147480900" r:id="rId11"/>
    <p:sldId id="2147480901" r:id="rId12"/>
    <p:sldId id="2147480902" r:id="rId13"/>
    <p:sldId id="2147480903" r:id="rId14"/>
    <p:sldId id="2141411475" r:id="rId15"/>
    <p:sldId id="2141411485" r:id="rId16"/>
    <p:sldId id="2141411626" r:id="rId17"/>
    <p:sldId id="2141411627" r:id="rId18"/>
    <p:sldId id="2141411628" r:id="rId19"/>
    <p:sldId id="2141411548" r:id="rId20"/>
    <p:sldId id="2141411550" r:id="rId21"/>
    <p:sldId id="2141411542" r:id="rId22"/>
    <p:sldId id="2141411603" r:id="rId23"/>
    <p:sldId id="2141411529" r:id="rId24"/>
    <p:sldId id="2141411488" r:id="rId25"/>
    <p:sldId id="2141411558" r:id="rId26"/>
    <p:sldId id="2141411608" r:id="rId27"/>
    <p:sldId id="2141411552" r:id="rId28"/>
    <p:sldId id="2141411595" r:id="rId29"/>
    <p:sldId id="2141411526" r:id="rId30"/>
    <p:sldId id="2141411596" r:id="rId31"/>
    <p:sldId id="2141411599" r:id="rId32"/>
    <p:sldId id="2141411574" r:id="rId33"/>
    <p:sldId id="2141411613" r:id="rId34"/>
    <p:sldId id="2141411631" r:id="rId35"/>
    <p:sldId id="2141411559" r:id="rId36"/>
    <p:sldId id="2141411600" r:id="rId37"/>
    <p:sldId id="2141411601" r:id="rId38"/>
    <p:sldId id="2141411609" r:id="rId39"/>
    <p:sldId id="2141411610" r:id="rId40"/>
    <p:sldId id="2141411607" r:id="rId41"/>
    <p:sldId id="2141411492" r:id="rId42"/>
    <p:sldId id="2147480904" r:id="rId43"/>
    <p:sldId id="2141411622" r:id="rId44"/>
    <p:sldId id="2141411623" r:id="rId45"/>
    <p:sldId id="2147480910" r:id="rId46"/>
    <p:sldId id="2141411624" r:id="rId47"/>
    <p:sldId id="2141411494" r:id="rId48"/>
    <p:sldId id="2147480908" r:id="rId49"/>
    <p:sldId id="2145706606" r:id="rId50"/>
    <p:sldId id="2145706572" r:id="rId51"/>
    <p:sldId id="2145706604" r:id="rId52"/>
    <p:sldId id="2145706607" r:id="rId53"/>
    <p:sldId id="2141411381" r:id="rId54"/>
    <p:sldId id="2147480906" r:id="rId55"/>
    <p:sldId id="2147480907" r:id="rId56"/>
    <p:sldId id="2141411630" r:id="rId57"/>
    <p:sldId id="2141411629" r:id="rId58"/>
    <p:sldId id="2141411549" r:id="rId59"/>
    <p:sldId id="2145706548" r:id="rId60"/>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ra Patricia, Charry Rojas" initials="SPCR" lastIdx="2" clrIdx="0">
    <p:extLst>
      <p:ext uri="{19B8F6BF-5375-455C-9EA6-DF929625EA0E}">
        <p15:presenceInfo xmlns:p15="http://schemas.microsoft.com/office/powerpoint/2012/main" userId="S-1-5-21-1497825296-2059143019-9522986-14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5B6A"/>
    <a:srgbClr val="328AA4"/>
    <a:srgbClr val="38A9CA"/>
    <a:srgbClr val="50C0E3"/>
    <a:srgbClr val="72CA8B"/>
    <a:srgbClr val="725EB1"/>
    <a:srgbClr val="FB8AD8"/>
    <a:srgbClr val="FB8A60"/>
    <a:srgbClr val="E337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781"/>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dizabett\Downloads\OCUPACIONES%20TOTALES_11_08_2025.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dizabett\Downloads\OCUPACIONES%20TOTALES_11_08_202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https://udeaeduco-my.sharepoint.com/personal/carolina_moreno1_udea_edu_co/Documents/Proyecto%20VSR%20-%20UdeA_SDS/Documentos%20de%20trabajo/ACE%20y%20AIP/ACE/ResultadosC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ttps://udeaeduco-my.sharepoint.com/personal/carolina_moreno1_udea_edu_co/Documents/Proyecto%20VSR%20-%20UdeA_SDS/Documentos%20de%20trabajo/ACE%20y%20AIP/ACE/ResultadosC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udeaeduco-my.sharepoint.com/personal/carolina_moreno1_udea_edu_co/Documents/Proyecto%20VSR%20-%20UdeA_SDS/Documentos%20de%20trabajo/ACE%20y%20AIP/ACE/ResultadosC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s://udeaeduco-my.sharepoint.com/personal/carolina_moreno1_udea_edu_co/Documents/Proyecto%20VSR%20-%20UdeA_SDS/Documentos%20de%20trabajo/ACE%20y%20AIP/ACE/ResultadosC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Hoja_de_c_lculo_de_Microsoft_Excel.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Hoja_de_c_lculo_de_Microsoft_Excel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'2025'!$J$4</c:f>
              <c:strCache>
                <c:ptCount val="1"/>
                <c:pt idx="0">
                  <c:v>%
OCUPACION HOSPITALIZACIÓN PEDIATRICA</c:v>
                </c:pt>
              </c:strCache>
            </c:strRef>
          </c:tx>
          <c:spPr>
            <a:ln w="28575" cap="rnd">
              <a:solidFill>
                <a:schemeClr val="accent1"/>
              </a:solidFill>
              <a:round/>
            </a:ln>
            <a:effectLst/>
          </c:spPr>
          <c:marker>
            <c:symbol val="none"/>
          </c:marker>
          <c:cat>
            <c:numRef>
              <c:f>'2025'!$B$5:$B$216</c:f>
              <c:numCache>
                <c:formatCode>m/d/yyyy</c:formatCode>
                <c:ptCount val="212"/>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pt idx="28">
                  <c:v>45686</c:v>
                </c:pt>
                <c:pt idx="29">
                  <c:v>45687</c:v>
                </c:pt>
                <c:pt idx="30">
                  <c:v>45688</c:v>
                </c:pt>
                <c:pt idx="31">
                  <c:v>45689</c:v>
                </c:pt>
                <c:pt idx="32">
                  <c:v>45690</c:v>
                </c:pt>
                <c:pt idx="33">
                  <c:v>45691</c:v>
                </c:pt>
                <c:pt idx="34">
                  <c:v>45692</c:v>
                </c:pt>
                <c:pt idx="35">
                  <c:v>45693</c:v>
                </c:pt>
                <c:pt idx="36">
                  <c:v>45694</c:v>
                </c:pt>
                <c:pt idx="37">
                  <c:v>45695</c:v>
                </c:pt>
                <c:pt idx="38">
                  <c:v>45696</c:v>
                </c:pt>
                <c:pt idx="39">
                  <c:v>45697</c:v>
                </c:pt>
                <c:pt idx="40">
                  <c:v>45698</c:v>
                </c:pt>
                <c:pt idx="41">
                  <c:v>45699</c:v>
                </c:pt>
                <c:pt idx="42">
                  <c:v>45700</c:v>
                </c:pt>
                <c:pt idx="43">
                  <c:v>45701</c:v>
                </c:pt>
                <c:pt idx="44">
                  <c:v>45702</c:v>
                </c:pt>
                <c:pt idx="45">
                  <c:v>45703</c:v>
                </c:pt>
                <c:pt idx="46">
                  <c:v>45704</c:v>
                </c:pt>
                <c:pt idx="47">
                  <c:v>45705</c:v>
                </c:pt>
                <c:pt idx="48">
                  <c:v>45706</c:v>
                </c:pt>
                <c:pt idx="49">
                  <c:v>45707</c:v>
                </c:pt>
                <c:pt idx="50">
                  <c:v>45708</c:v>
                </c:pt>
                <c:pt idx="51">
                  <c:v>45709</c:v>
                </c:pt>
                <c:pt idx="52">
                  <c:v>45710</c:v>
                </c:pt>
                <c:pt idx="53">
                  <c:v>45711</c:v>
                </c:pt>
                <c:pt idx="54">
                  <c:v>45712</c:v>
                </c:pt>
                <c:pt idx="55">
                  <c:v>45713</c:v>
                </c:pt>
                <c:pt idx="56">
                  <c:v>45714</c:v>
                </c:pt>
                <c:pt idx="57">
                  <c:v>45715</c:v>
                </c:pt>
                <c:pt idx="58">
                  <c:v>45716</c:v>
                </c:pt>
                <c:pt idx="59">
                  <c:v>45717</c:v>
                </c:pt>
                <c:pt idx="60">
                  <c:v>45718</c:v>
                </c:pt>
                <c:pt idx="61">
                  <c:v>45719</c:v>
                </c:pt>
                <c:pt idx="62">
                  <c:v>45720</c:v>
                </c:pt>
                <c:pt idx="63">
                  <c:v>45721</c:v>
                </c:pt>
                <c:pt idx="64">
                  <c:v>45722</c:v>
                </c:pt>
                <c:pt idx="65">
                  <c:v>45723</c:v>
                </c:pt>
                <c:pt idx="66">
                  <c:v>45724</c:v>
                </c:pt>
                <c:pt idx="67">
                  <c:v>45725</c:v>
                </c:pt>
                <c:pt idx="68">
                  <c:v>45726</c:v>
                </c:pt>
                <c:pt idx="69">
                  <c:v>45727</c:v>
                </c:pt>
                <c:pt idx="70">
                  <c:v>45728</c:v>
                </c:pt>
                <c:pt idx="71">
                  <c:v>45729</c:v>
                </c:pt>
                <c:pt idx="72">
                  <c:v>45730</c:v>
                </c:pt>
                <c:pt idx="73">
                  <c:v>45731</c:v>
                </c:pt>
                <c:pt idx="74">
                  <c:v>45732</c:v>
                </c:pt>
                <c:pt idx="75">
                  <c:v>45733</c:v>
                </c:pt>
                <c:pt idx="76">
                  <c:v>45734</c:v>
                </c:pt>
                <c:pt idx="77">
                  <c:v>45735</c:v>
                </c:pt>
                <c:pt idx="78">
                  <c:v>45736</c:v>
                </c:pt>
                <c:pt idx="79">
                  <c:v>45737</c:v>
                </c:pt>
                <c:pt idx="80">
                  <c:v>45738</c:v>
                </c:pt>
                <c:pt idx="81">
                  <c:v>45739</c:v>
                </c:pt>
                <c:pt idx="82">
                  <c:v>45740</c:v>
                </c:pt>
                <c:pt idx="83">
                  <c:v>45741</c:v>
                </c:pt>
                <c:pt idx="84">
                  <c:v>45742</c:v>
                </c:pt>
                <c:pt idx="85">
                  <c:v>45743</c:v>
                </c:pt>
                <c:pt idx="86">
                  <c:v>45744</c:v>
                </c:pt>
                <c:pt idx="87">
                  <c:v>45745</c:v>
                </c:pt>
                <c:pt idx="88">
                  <c:v>45746</c:v>
                </c:pt>
                <c:pt idx="89">
                  <c:v>45747</c:v>
                </c:pt>
                <c:pt idx="90">
                  <c:v>45748</c:v>
                </c:pt>
                <c:pt idx="91">
                  <c:v>45749</c:v>
                </c:pt>
                <c:pt idx="92">
                  <c:v>45750</c:v>
                </c:pt>
                <c:pt idx="93">
                  <c:v>45751</c:v>
                </c:pt>
                <c:pt idx="94">
                  <c:v>45752</c:v>
                </c:pt>
                <c:pt idx="95">
                  <c:v>45753</c:v>
                </c:pt>
                <c:pt idx="96">
                  <c:v>45754</c:v>
                </c:pt>
                <c:pt idx="97">
                  <c:v>45755</c:v>
                </c:pt>
                <c:pt idx="98">
                  <c:v>45756</c:v>
                </c:pt>
                <c:pt idx="99">
                  <c:v>45757</c:v>
                </c:pt>
                <c:pt idx="100">
                  <c:v>45758</c:v>
                </c:pt>
                <c:pt idx="101">
                  <c:v>45759</c:v>
                </c:pt>
                <c:pt idx="102">
                  <c:v>45760</c:v>
                </c:pt>
                <c:pt idx="103">
                  <c:v>45761</c:v>
                </c:pt>
                <c:pt idx="104">
                  <c:v>45762</c:v>
                </c:pt>
                <c:pt idx="105">
                  <c:v>45763</c:v>
                </c:pt>
                <c:pt idx="106">
                  <c:v>45764</c:v>
                </c:pt>
                <c:pt idx="107">
                  <c:v>45765</c:v>
                </c:pt>
                <c:pt idx="108">
                  <c:v>45766</c:v>
                </c:pt>
                <c:pt idx="109">
                  <c:v>45767</c:v>
                </c:pt>
                <c:pt idx="110">
                  <c:v>45768</c:v>
                </c:pt>
                <c:pt idx="111">
                  <c:v>45769</c:v>
                </c:pt>
                <c:pt idx="112">
                  <c:v>45770</c:v>
                </c:pt>
                <c:pt idx="113">
                  <c:v>45771</c:v>
                </c:pt>
                <c:pt idx="114">
                  <c:v>45772</c:v>
                </c:pt>
                <c:pt idx="115">
                  <c:v>45773</c:v>
                </c:pt>
                <c:pt idx="116">
                  <c:v>45774</c:v>
                </c:pt>
                <c:pt idx="117">
                  <c:v>45775</c:v>
                </c:pt>
                <c:pt idx="118">
                  <c:v>45776</c:v>
                </c:pt>
                <c:pt idx="119">
                  <c:v>45777</c:v>
                </c:pt>
                <c:pt idx="120">
                  <c:v>45778</c:v>
                </c:pt>
                <c:pt idx="121">
                  <c:v>45779</c:v>
                </c:pt>
                <c:pt idx="122">
                  <c:v>45780</c:v>
                </c:pt>
                <c:pt idx="123">
                  <c:v>45781</c:v>
                </c:pt>
                <c:pt idx="124">
                  <c:v>45782</c:v>
                </c:pt>
                <c:pt idx="125">
                  <c:v>45783</c:v>
                </c:pt>
                <c:pt idx="126">
                  <c:v>45784</c:v>
                </c:pt>
                <c:pt idx="127">
                  <c:v>45785</c:v>
                </c:pt>
                <c:pt idx="128">
                  <c:v>45786</c:v>
                </c:pt>
                <c:pt idx="129">
                  <c:v>45787</c:v>
                </c:pt>
                <c:pt idx="130">
                  <c:v>45788</c:v>
                </c:pt>
                <c:pt idx="131">
                  <c:v>45789</c:v>
                </c:pt>
                <c:pt idx="132">
                  <c:v>45790</c:v>
                </c:pt>
                <c:pt idx="133">
                  <c:v>45791</c:v>
                </c:pt>
                <c:pt idx="134">
                  <c:v>45792</c:v>
                </c:pt>
                <c:pt idx="135">
                  <c:v>45793</c:v>
                </c:pt>
                <c:pt idx="136">
                  <c:v>45794</c:v>
                </c:pt>
                <c:pt idx="137">
                  <c:v>45795</c:v>
                </c:pt>
                <c:pt idx="138">
                  <c:v>45796</c:v>
                </c:pt>
                <c:pt idx="139">
                  <c:v>45797</c:v>
                </c:pt>
                <c:pt idx="140">
                  <c:v>45798</c:v>
                </c:pt>
                <c:pt idx="141">
                  <c:v>45799</c:v>
                </c:pt>
                <c:pt idx="142">
                  <c:v>45800</c:v>
                </c:pt>
                <c:pt idx="143">
                  <c:v>45801</c:v>
                </c:pt>
                <c:pt idx="144">
                  <c:v>45802</c:v>
                </c:pt>
                <c:pt idx="145">
                  <c:v>45803</c:v>
                </c:pt>
                <c:pt idx="146">
                  <c:v>45804</c:v>
                </c:pt>
                <c:pt idx="147">
                  <c:v>45805</c:v>
                </c:pt>
                <c:pt idx="148">
                  <c:v>45806</c:v>
                </c:pt>
                <c:pt idx="149">
                  <c:v>45807</c:v>
                </c:pt>
                <c:pt idx="150">
                  <c:v>45808</c:v>
                </c:pt>
                <c:pt idx="151">
                  <c:v>45809</c:v>
                </c:pt>
                <c:pt idx="152">
                  <c:v>45810</c:v>
                </c:pt>
                <c:pt idx="153">
                  <c:v>45811</c:v>
                </c:pt>
                <c:pt idx="154">
                  <c:v>45812</c:v>
                </c:pt>
                <c:pt idx="155">
                  <c:v>45813</c:v>
                </c:pt>
                <c:pt idx="156">
                  <c:v>45814</c:v>
                </c:pt>
                <c:pt idx="157">
                  <c:v>45815</c:v>
                </c:pt>
                <c:pt idx="158">
                  <c:v>45816</c:v>
                </c:pt>
                <c:pt idx="159">
                  <c:v>45817</c:v>
                </c:pt>
                <c:pt idx="160">
                  <c:v>45818</c:v>
                </c:pt>
                <c:pt idx="161">
                  <c:v>45819</c:v>
                </c:pt>
                <c:pt idx="162">
                  <c:v>45820</c:v>
                </c:pt>
                <c:pt idx="163">
                  <c:v>45821</c:v>
                </c:pt>
                <c:pt idx="164">
                  <c:v>45822</c:v>
                </c:pt>
                <c:pt idx="165">
                  <c:v>45823</c:v>
                </c:pt>
                <c:pt idx="166">
                  <c:v>45824</c:v>
                </c:pt>
                <c:pt idx="167">
                  <c:v>45825</c:v>
                </c:pt>
                <c:pt idx="168">
                  <c:v>45826</c:v>
                </c:pt>
                <c:pt idx="169">
                  <c:v>45827</c:v>
                </c:pt>
                <c:pt idx="170">
                  <c:v>45828</c:v>
                </c:pt>
                <c:pt idx="171">
                  <c:v>45829</c:v>
                </c:pt>
                <c:pt idx="172">
                  <c:v>45830</c:v>
                </c:pt>
                <c:pt idx="173">
                  <c:v>45831</c:v>
                </c:pt>
                <c:pt idx="174">
                  <c:v>45832</c:v>
                </c:pt>
                <c:pt idx="175">
                  <c:v>45833</c:v>
                </c:pt>
                <c:pt idx="176">
                  <c:v>45834</c:v>
                </c:pt>
                <c:pt idx="177">
                  <c:v>45835</c:v>
                </c:pt>
                <c:pt idx="178">
                  <c:v>45836</c:v>
                </c:pt>
                <c:pt idx="179">
                  <c:v>45837</c:v>
                </c:pt>
                <c:pt idx="180">
                  <c:v>45838</c:v>
                </c:pt>
                <c:pt idx="181">
                  <c:v>45839</c:v>
                </c:pt>
                <c:pt idx="182">
                  <c:v>45840</c:v>
                </c:pt>
                <c:pt idx="183">
                  <c:v>45841</c:v>
                </c:pt>
                <c:pt idx="184">
                  <c:v>45842</c:v>
                </c:pt>
                <c:pt idx="185">
                  <c:v>45843</c:v>
                </c:pt>
                <c:pt idx="186">
                  <c:v>45844</c:v>
                </c:pt>
                <c:pt idx="187">
                  <c:v>45845</c:v>
                </c:pt>
                <c:pt idx="188">
                  <c:v>45846</c:v>
                </c:pt>
                <c:pt idx="189">
                  <c:v>45847</c:v>
                </c:pt>
                <c:pt idx="190">
                  <c:v>45848</c:v>
                </c:pt>
                <c:pt idx="191">
                  <c:v>45849</c:v>
                </c:pt>
                <c:pt idx="192">
                  <c:v>45850</c:v>
                </c:pt>
                <c:pt idx="193">
                  <c:v>45851</c:v>
                </c:pt>
                <c:pt idx="194">
                  <c:v>45852</c:v>
                </c:pt>
                <c:pt idx="195">
                  <c:v>45853</c:v>
                </c:pt>
                <c:pt idx="196">
                  <c:v>45854</c:v>
                </c:pt>
                <c:pt idx="197">
                  <c:v>45855</c:v>
                </c:pt>
                <c:pt idx="198">
                  <c:v>45856</c:v>
                </c:pt>
                <c:pt idx="199">
                  <c:v>45857</c:v>
                </c:pt>
                <c:pt idx="200">
                  <c:v>45858</c:v>
                </c:pt>
                <c:pt idx="201">
                  <c:v>45859</c:v>
                </c:pt>
                <c:pt idx="202">
                  <c:v>45860</c:v>
                </c:pt>
                <c:pt idx="203">
                  <c:v>45861</c:v>
                </c:pt>
                <c:pt idx="204">
                  <c:v>45862</c:v>
                </c:pt>
                <c:pt idx="205">
                  <c:v>45863</c:v>
                </c:pt>
                <c:pt idx="206">
                  <c:v>45864</c:v>
                </c:pt>
                <c:pt idx="207">
                  <c:v>45865</c:v>
                </c:pt>
                <c:pt idx="208">
                  <c:v>45866</c:v>
                </c:pt>
                <c:pt idx="209">
                  <c:v>45867</c:v>
                </c:pt>
                <c:pt idx="210">
                  <c:v>45868</c:v>
                </c:pt>
                <c:pt idx="211">
                  <c:v>45869</c:v>
                </c:pt>
              </c:numCache>
            </c:numRef>
          </c:cat>
          <c:val>
            <c:numRef>
              <c:f>'2025'!$J$5:$J$216</c:f>
              <c:numCache>
                <c:formatCode>0%</c:formatCode>
                <c:ptCount val="212"/>
                <c:pt idx="0">
                  <c:v>0.50476839237057225</c:v>
                </c:pt>
                <c:pt idx="1">
                  <c:v>0.5061307901907357</c:v>
                </c:pt>
                <c:pt idx="2">
                  <c:v>0.53201634877384196</c:v>
                </c:pt>
                <c:pt idx="3">
                  <c:v>0.55994550408719346</c:v>
                </c:pt>
                <c:pt idx="4">
                  <c:v>0.58514986376021794</c:v>
                </c:pt>
                <c:pt idx="5">
                  <c:v>0.6110354223433242</c:v>
                </c:pt>
                <c:pt idx="6">
                  <c:v>0.63079019073569487</c:v>
                </c:pt>
                <c:pt idx="7">
                  <c:v>0.64918256130790186</c:v>
                </c:pt>
                <c:pt idx="8">
                  <c:v>0.68732970027247953</c:v>
                </c:pt>
                <c:pt idx="9">
                  <c:v>0.72547683923705719</c:v>
                </c:pt>
                <c:pt idx="10">
                  <c:v>0.70504087193460485</c:v>
                </c:pt>
                <c:pt idx="11">
                  <c:v>0.73160762942779289</c:v>
                </c:pt>
                <c:pt idx="12">
                  <c:v>0.74931880108991822</c:v>
                </c:pt>
                <c:pt idx="13">
                  <c:v>0.73501362397820158</c:v>
                </c:pt>
                <c:pt idx="14">
                  <c:v>0.75068119891008178</c:v>
                </c:pt>
                <c:pt idx="15">
                  <c:v>0.75544959128065392</c:v>
                </c:pt>
                <c:pt idx="16">
                  <c:v>0.76430517711171664</c:v>
                </c:pt>
                <c:pt idx="17">
                  <c:v>0.74931880108991822</c:v>
                </c:pt>
                <c:pt idx="18">
                  <c:v>0.75136239782016345</c:v>
                </c:pt>
                <c:pt idx="19">
                  <c:v>0.75476839237057225</c:v>
                </c:pt>
                <c:pt idx="20">
                  <c:v>0.76771117166212532</c:v>
                </c:pt>
                <c:pt idx="21">
                  <c:v>0.76907356948228878</c:v>
                </c:pt>
                <c:pt idx="22">
                  <c:v>0.75340599455040869</c:v>
                </c:pt>
                <c:pt idx="23">
                  <c:v>0.73910081743869205</c:v>
                </c:pt>
                <c:pt idx="24">
                  <c:v>0.76021798365122617</c:v>
                </c:pt>
                <c:pt idx="25">
                  <c:v>0.73841961852861038</c:v>
                </c:pt>
                <c:pt idx="26">
                  <c:v>0.74776632302405499</c:v>
                </c:pt>
                <c:pt idx="27">
                  <c:v>0.73470790378006878</c:v>
                </c:pt>
                <c:pt idx="28">
                  <c:v>0.7463917525773196</c:v>
                </c:pt>
                <c:pt idx="29">
                  <c:v>0.76357388316151198</c:v>
                </c:pt>
                <c:pt idx="30">
                  <c:v>0.7608247422680412</c:v>
                </c:pt>
                <c:pt idx="31">
                  <c:v>0.7312714776632302</c:v>
                </c:pt>
                <c:pt idx="32">
                  <c:v>0.7305841924398625</c:v>
                </c:pt>
                <c:pt idx="33">
                  <c:v>0.77113402061855674</c:v>
                </c:pt>
                <c:pt idx="34">
                  <c:v>0.78144329896907216</c:v>
                </c:pt>
                <c:pt idx="35">
                  <c:v>0.77869415807560138</c:v>
                </c:pt>
                <c:pt idx="36">
                  <c:v>0.78487972508591064</c:v>
                </c:pt>
                <c:pt idx="37">
                  <c:v>0.80481099656357391</c:v>
                </c:pt>
                <c:pt idx="38">
                  <c:v>0.79243986254295529</c:v>
                </c:pt>
                <c:pt idx="39">
                  <c:v>0.77457044673539521</c:v>
                </c:pt>
                <c:pt idx="40">
                  <c:v>0.78419243986254294</c:v>
                </c:pt>
                <c:pt idx="41">
                  <c:v>0.84261168384879725</c:v>
                </c:pt>
                <c:pt idx="42">
                  <c:v>0.82268041237113398</c:v>
                </c:pt>
                <c:pt idx="43">
                  <c:v>0.83161512027491413</c:v>
                </c:pt>
                <c:pt idx="44">
                  <c:v>0.82886597938144335</c:v>
                </c:pt>
                <c:pt idx="45">
                  <c:v>0.82130584192439859</c:v>
                </c:pt>
                <c:pt idx="46">
                  <c:v>0.79518900343642607</c:v>
                </c:pt>
                <c:pt idx="47">
                  <c:v>0.82336769759450168</c:v>
                </c:pt>
                <c:pt idx="48">
                  <c:v>0.84054982817869417</c:v>
                </c:pt>
                <c:pt idx="49">
                  <c:v>0.83711340206185569</c:v>
                </c:pt>
                <c:pt idx="50">
                  <c:v>0.8357388316151203</c:v>
                </c:pt>
                <c:pt idx="51">
                  <c:v>0.8508591065292096</c:v>
                </c:pt>
                <c:pt idx="52">
                  <c:v>0.83436426116838491</c:v>
                </c:pt>
                <c:pt idx="53">
                  <c:v>0.82405498281786937</c:v>
                </c:pt>
                <c:pt idx="54">
                  <c:v>0.83780068728522339</c:v>
                </c:pt>
                <c:pt idx="55">
                  <c:v>0.86735395189003439</c:v>
                </c:pt>
                <c:pt idx="56">
                  <c:v>0.84123711340206186</c:v>
                </c:pt>
                <c:pt idx="57">
                  <c:v>0.87491408934707904</c:v>
                </c:pt>
                <c:pt idx="58">
                  <c:v>0.85154639175257729</c:v>
                </c:pt>
                <c:pt idx="59">
                  <c:v>0.86116838487972514</c:v>
                </c:pt>
                <c:pt idx="60">
                  <c:v>0.8501718213058419</c:v>
                </c:pt>
                <c:pt idx="61">
                  <c:v>0.84810996563573882</c:v>
                </c:pt>
                <c:pt idx="62">
                  <c:v>0.84948453608247421</c:v>
                </c:pt>
                <c:pt idx="63">
                  <c:v>0.88591065292096216</c:v>
                </c:pt>
                <c:pt idx="64">
                  <c:v>0.83514986376021794</c:v>
                </c:pt>
                <c:pt idx="65">
                  <c:v>0.85694822888283384</c:v>
                </c:pt>
                <c:pt idx="66">
                  <c:v>0.83446866485013627</c:v>
                </c:pt>
                <c:pt idx="67">
                  <c:v>0.85013623978201636</c:v>
                </c:pt>
                <c:pt idx="68">
                  <c:v>0.87193460490463215</c:v>
                </c:pt>
                <c:pt idx="69">
                  <c:v>0.8767029972752044</c:v>
                </c:pt>
                <c:pt idx="70">
                  <c:v>0.83855585831062673</c:v>
                </c:pt>
                <c:pt idx="71">
                  <c:v>0.87738419618528607</c:v>
                </c:pt>
                <c:pt idx="72">
                  <c:v>0.87322033898305085</c:v>
                </c:pt>
                <c:pt idx="73">
                  <c:v>0.855593220338983</c:v>
                </c:pt>
                <c:pt idx="74">
                  <c:v>0.84474576271186441</c:v>
                </c:pt>
                <c:pt idx="75">
                  <c:v>0.85762711864406782</c:v>
                </c:pt>
                <c:pt idx="76">
                  <c:v>0.87728813559322039</c:v>
                </c:pt>
                <c:pt idx="77">
                  <c:v>0.90033898305084747</c:v>
                </c:pt>
                <c:pt idx="78">
                  <c:v>0.87186440677966104</c:v>
                </c:pt>
                <c:pt idx="79">
                  <c:v>0.89288135593220341</c:v>
                </c:pt>
                <c:pt idx="80">
                  <c:v>0.88881355932203387</c:v>
                </c:pt>
                <c:pt idx="81">
                  <c:v>0.89423728813559322</c:v>
                </c:pt>
                <c:pt idx="82">
                  <c:v>0.86983050847457632</c:v>
                </c:pt>
                <c:pt idx="83">
                  <c:v>0.88406779661016954</c:v>
                </c:pt>
                <c:pt idx="84">
                  <c:v>0.89830508474576276</c:v>
                </c:pt>
                <c:pt idx="85">
                  <c:v>0.89966101694915257</c:v>
                </c:pt>
                <c:pt idx="86">
                  <c:v>0.88949152542372878</c:v>
                </c:pt>
                <c:pt idx="87">
                  <c:v>0.90101694915254238</c:v>
                </c:pt>
                <c:pt idx="88">
                  <c:v>0.90305084745762709</c:v>
                </c:pt>
                <c:pt idx="89">
                  <c:v>0.8786440677966102</c:v>
                </c:pt>
                <c:pt idx="90">
                  <c:v>0.86947654656696127</c:v>
                </c:pt>
                <c:pt idx="91">
                  <c:v>0.9034670292318151</c:v>
                </c:pt>
                <c:pt idx="92">
                  <c:v>0.89938817131203264</c:v>
                </c:pt>
                <c:pt idx="93">
                  <c:v>0.90414683888511216</c:v>
                </c:pt>
                <c:pt idx="94">
                  <c:v>0.89462950373895311</c:v>
                </c:pt>
                <c:pt idx="95">
                  <c:v>0.90958531611148874</c:v>
                </c:pt>
                <c:pt idx="96">
                  <c:v>0.88035350101971444</c:v>
                </c:pt>
                <c:pt idx="97">
                  <c:v>0.86675730795377293</c:v>
                </c:pt>
                <c:pt idx="98">
                  <c:v>0.89055064581917065</c:v>
                </c:pt>
                <c:pt idx="99">
                  <c:v>0.89802855200543852</c:v>
                </c:pt>
                <c:pt idx="100">
                  <c:v>0.89326988443235888</c:v>
                </c:pt>
                <c:pt idx="101">
                  <c:v>0.8776342624065262</c:v>
                </c:pt>
                <c:pt idx="102">
                  <c:v>0.89666893269884429</c:v>
                </c:pt>
                <c:pt idx="103">
                  <c:v>0.88511216859279407</c:v>
                </c:pt>
                <c:pt idx="104">
                  <c:v>0.90618626784500345</c:v>
                </c:pt>
                <c:pt idx="105">
                  <c:v>0.87695445275322914</c:v>
                </c:pt>
                <c:pt idx="106">
                  <c:v>0.87559483344663491</c:v>
                </c:pt>
                <c:pt idx="107">
                  <c:v>0.85084745762711866</c:v>
                </c:pt>
                <c:pt idx="108">
                  <c:v>0.85288135593220338</c:v>
                </c:pt>
                <c:pt idx="109">
                  <c:v>0.86372881355932207</c:v>
                </c:pt>
                <c:pt idx="110">
                  <c:v>0.85355932203389828</c:v>
                </c:pt>
                <c:pt idx="111">
                  <c:v>0.86915254237288131</c:v>
                </c:pt>
                <c:pt idx="112">
                  <c:v>0.88873904248145652</c:v>
                </c:pt>
                <c:pt idx="113">
                  <c:v>0.88604180714767367</c:v>
                </c:pt>
                <c:pt idx="114">
                  <c:v>0.88941335131490218</c:v>
                </c:pt>
                <c:pt idx="115">
                  <c:v>0.8759271746459879</c:v>
                </c:pt>
                <c:pt idx="116">
                  <c:v>0.85030343897505056</c:v>
                </c:pt>
                <c:pt idx="117">
                  <c:v>0.83749157113958195</c:v>
                </c:pt>
                <c:pt idx="118">
                  <c:v>0.87255563047875928</c:v>
                </c:pt>
                <c:pt idx="119">
                  <c:v>0.89615643964935943</c:v>
                </c:pt>
                <c:pt idx="120">
                  <c:v>0.894807821982468</c:v>
                </c:pt>
                <c:pt idx="121">
                  <c:v>0.89143627781523938</c:v>
                </c:pt>
                <c:pt idx="122">
                  <c:v>0.88806473364801075</c:v>
                </c:pt>
                <c:pt idx="123">
                  <c:v>0.88469318948078224</c:v>
                </c:pt>
                <c:pt idx="124">
                  <c:v>0.8853674983142279</c:v>
                </c:pt>
                <c:pt idx="125">
                  <c:v>0.89345920431557657</c:v>
                </c:pt>
                <c:pt idx="126">
                  <c:v>0.91638570465273095</c:v>
                </c:pt>
                <c:pt idx="127">
                  <c:v>0.89696969696969697</c:v>
                </c:pt>
                <c:pt idx="128">
                  <c:v>0.91043771043771049</c:v>
                </c:pt>
                <c:pt idx="129">
                  <c:v>0.88821548821548824</c:v>
                </c:pt>
                <c:pt idx="130">
                  <c:v>0.89360269360269362</c:v>
                </c:pt>
                <c:pt idx="131">
                  <c:v>0.88350168350168345</c:v>
                </c:pt>
                <c:pt idx="132">
                  <c:v>0.90154052243804417</c:v>
                </c:pt>
                <c:pt idx="133">
                  <c:v>0.90020093770931009</c:v>
                </c:pt>
                <c:pt idx="134">
                  <c:v>0.9035498995311454</c:v>
                </c:pt>
                <c:pt idx="135">
                  <c:v>0.90154052243804417</c:v>
                </c:pt>
                <c:pt idx="136">
                  <c:v>0.85666443402545212</c:v>
                </c:pt>
                <c:pt idx="137">
                  <c:v>0.88211654387139982</c:v>
                </c:pt>
                <c:pt idx="138">
                  <c:v>0.9356999330207636</c:v>
                </c:pt>
                <c:pt idx="139">
                  <c:v>0.93101138647019421</c:v>
                </c:pt>
                <c:pt idx="140">
                  <c:v>0.94105827193569991</c:v>
                </c:pt>
                <c:pt idx="141">
                  <c:v>0.93328885923949301</c:v>
                </c:pt>
                <c:pt idx="142">
                  <c:v>0.94329553035356906</c:v>
                </c:pt>
                <c:pt idx="143">
                  <c:v>0.91727818545697126</c:v>
                </c:pt>
                <c:pt idx="144">
                  <c:v>0.90793862575050033</c:v>
                </c:pt>
                <c:pt idx="145">
                  <c:v>0.90793862575050033</c:v>
                </c:pt>
                <c:pt idx="146">
                  <c:v>0.92977717758271439</c:v>
                </c:pt>
                <c:pt idx="147">
                  <c:v>0.93923024983119519</c:v>
                </c:pt>
                <c:pt idx="148">
                  <c:v>0.9554355165428764</c:v>
                </c:pt>
                <c:pt idx="149">
                  <c:v>0.93854375417501668</c:v>
                </c:pt>
                <c:pt idx="150">
                  <c:v>0.93654990085922007</c:v>
                </c:pt>
                <c:pt idx="151">
                  <c:v>0.89424983476536679</c:v>
                </c:pt>
                <c:pt idx="152">
                  <c:v>0.91473892927957701</c:v>
                </c:pt>
                <c:pt idx="153">
                  <c:v>0.90945142101784537</c:v>
                </c:pt>
                <c:pt idx="154">
                  <c:v>0.92800528401585203</c:v>
                </c:pt>
                <c:pt idx="155">
                  <c:v>0.92007926023778075</c:v>
                </c:pt>
                <c:pt idx="156">
                  <c:v>0.939894319682959</c:v>
                </c:pt>
                <c:pt idx="157">
                  <c:v>0.90488771466314399</c:v>
                </c:pt>
                <c:pt idx="158">
                  <c:v>0.91083223249669754</c:v>
                </c:pt>
                <c:pt idx="159">
                  <c:v>0.9134742404227213</c:v>
                </c:pt>
                <c:pt idx="160">
                  <c:v>0.91677675033025097</c:v>
                </c:pt>
                <c:pt idx="161">
                  <c:v>0.91556728232189977</c:v>
                </c:pt>
                <c:pt idx="162">
                  <c:v>0.91754617414248019</c:v>
                </c:pt>
                <c:pt idx="163">
                  <c:v>0.92744063324538262</c:v>
                </c:pt>
                <c:pt idx="164">
                  <c:v>0.90963060686015829</c:v>
                </c:pt>
                <c:pt idx="165">
                  <c:v>0.9050131926121372</c:v>
                </c:pt>
                <c:pt idx="166">
                  <c:v>0.90039577836411611</c:v>
                </c:pt>
                <c:pt idx="167">
                  <c:v>0.92348284960422167</c:v>
                </c:pt>
                <c:pt idx="168">
                  <c:v>0.92810026385224276</c:v>
                </c:pt>
                <c:pt idx="169">
                  <c:v>0.92546174142480209</c:v>
                </c:pt>
                <c:pt idx="170">
                  <c:v>0.9276228419654714</c:v>
                </c:pt>
                <c:pt idx="171">
                  <c:v>0.91699867197875162</c:v>
                </c:pt>
                <c:pt idx="172">
                  <c:v>0.90239043824701193</c:v>
                </c:pt>
                <c:pt idx="173">
                  <c:v>0.91035856573705176</c:v>
                </c:pt>
                <c:pt idx="174">
                  <c:v>0.89774236387782202</c:v>
                </c:pt>
                <c:pt idx="175">
                  <c:v>0.89641434262948205</c:v>
                </c:pt>
                <c:pt idx="176">
                  <c:v>0.91434262948207168</c:v>
                </c:pt>
                <c:pt idx="177">
                  <c:v>0.90637450199203184</c:v>
                </c:pt>
                <c:pt idx="178">
                  <c:v>0.90770252324037182</c:v>
                </c:pt>
                <c:pt idx="179">
                  <c:v>0.88247011952191234</c:v>
                </c:pt>
                <c:pt idx="180">
                  <c:v>0.86387782204515273</c:v>
                </c:pt>
                <c:pt idx="181">
                  <c:v>0.87782204515272244</c:v>
                </c:pt>
                <c:pt idx="182">
                  <c:v>0.90903054448871179</c:v>
                </c:pt>
                <c:pt idx="183">
                  <c:v>0.88512616201859229</c:v>
                </c:pt>
                <c:pt idx="184">
                  <c:v>0.87483355525965378</c:v>
                </c:pt>
                <c:pt idx="185">
                  <c:v>0.86351531291611183</c:v>
                </c:pt>
                <c:pt idx="186">
                  <c:v>0.86950732356857519</c:v>
                </c:pt>
                <c:pt idx="187">
                  <c:v>0.85286284953395475</c:v>
                </c:pt>
                <c:pt idx="188">
                  <c:v>0.86085219707057259</c:v>
                </c:pt>
                <c:pt idx="189">
                  <c:v>0.87882822902796276</c:v>
                </c:pt>
                <c:pt idx="190">
                  <c:v>0.87732095490716178</c:v>
                </c:pt>
                <c:pt idx="191">
                  <c:v>0.87350199733688416</c:v>
                </c:pt>
                <c:pt idx="192">
                  <c:v>0.88219544846050868</c:v>
                </c:pt>
                <c:pt idx="193">
                  <c:v>0.84471218206157961</c:v>
                </c:pt>
                <c:pt idx="194">
                  <c:v>0.82463186077643913</c:v>
                </c:pt>
                <c:pt idx="195">
                  <c:v>0.86746987951807231</c:v>
                </c:pt>
                <c:pt idx="196">
                  <c:v>0.88955823293172687</c:v>
                </c:pt>
                <c:pt idx="197">
                  <c:v>0.89625167336010714</c:v>
                </c:pt>
                <c:pt idx="198">
                  <c:v>0.89959839357429716</c:v>
                </c:pt>
                <c:pt idx="199">
                  <c:v>0.87416331994645247</c:v>
                </c:pt>
                <c:pt idx="200">
                  <c:v>0.86211512717536809</c:v>
                </c:pt>
                <c:pt idx="201">
                  <c:v>0.86546184738955823</c:v>
                </c:pt>
                <c:pt idx="202">
                  <c:v>0.90810810810810816</c:v>
                </c:pt>
                <c:pt idx="203">
                  <c:v>0.88108108108108107</c:v>
                </c:pt>
                <c:pt idx="204">
                  <c:v>0.91216216216216217</c:v>
                </c:pt>
                <c:pt idx="205">
                  <c:v>0.87720488466757118</c:v>
                </c:pt>
                <c:pt idx="206">
                  <c:v>0.89077340569877883</c:v>
                </c:pt>
                <c:pt idx="207">
                  <c:v>0.87720488466757118</c:v>
                </c:pt>
                <c:pt idx="208">
                  <c:v>0.87381275440976935</c:v>
                </c:pt>
                <c:pt idx="209">
                  <c:v>0.86838534599728634</c:v>
                </c:pt>
                <c:pt idx="210">
                  <c:v>0.90637720488466755</c:v>
                </c:pt>
                <c:pt idx="211">
                  <c:v>0.88398914518317506</c:v>
                </c:pt>
              </c:numCache>
            </c:numRef>
          </c:val>
          <c:smooth val="0"/>
          <c:extLst>
            <c:ext xmlns:c16="http://schemas.microsoft.com/office/drawing/2014/chart" uri="{C3380CC4-5D6E-409C-BE32-E72D297353CC}">
              <c16:uniqueId val="{00000000-0D83-4918-8BE1-B4AECDD670F0}"/>
            </c:ext>
          </c:extLst>
        </c:ser>
        <c:ser>
          <c:idx val="1"/>
          <c:order val="1"/>
          <c:tx>
            <c:strRef>
              <c:f>'2025'!$AI$4</c:f>
              <c:strCache>
                <c:ptCount val="1"/>
                <c:pt idx="0">
                  <c:v>%
OCUPACION UCI PEDIÁTRICA</c:v>
                </c:pt>
              </c:strCache>
            </c:strRef>
          </c:tx>
          <c:spPr>
            <a:ln w="28575" cap="rnd">
              <a:solidFill>
                <a:schemeClr val="accent2"/>
              </a:solidFill>
              <a:round/>
            </a:ln>
            <a:effectLst/>
          </c:spPr>
          <c:marker>
            <c:symbol val="none"/>
          </c:marker>
          <c:dLbls>
            <c:dLbl>
              <c:idx val="211"/>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r>
                      <a:rPr lang="en-US" b="1" dirty="0"/>
                      <a:t>87,7%</a:t>
                    </a: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s-CO"/>
                </a:p>
              </c:txPr>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392-409E-BAAA-B2F860980E5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'2025'!$B$5:$B$216</c:f>
              <c:numCache>
                <c:formatCode>m/d/yyyy</c:formatCode>
                <c:ptCount val="212"/>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pt idx="28">
                  <c:v>45686</c:v>
                </c:pt>
                <c:pt idx="29">
                  <c:v>45687</c:v>
                </c:pt>
                <c:pt idx="30">
                  <c:v>45688</c:v>
                </c:pt>
                <c:pt idx="31">
                  <c:v>45689</c:v>
                </c:pt>
                <c:pt idx="32">
                  <c:v>45690</c:v>
                </c:pt>
                <c:pt idx="33">
                  <c:v>45691</c:v>
                </c:pt>
                <c:pt idx="34">
                  <c:v>45692</c:v>
                </c:pt>
                <c:pt idx="35">
                  <c:v>45693</c:v>
                </c:pt>
                <c:pt idx="36">
                  <c:v>45694</c:v>
                </c:pt>
                <c:pt idx="37">
                  <c:v>45695</c:v>
                </c:pt>
                <c:pt idx="38">
                  <c:v>45696</c:v>
                </c:pt>
                <c:pt idx="39">
                  <c:v>45697</c:v>
                </c:pt>
                <c:pt idx="40">
                  <c:v>45698</c:v>
                </c:pt>
                <c:pt idx="41">
                  <c:v>45699</c:v>
                </c:pt>
                <c:pt idx="42">
                  <c:v>45700</c:v>
                </c:pt>
                <c:pt idx="43">
                  <c:v>45701</c:v>
                </c:pt>
                <c:pt idx="44">
                  <c:v>45702</c:v>
                </c:pt>
                <c:pt idx="45">
                  <c:v>45703</c:v>
                </c:pt>
                <c:pt idx="46">
                  <c:v>45704</c:v>
                </c:pt>
                <c:pt idx="47">
                  <c:v>45705</c:v>
                </c:pt>
                <c:pt idx="48">
                  <c:v>45706</c:v>
                </c:pt>
                <c:pt idx="49">
                  <c:v>45707</c:v>
                </c:pt>
                <c:pt idx="50">
                  <c:v>45708</c:v>
                </c:pt>
                <c:pt idx="51">
                  <c:v>45709</c:v>
                </c:pt>
                <c:pt idx="52">
                  <c:v>45710</c:v>
                </c:pt>
                <c:pt idx="53">
                  <c:v>45711</c:v>
                </c:pt>
                <c:pt idx="54">
                  <c:v>45712</c:v>
                </c:pt>
                <c:pt idx="55">
                  <c:v>45713</c:v>
                </c:pt>
                <c:pt idx="56">
                  <c:v>45714</c:v>
                </c:pt>
                <c:pt idx="57">
                  <c:v>45715</c:v>
                </c:pt>
                <c:pt idx="58">
                  <c:v>45716</c:v>
                </c:pt>
                <c:pt idx="59">
                  <c:v>45717</c:v>
                </c:pt>
                <c:pt idx="60">
                  <c:v>45718</c:v>
                </c:pt>
                <c:pt idx="61">
                  <c:v>45719</c:v>
                </c:pt>
                <c:pt idx="62">
                  <c:v>45720</c:v>
                </c:pt>
                <c:pt idx="63">
                  <c:v>45721</c:v>
                </c:pt>
                <c:pt idx="64">
                  <c:v>45722</c:v>
                </c:pt>
                <c:pt idx="65">
                  <c:v>45723</c:v>
                </c:pt>
                <c:pt idx="66">
                  <c:v>45724</c:v>
                </c:pt>
                <c:pt idx="67">
                  <c:v>45725</c:v>
                </c:pt>
                <c:pt idx="68">
                  <c:v>45726</c:v>
                </c:pt>
                <c:pt idx="69">
                  <c:v>45727</c:v>
                </c:pt>
                <c:pt idx="70">
                  <c:v>45728</c:v>
                </c:pt>
                <c:pt idx="71">
                  <c:v>45729</c:v>
                </c:pt>
                <c:pt idx="72">
                  <c:v>45730</c:v>
                </c:pt>
                <c:pt idx="73">
                  <c:v>45731</c:v>
                </c:pt>
                <c:pt idx="74">
                  <c:v>45732</c:v>
                </c:pt>
                <c:pt idx="75">
                  <c:v>45733</c:v>
                </c:pt>
                <c:pt idx="76">
                  <c:v>45734</c:v>
                </c:pt>
                <c:pt idx="77">
                  <c:v>45735</c:v>
                </c:pt>
                <c:pt idx="78">
                  <c:v>45736</c:v>
                </c:pt>
                <c:pt idx="79">
                  <c:v>45737</c:v>
                </c:pt>
                <c:pt idx="80">
                  <c:v>45738</c:v>
                </c:pt>
                <c:pt idx="81">
                  <c:v>45739</c:v>
                </c:pt>
                <c:pt idx="82">
                  <c:v>45740</c:v>
                </c:pt>
                <c:pt idx="83">
                  <c:v>45741</c:v>
                </c:pt>
                <c:pt idx="84">
                  <c:v>45742</c:v>
                </c:pt>
                <c:pt idx="85">
                  <c:v>45743</c:v>
                </c:pt>
                <c:pt idx="86">
                  <c:v>45744</c:v>
                </c:pt>
                <c:pt idx="87">
                  <c:v>45745</c:v>
                </c:pt>
                <c:pt idx="88">
                  <c:v>45746</c:v>
                </c:pt>
                <c:pt idx="89">
                  <c:v>45747</c:v>
                </c:pt>
                <c:pt idx="90">
                  <c:v>45748</c:v>
                </c:pt>
                <c:pt idx="91">
                  <c:v>45749</c:v>
                </c:pt>
                <c:pt idx="92">
                  <c:v>45750</c:v>
                </c:pt>
                <c:pt idx="93">
                  <c:v>45751</c:v>
                </c:pt>
                <c:pt idx="94">
                  <c:v>45752</c:v>
                </c:pt>
                <c:pt idx="95">
                  <c:v>45753</c:v>
                </c:pt>
                <c:pt idx="96">
                  <c:v>45754</c:v>
                </c:pt>
                <c:pt idx="97">
                  <c:v>45755</c:v>
                </c:pt>
                <c:pt idx="98">
                  <c:v>45756</c:v>
                </c:pt>
                <c:pt idx="99">
                  <c:v>45757</c:v>
                </c:pt>
                <c:pt idx="100">
                  <c:v>45758</c:v>
                </c:pt>
                <c:pt idx="101">
                  <c:v>45759</c:v>
                </c:pt>
                <c:pt idx="102">
                  <c:v>45760</c:v>
                </c:pt>
                <c:pt idx="103">
                  <c:v>45761</c:v>
                </c:pt>
                <c:pt idx="104">
                  <c:v>45762</c:v>
                </c:pt>
                <c:pt idx="105">
                  <c:v>45763</c:v>
                </c:pt>
                <c:pt idx="106">
                  <c:v>45764</c:v>
                </c:pt>
                <c:pt idx="107">
                  <c:v>45765</c:v>
                </c:pt>
                <c:pt idx="108">
                  <c:v>45766</c:v>
                </c:pt>
                <c:pt idx="109">
                  <c:v>45767</c:v>
                </c:pt>
                <c:pt idx="110">
                  <c:v>45768</c:v>
                </c:pt>
                <c:pt idx="111">
                  <c:v>45769</c:v>
                </c:pt>
                <c:pt idx="112">
                  <c:v>45770</c:v>
                </c:pt>
                <c:pt idx="113">
                  <c:v>45771</c:v>
                </c:pt>
                <c:pt idx="114">
                  <c:v>45772</c:v>
                </c:pt>
                <c:pt idx="115">
                  <c:v>45773</c:v>
                </c:pt>
                <c:pt idx="116">
                  <c:v>45774</c:v>
                </c:pt>
                <c:pt idx="117">
                  <c:v>45775</c:v>
                </c:pt>
                <c:pt idx="118">
                  <c:v>45776</c:v>
                </c:pt>
                <c:pt idx="119">
                  <c:v>45777</c:v>
                </c:pt>
                <c:pt idx="120">
                  <c:v>45778</c:v>
                </c:pt>
                <c:pt idx="121">
                  <c:v>45779</c:v>
                </c:pt>
                <c:pt idx="122">
                  <c:v>45780</c:v>
                </c:pt>
                <c:pt idx="123">
                  <c:v>45781</c:v>
                </c:pt>
                <c:pt idx="124">
                  <c:v>45782</c:v>
                </c:pt>
                <c:pt idx="125">
                  <c:v>45783</c:v>
                </c:pt>
                <c:pt idx="126">
                  <c:v>45784</c:v>
                </c:pt>
                <c:pt idx="127">
                  <c:v>45785</c:v>
                </c:pt>
                <c:pt idx="128">
                  <c:v>45786</c:v>
                </c:pt>
                <c:pt idx="129">
                  <c:v>45787</c:v>
                </c:pt>
                <c:pt idx="130">
                  <c:v>45788</c:v>
                </c:pt>
                <c:pt idx="131">
                  <c:v>45789</c:v>
                </c:pt>
                <c:pt idx="132">
                  <c:v>45790</c:v>
                </c:pt>
                <c:pt idx="133">
                  <c:v>45791</c:v>
                </c:pt>
                <c:pt idx="134">
                  <c:v>45792</c:v>
                </c:pt>
                <c:pt idx="135">
                  <c:v>45793</c:v>
                </c:pt>
                <c:pt idx="136">
                  <c:v>45794</c:v>
                </c:pt>
                <c:pt idx="137">
                  <c:v>45795</c:v>
                </c:pt>
                <c:pt idx="138">
                  <c:v>45796</c:v>
                </c:pt>
                <c:pt idx="139">
                  <c:v>45797</c:v>
                </c:pt>
                <c:pt idx="140">
                  <c:v>45798</c:v>
                </c:pt>
                <c:pt idx="141">
                  <c:v>45799</c:v>
                </c:pt>
                <c:pt idx="142">
                  <c:v>45800</c:v>
                </c:pt>
                <c:pt idx="143">
                  <c:v>45801</c:v>
                </c:pt>
                <c:pt idx="144">
                  <c:v>45802</c:v>
                </c:pt>
                <c:pt idx="145">
                  <c:v>45803</c:v>
                </c:pt>
                <c:pt idx="146">
                  <c:v>45804</c:v>
                </c:pt>
                <c:pt idx="147">
                  <c:v>45805</c:v>
                </c:pt>
                <c:pt idx="148">
                  <c:v>45806</c:v>
                </c:pt>
                <c:pt idx="149">
                  <c:v>45807</c:v>
                </c:pt>
                <c:pt idx="150">
                  <c:v>45808</c:v>
                </c:pt>
                <c:pt idx="151">
                  <c:v>45809</c:v>
                </c:pt>
                <c:pt idx="152">
                  <c:v>45810</c:v>
                </c:pt>
                <c:pt idx="153">
                  <c:v>45811</c:v>
                </c:pt>
                <c:pt idx="154">
                  <c:v>45812</c:v>
                </c:pt>
                <c:pt idx="155">
                  <c:v>45813</c:v>
                </c:pt>
                <c:pt idx="156">
                  <c:v>45814</c:v>
                </c:pt>
                <c:pt idx="157">
                  <c:v>45815</c:v>
                </c:pt>
                <c:pt idx="158">
                  <c:v>45816</c:v>
                </c:pt>
                <c:pt idx="159">
                  <c:v>45817</c:v>
                </c:pt>
                <c:pt idx="160">
                  <c:v>45818</c:v>
                </c:pt>
                <c:pt idx="161">
                  <c:v>45819</c:v>
                </c:pt>
                <c:pt idx="162">
                  <c:v>45820</c:v>
                </c:pt>
                <c:pt idx="163">
                  <c:v>45821</c:v>
                </c:pt>
                <c:pt idx="164">
                  <c:v>45822</c:v>
                </c:pt>
                <c:pt idx="165">
                  <c:v>45823</c:v>
                </c:pt>
                <c:pt idx="166">
                  <c:v>45824</c:v>
                </c:pt>
                <c:pt idx="167">
                  <c:v>45825</c:v>
                </c:pt>
                <c:pt idx="168">
                  <c:v>45826</c:v>
                </c:pt>
                <c:pt idx="169">
                  <c:v>45827</c:v>
                </c:pt>
                <c:pt idx="170">
                  <c:v>45828</c:v>
                </c:pt>
                <c:pt idx="171">
                  <c:v>45829</c:v>
                </c:pt>
                <c:pt idx="172">
                  <c:v>45830</c:v>
                </c:pt>
                <c:pt idx="173">
                  <c:v>45831</c:v>
                </c:pt>
                <c:pt idx="174">
                  <c:v>45832</c:v>
                </c:pt>
                <c:pt idx="175">
                  <c:v>45833</c:v>
                </c:pt>
                <c:pt idx="176">
                  <c:v>45834</c:v>
                </c:pt>
                <c:pt idx="177">
                  <c:v>45835</c:v>
                </c:pt>
                <c:pt idx="178">
                  <c:v>45836</c:v>
                </c:pt>
                <c:pt idx="179">
                  <c:v>45837</c:v>
                </c:pt>
                <c:pt idx="180">
                  <c:v>45838</c:v>
                </c:pt>
                <c:pt idx="181">
                  <c:v>45839</c:v>
                </c:pt>
                <c:pt idx="182">
                  <c:v>45840</c:v>
                </c:pt>
                <c:pt idx="183">
                  <c:v>45841</c:v>
                </c:pt>
                <c:pt idx="184">
                  <c:v>45842</c:v>
                </c:pt>
                <c:pt idx="185">
                  <c:v>45843</c:v>
                </c:pt>
                <c:pt idx="186">
                  <c:v>45844</c:v>
                </c:pt>
                <c:pt idx="187">
                  <c:v>45845</c:v>
                </c:pt>
                <c:pt idx="188">
                  <c:v>45846</c:v>
                </c:pt>
                <c:pt idx="189">
                  <c:v>45847</c:v>
                </c:pt>
                <c:pt idx="190">
                  <c:v>45848</c:v>
                </c:pt>
                <c:pt idx="191">
                  <c:v>45849</c:v>
                </c:pt>
                <c:pt idx="192">
                  <c:v>45850</c:v>
                </c:pt>
                <c:pt idx="193">
                  <c:v>45851</c:v>
                </c:pt>
                <c:pt idx="194">
                  <c:v>45852</c:v>
                </c:pt>
                <c:pt idx="195">
                  <c:v>45853</c:v>
                </c:pt>
                <c:pt idx="196">
                  <c:v>45854</c:v>
                </c:pt>
                <c:pt idx="197">
                  <c:v>45855</c:v>
                </c:pt>
                <c:pt idx="198">
                  <c:v>45856</c:v>
                </c:pt>
                <c:pt idx="199">
                  <c:v>45857</c:v>
                </c:pt>
                <c:pt idx="200">
                  <c:v>45858</c:v>
                </c:pt>
                <c:pt idx="201">
                  <c:v>45859</c:v>
                </c:pt>
                <c:pt idx="202">
                  <c:v>45860</c:v>
                </c:pt>
                <c:pt idx="203">
                  <c:v>45861</c:v>
                </c:pt>
                <c:pt idx="204">
                  <c:v>45862</c:v>
                </c:pt>
                <c:pt idx="205">
                  <c:v>45863</c:v>
                </c:pt>
                <c:pt idx="206">
                  <c:v>45864</c:v>
                </c:pt>
                <c:pt idx="207">
                  <c:v>45865</c:v>
                </c:pt>
                <c:pt idx="208">
                  <c:v>45866</c:v>
                </c:pt>
                <c:pt idx="209">
                  <c:v>45867</c:v>
                </c:pt>
                <c:pt idx="210">
                  <c:v>45868</c:v>
                </c:pt>
                <c:pt idx="211">
                  <c:v>45869</c:v>
                </c:pt>
              </c:numCache>
            </c:numRef>
          </c:cat>
          <c:val>
            <c:numRef>
              <c:f>'2025'!$AI$5:$AI$216</c:f>
              <c:numCache>
                <c:formatCode>0%</c:formatCode>
                <c:ptCount val="212"/>
                <c:pt idx="0">
                  <c:v>0.6198347107438017</c:v>
                </c:pt>
                <c:pt idx="1">
                  <c:v>0.65702479338842978</c:v>
                </c:pt>
                <c:pt idx="2">
                  <c:v>0.65702479338842978</c:v>
                </c:pt>
                <c:pt idx="3">
                  <c:v>0.6198347107438017</c:v>
                </c:pt>
                <c:pt idx="4">
                  <c:v>0.59917355371900827</c:v>
                </c:pt>
                <c:pt idx="5">
                  <c:v>0.56198347107438018</c:v>
                </c:pt>
                <c:pt idx="6">
                  <c:v>0.5826446280991735</c:v>
                </c:pt>
                <c:pt idx="7">
                  <c:v>0.66528925619834711</c:v>
                </c:pt>
                <c:pt idx="8">
                  <c:v>0.65289256198347112</c:v>
                </c:pt>
                <c:pt idx="9">
                  <c:v>0.65289256198347112</c:v>
                </c:pt>
                <c:pt idx="10">
                  <c:v>0.66115702479338845</c:v>
                </c:pt>
                <c:pt idx="11">
                  <c:v>0.64049586776859502</c:v>
                </c:pt>
                <c:pt idx="12">
                  <c:v>0.69834710743801653</c:v>
                </c:pt>
                <c:pt idx="13">
                  <c:v>0.6776859504132231</c:v>
                </c:pt>
                <c:pt idx="14">
                  <c:v>0.71074380165289253</c:v>
                </c:pt>
                <c:pt idx="15">
                  <c:v>0.69008264462809921</c:v>
                </c:pt>
                <c:pt idx="16">
                  <c:v>0.73140495867768596</c:v>
                </c:pt>
                <c:pt idx="17">
                  <c:v>0.70661157024793386</c:v>
                </c:pt>
                <c:pt idx="18">
                  <c:v>0.69421487603305787</c:v>
                </c:pt>
                <c:pt idx="19">
                  <c:v>0.68595041322314054</c:v>
                </c:pt>
                <c:pt idx="20">
                  <c:v>0.69008264462809921</c:v>
                </c:pt>
                <c:pt idx="21">
                  <c:v>0.67355371900826444</c:v>
                </c:pt>
                <c:pt idx="22">
                  <c:v>0.65702479338842978</c:v>
                </c:pt>
                <c:pt idx="23">
                  <c:v>0.66528925619834711</c:v>
                </c:pt>
                <c:pt idx="24">
                  <c:v>0.63636363636363635</c:v>
                </c:pt>
                <c:pt idx="25">
                  <c:v>0.65289256198347112</c:v>
                </c:pt>
                <c:pt idx="26">
                  <c:v>0.51239669421487599</c:v>
                </c:pt>
                <c:pt idx="27">
                  <c:v>0.55371900826446285</c:v>
                </c:pt>
                <c:pt idx="28">
                  <c:v>0.68181818181818177</c:v>
                </c:pt>
                <c:pt idx="29">
                  <c:v>0.71900826446280997</c:v>
                </c:pt>
                <c:pt idx="30">
                  <c:v>0.71074380165289253</c:v>
                </c:pt>
                <c:pt idx="31">
                  <c:v>0.65702479338842978</c:v>
                </c:pt>
                <c:pt idx="32">
                  <c:v>0.71900826446280997</c:v>
                </c:pt>
                <c:pt idx="33">
                  <c:v>0.68181818181818177</c:v>
                </c:pt>
                <c:pt idx="34">
                  <c:v>0.69834710743801653</c:v>
                </c:pt>
                <c:pt idx="35">
                  <c:v>0.71074380165289253</c:v>
                </c:pt>
                <c:pt idx="36">
                  <c:v>0.77272727272727271</c:v>
                </c:pt>
                <c:pt idx="37">
                  <c:v>0.73553719008264462</c:v>
                </c:pt>
                <c:pt idx="38">
                  <c:v>0.67355371900826444</c:v>
                </c:pt>
                <c:pt idx="39">
                  <c:v>0.6776859504132231</c:v>
                </c:pt>
                <c:pt idx="40">
                  <c:v>0.71074380165289253</c:v>
                </c:pt>
                <c:pt idx="41">
                  <c:v>0.75206611570247939</c:v>
                </c:pt>
                <c:pt idx="42">
                  <c:v>0.78925619834710747</c:v>
                </c:pt>
                <c:pt idx="43">
                  <c:v>0.72727272727272729</c:v>
                </c:pt>
                <c:pt idx="44">
                  <c:v>0.71487603305785119</c:v>
                </c:pt>
                <c:pt idx="45">
                  <c:v>0.74793388429752061</c:v>
                </c:pt>
                <c:pt idx="46">
                  <c:v>0.72314049586776863</c:v>
                </c:pt>
                <c:pt idx="47">
                  <c:v>0.71900826446280997</c:v>
                </c:pt>
                <c:pt idx="48">
                  <c:v>0.73140495867768596</c:v>
                </c:pt>
                <c:pt idx="49">
                  <c:v>0.72727272727272729</c:v>
                </c:pt>
                <c:pt idx="50">
                  <c:v>0.75206611570247939</c:v>
                </c:pt>
                <c:pt idx="51">
                  <c:v>0.71487603305785119</c:v>
                </c:pt>
                <c:pt idx="52">
                  <c:v>0.72803347280334729</c:v>
                </c:pt>
                <c:pt idx="53">
                  <c:v>0.72803347280334729</c:v>
                </c:pt>
                <c:pt idx="54">
                  <c:v>0.76569037656903771</c:v>
                </c:pt>
                <c:pt idx="55">
                  <c:v>0.78661087866108792</c:v>
                </c:pt>
                <c:pt idx="56">
                  <c:v>0.7615062761506276</c:v>
                </c:pt>
                <c:pt idx="57">
                  <c:v>0.75732217573221761</c:v>
                </c:pt>
                <c:pt idx="58">
                  <c:v>0.75732217573221761</c:v>
                </c:pt>
                <c:pt idx="59">
                  <c:v>0.79079497907949792</c:v>
                </c:pt>
                <c:pt idx="60">
                  <c:v>0.78661087866108792</c:v>
                </c:pt>
                <c:pt idx="61">
                  <c:v>0.7531380753138075</c:v>
                </c:pt>
                <c:pt idx="62">
                  <c:v>0.7615062761506276</c:v>
                </c:pt>
                <c:pt idx="63">
                  <c:v>0.7615062761506276</c:v>
                </c:pt>
                <c:pt idx="64">
                  <c:v>0.79133858267716539</c:v>
                </c:pt>
                <c:pt idx="65">
                  <c:v>0.78740157480314965</c:v>
                </c:pt>
                <c:pt idx="66">
                  <c:v>0.8110236220472441</c:v>
                </c:pt>
                <c:pt idx="67">
                  <c:v>0.75984251968503935</c:v>
                </c:pt>
                <c:pt idx="68">
                  <c:v>0.74015748031496065</c:v>
                </c:pt>
                <c:pt idx="69">
                  <c:v>0.77559055118110232</c:v>
                </c:pt>
                <c:pt idx="70">
                  <c:v>0.78346456692913391</c:v>
                </c:pt>
                <c:pt idx="71">
                  <c:v>0.77165354330708658</c:v>
                </c:pt>
                <c:pt idx="72">
                  <c:v>0.77952755905511806</c:v>
                </c:pt>
                <c:pt idx="73">
                  <c:v>0.79527559055118113</c:v>
                </c:pt>
                <c:pt idx="74">
                  <c:v>0.81496062992125984</c:v>
                </c:pt>
                <c:pt idx="75">
                  <c:v>0.8307086614173228</c:v>
                </c:pt>
                <c:pt idx="76">
                  <c:v>0.85039370078740162</c:v>
                </c:pt>
                <c:pt idx="77">
                  <c:v>0.79527559055118113</c:v>
                </c:pt>
                <c:pt idx="78">
                  <c:v>0.83464566929133854</c:v>
                </c:pt>
                <c:pt idx="79">
                  <c:v>0.85433070866141736</c:v>
                </c:pt>
                <c:pt idx="80">
                  <c:v>0.81889763779527558</c:v>
                </c:pt>
                <c:pt idx="81">
                  <c:v>0.87795275590551181</c:v>
                </c:pt>
                <c:pt idx="82">
                  <c:v>0.81496062992125984</c:v>
                </c:pt>
                <c:pt idx="83">
                  <c:v>0.8110236220472441</c:v>
                </c:pt>
                <c:pt idx="84">
                  <c:v>0.86614173228346458</c:v>
                </c:pt>
                <c:pt idx="85">
                  <c:v>0.859375</c:v>
                </c:pt>
                <c:pt idx="86">
                  <c:v>0.8671875</c:v>
                </c:pt>
                <c:pt idx="87">
                  <c:v>0.8828125</c:v>
                </c:pt>
                <c:pt idx="88">
                  <c:v>0.87890625</c:v>
                </c:pt>
                <c:pt idx="89">
                  <c:v>0.875</c:v>
                </c:pt>
                <c:pt idx="90">
                  <c:v>0.85546875</c:v>
                </c:pt>
                <c:pt idx="91">
                  <c:v>0.83203125</c:v>
                </c:pt>
                <c:pt idx="92">
                  <c:v>0.82421875</c:v>
                </c:pt>
                <c:pt idx="93">
                  <c:v>0.83984375</c:v>
                </c:pt>
                <c:pt idx="94">
                  <c:v>0.8515625</c:v>
                </c:pt>
                <c:pt idx="95">
                  <c:v>0.78515625</c:v>
                </c:pt>
                <c:pt idx="96">
                  <c:v>0.8125</c:v>
                </c:pt>
                <c:pt idx="97">
                  <c:v>0.796875</c:v>
                </c:pt>
                <c:pt idx="98">
                  <c:v>0.796875</c:v>
                </c:pt>
                <c:pt idx="99">
                  <c:v>0.80078125</c:v>
                </c:pt>
                <c:pt idx="100">
                  <c:v>0.80859375</c:v>
                </c:pt>
                <c:pt idx="101">
                  <c:v>0.82421875</c:v>
                </c:pt>
                <c:pt idx="102">
                  <c:v>0.84765625</c:v>
                </c:pt>
                <c:pt idx="103">
                  <c:v>0.88671875</c:v>
                </c:pt>
                <c:pt idx="104">
                  <c:v>0.90234375</c:v>
                </c:pt>
                <c:pt idx="105">
                  <c:v>0.90625</c:v>
                </c:pt>
                <c:pt idx="106">
                  <c:v>0.921875</c:v>
                </c:pt>
                <c:pt idx="107">
                  <c:v>0.9375</c:v>
                </c:pt>
                <c:pt idx="108">
                  <c:v>0.91796875</c:v>
                </c:pt>
                <c:pt idx="109">
                  <c:v>0.8984375</c:v>
                </c:pt>
                <c:pt idx="110">
                  <c:v>0.90234375</c:v>
                </c:pt>
                <c:pt idx="111">
                  <c:v>0.90234375</c:v>
                </c:pt>
                <c:pt idx="112">
                  <c:v>0.921875</c:v>
                </c:pt>
                <c:pt idx="113">
                  <c:v>0.9296875</c:v>
                </c:pt>
                <c:pt idx="114">
                  <c:v>0.9140625</c:v>
                </c:pt>
                <c:pt idx="115">
                  <c:v>0.87890625</c:v>
                </c:pt>
                <c:pt idx="116">
                  <c:v>0.8828125</c:v>
                </c:pt>
                <c:pt idx="117">
                  <c:v>0.8671875</c:v>
                </c:pt>
                <c:pt idx="118">
                  <c:v>0.87878787878787878</c:v>
                </c:pt>
                <c:pt idx="119">
                  <c:v>0.86742424242424243</c:v>
                </c:pt>
                <c:pt idx="120">
                  <c:v>0.90909090909090906</c:v>
                </c:pt>
                <c:pt idx="121">
                  <c:v>0.87121212121212122</c:v>
                </c:pt>
                <c:pt idx="122">
                  <c:v>0.82196969696969702</c:v>
                </c:pt>
                <c:pt idx="123">
                  <c:v>0.86363636363636365</c:v>
                </c:pt>
                <c:pt idx="124">
                  <c:v>0.90909090909090906</c:v>
                </c:pt>
                <c:pt idx="125">
                  <c:v>0.87878787878787878</c:v>
                </c:pt>
                <c:pt idx="126">
                  <c:v>0.88636363636363635</c:v>
                </c:pt>
                <c:pt idx="127">
                  <c:v>0.90530303030303028</c:v>
                </c:pt>
                <c:pt idx="128">
                  <c:v>0.89015151515151514</c:v>
                </c:pt>
                <c:pt idx="129">
                  <c:v>0.88257575757575757</c:v>
                </c:pt>
                <c:pt idx="130">
                  <c:v>0.84469696969696972</c:v>
                </c:pt>
                <c:pt idx="131">
                  <c:v>0.88636363636363635</c:v>
                </c:pt>
                <c:pt idx="132">
                  <c:v>0.86742424242424243</c:v>
                </c:pt>
                <c:pt idx="133">
                  <c:v>0.88636363636363635</c:v>
                </c:pt>
                <c:pt idx="134">
                  <c:v>0.89772727272727271</c:v>
                </c:pt>
                <c:pt idx="135">
                  <c:v>0.875</c:v>
                </c:pt>
                <c:pt idx="136">
                  <c:v>0.88257575757575757</c:v>
                </c:pt>
                <c:pt idx="137">
                  <c:v>0.86742424242424243</c:v>
                </c:pt>
                <c:pt idx="138">
                  <c:v>0.89015151515151514</c:v>
                </c:pt>
                <c:pt idx="139">
                  <c:v>0.92803030303030298</c:v>
                </c:pt>
                <c:pt idx="140">
                  <c:v>0.92803030303030298</c:v>
                </c:pt>
                <c:pt idx="141">
                  <c:v>0.9242424242424242</c:v>
                </c:pt>
                <c:pt idx="142">
                  <c:v>0.9507575757575758</c:v>
                </c:pt>
                <c:pt idx="143">
                  <c:v>0.92803030303030298</c:v>
                </c:pt>
                <c:pt idx="144">
                  <c:v>0.94696969696969702</c:v>
                </c:pt>
                <c:pt idx="145">
                  <c:v>0.88257575757575757</c:v>
                </c:pt>
                <c:pt idx="146">
                  <c:v>0.92337164750957856</c:v>
                </c:pt>
                <c:pt idx="147">
                  <c:v>0.93486590038314177</c:v>
                </c:pt>
                <c:pt idx="148">
                  <c:v>0.94252873563218387</c:v>
                </c:pt>
                <c:pt idx="149">
                  <c:v>0.94252873563218387</c:v>
                </c:pt>
                <c:pt idx="150">
                  <c:v>0.92720306513409967</c:v>
                </c:pt>
                <c:pt idx="151">
                  <c:v>0.94252873563218387</c:v>
                </c:pt>
                <c:pt idx="152">
                  <c:v>0.94636015325670497</c:v>
                </c:pt>
                <c:pt idx="153">
                  <c:v>0.94252873563218387</c:v>
                </c:pt>
                <c:pt idx="154">
                  <c:v>0.94252873563218387</c:v>
                </c:pt>
                <c:pt idx="155">
                  <c:v>0.93869731800766287</c:v>
                </c:pt>
                <c:pt idx="156">
                  <c:v>0.94636015325670497</c:v>
                </c:pt>
                <c:pt idx="157">
                  <c:v>0.9580152671755725</c:v>
                </c:pt>
                <c:pt idx="158">
                  <c:v>0.9580152671755725</c:v>
                </c:pt>
                <c:pt idx="159">
                  <c:v>0.98473282442748089</c:v>
                </c:pt>
                <c:pt idx="160">
                  <c:v>0.93893129770992367</c:v>
                </c:pt>
                <c:pt idx="161">
                  <c:v>0.9427480916030534</c:v>
                </c:pt>
                <c:pt idx="162">
                  <c:v>0.93511450381679384</c:v>
                </c:pt>
                <c:pt idx="163">
                  <c:v>0.91603053435114501</c:v>
                </c:pt>
                <c:pt idx="164">
                  <c:v>0.93129770992366412</c:v>
                </c:pt>
                <c:pt idx="165">
                  <c:v>0.90458015267175573</c:v>
                </c:pt>
                <c:pt idx="166">
                  <c:v>0.90839694656488545</c:v>
                </c:pt>
                <c:pt idx="167">
                  <c:v>0.93511450381679384</c:v>
                </c:pt>
                <c:pt idx="168">
                  <c:v>0.93893129770992367</c:v>
                </c:pt>
                <c:pt idx="169">
                  <c:v>0.96946564885496178</c:v>
                </c:pt>
                <c:pt idx="170">
                  <c:v>0.93511450381679384</c:v>
                </c:pt>
                <c:pt idx="171">
                  <c:v>0.95038167938931295</c:v>
                </c:pt>
                <c:pt idx="172">
                  <c:v>0.93511450381679384</c:v>
                </c:pt>
                <c:pt idx="173">
                  <c:v>0.93511450381679384</c:v>
                </c:pt>
                <c:pt idx="174">
                  <c:v>0.93511450381679384</c:v>
                </c:pt>
                <c:pt idx="175">
                  <c:v>0.94656488549618323</c:v>
                </c:pt>
                <c:pt idx="176">
                  <c:v>0.93893129770992367</c:v>
                </c:pt>
                <c:pt idx="177">
                  <c:v>0.94656488549618323</c:v>
                </c:pt>
                <c:pt idx="178">
                  <c:v>0.95419847328244278</c:v>
                </c:pt>
                <c:pt idx="179">
                  <c:v>0.95419847328244278</c:v>
                </c:pt>
                <c:pt idx="180">
                  <c:v>0.9274809160305344</c:v>
                </c:pt>
                <c:pt idx="181">
                  <c:v>0.91603053435114501</c:v>
                </c:pt>
                <c:pt idx="182">
                  <c:v>0.93129770992366412</c:v>
                </c:pt>
                <c:pt idx="183">
                  <c:v>0.94656488549618323</c:v>
                </c:pt>
                <c:pt idx="184">
                  <c:v>0.92366412213740456</c:v>
                </c:pt>
                <c:pt idx="185">
                  <c:v>0.91221374045801529</c:v>
                </c:pt>
                <c:pt idx="186">
                  <c:v>0.9274809160305344</c:v>
                </c:pt>
                <c:pt idx="187">
                  <c:v>0.88167938931297707</c:v>
                </c:pt>
                <c:pt idx="188">
                  <c:v>0.85877862595419852</c:v>
                </c:pt>
                <c:pt idx="189">
                  <c:v>0.86641221374045807</c:v>
                </c:pt>
                <c:pt idx="190">
                  <c:v>0.85877862595419852</c:v>
                </c:pt>
                <c:pt idx="191">
                  <c:v>0.84732824427480913</c:v>
                </c:pt>
                <c:pt idx="192">
                  <c:v>0.84732824427480913</c:v>
                </c:pt>
                <c:pt idx="193">
                  <c:v>0.87022900763358779</c:v>
                </c:pt>
                <c:pt idx="194">
                  <c:v>0.83587786259541985</c:v>
                </c:pt>
                <c:pt idx="195">
                  <c:v>0.88931297709923662</c:v>
                </c:pt>
                <c:pt idx="196">
                  <c:v>0.83969465648854957</c:v>
                </c:pt>
                <c:pt idx="197">
                  <c:v>0.84351145038167941</c:v>
                </c:pt>
                <c:pt idx="198">
                  <c:v>0.88167938931297707</c:v>
                </c:pt>
                <c:pt idx="199">
                  <c:v>0.86259541984732824</c:v>
                </c:pt>
                <c:pt idx="200">
                  <c:v>0.8282442748091603</c:v>
                </c:pt>
                <c:pt idx="201">
                  <c:v>0.81297709923664119</c:v>
                </c:pt>
                <c:pt idx="202">
                  <c:v>0.86046511627906974</c:v>
                </c:pt>
                <c:pt idx="203">
                  <c:v>0.87984496124031009</c:v>
                </c:pt>
                <c:pt idx="204">
                  <c:v>0.8294573643410853</c:v>
                </c:pt>
                <c:pt idx="205">
                  <c:v>0.86821705426356588</c:v>
                </c:pt>
                <c:pt idx="206">
                  <c:v>0.87596899224806202</c:v>
                </c:pt>
                <c:pt idx="207">
                  <c:v>0.8527131782945736</c:v>
                </c:pt>
                <c:pt idx="208">
                  <c:v>0.82558139534883723</c:v>
                </c:pt>
                <c:pt idx="209">
                  <c:v>0.88888888888888884</c:v>
                </c:pt>
                <c:pt idx="210">
                  <c:v>0.84523809523809523</c:v>
                </c:pt>
                <c:pt idx="211">
                  <c:v>0.87698412698412698</c:v>
                </c:pt>
              </c:numCache>
            </c:numRef>
          </c:val>
          <c:smooth val="0"/>
          <c:extLst>
            <c:ext xmlns:c16="http://schemas.microsoft.com/office/drawing/2014/chart" uri="{C3380CC4-5D6E-409C-BE32-E72D297353CC}">
              <c16:uniqueId val="{00000001-0D83-4918-8BE1-B4AECDD670F0}"/>
            </c:ext>
          </c:extLst>
        </c:ser>
        <c:dLbls>
          <c:showLegendKey val="0"/>
          <c:showVal val="0"/>
          <c:showCatName val="0"/>
          <c:showSerName val="0"/>
          <c:showPercent val="0"/>
          <c:showBubbleSize val="0"/>
        </c:dLbls>
        <c:smooth val="0"/>
        <c:axId val="781139007"/>
        <c:axId val="781118847"/>
      </c:lineChart>
      <c:dateAx>
        <c:axId val="781139007"/>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781118847"/>
        <c:crosses val="autoZero"/>
        <c:auto val="1"/>
        <c:lblOffset val="100"/>
        <c:baseTimeUnit val="days"/>
      </c:dateAx>
      <c:valAx>
        <c:axId val="78111884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s-CO" b="1" dirty="0"/>
                  <a:t>% de Ocupación</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s-CO"/>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78113900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s-CO"/>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'2025'!$O$4</c:f>
              <c:strCache>
                <c:ptCount val="1"/>
                <c:pt idx="0">
                  <c:v>%
OCUPACION HOSPITALIZACIÓN ADULTOS</c:v>
                </c:pt>
              </c:strCache>
            </c:strRef>
          </c:tx>
          <c:spPr>
            <a:ln w="28575" cap="rnd">
              <a:solidFill>
                <a:schemeClr val="accent1"/>
              </a:solidFill>
              <a:round/>
            </a:ln>
            <a:effectLst/>
          </c:spPr>
          <c:marker>
            <c:symbol val="none"/>
          </c:marker>
          <c:cat>
            <c:numRef>
              <c:f>'2025'!$B$5:$B$216</c:f>
              <c:numCache>
                <c:formatCode>m/d/yyyy</c:formatCode>
                <c:ptCount val="212"/>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pt idx="28">
                  <c:v>45686</c:v>
                </c:pt>
                <c:pt idx="29">
                  <c:v>45687</c:v>
                </c:pt>
                <c:pt idx="30">
                  <c:v>45688</c:v>
                </c:pt>
                <c:pt idx="31">
                  <c:v>45689</c:v>
                </c:pt>
                <c:pt idx="32">
                  <c:v>45690</c:v>
                </c:pt>
                <c:pt idx="33">
                  <c:v>45691</c:v>
                </c:pt>
                <c:pt idx="34">
                  <c:v>45692</c:v>
                </c:pt>
                <c:pt idx="35">
                  <c:v>45693</c:v>
                </c:pt>
                <c:pt idx="36">
                  <c:v>45694</c:v>
                </c:pt>
                <c:pt idx="37">
                  <c:v>45695</c:v>
                </c:pt>
                <c:pt idx="38">
                  <c:v>45696</c:v>
                </c:pt>
                <c:pt idx="39">
                  <c:v>45697</c:v>
                </c:pt>
                <c:pt idx="40">
                  <c:v>45698</c:v>
                </c:pt>
                <c:pt idx="41">
                  <c:v>45699</c:v>
                </c:pt>
                <c:pt idx="42">
                  <c:v>45700</c:v>
                </c:pt>
                <c:pt idx="43">
                  <c:v>45701</c:v>
                </c:pt>
                <c:pt idx="44">
                  <c:v>45702</c:v>
                </c:pt>
                <c:pt idx="45">
                  <c:v>45703</c:v>
                </c:pt>
                <c:pt idx="46">
                  <c:v>45704</c:v>
                </c:pt>
                <c:pt idx="47">
                  <c:v>45705</c:v>
                </c:pt>
                <c:pt idx="48">
                  <c:v>45706</c:v>
                </c:pt>
                <c:pt idx="49">
                  <c:v>45707</c:v>
                </c:pt>
                <c:pt idx="50">
                  <c:v>45708</c:v>
                </c:pt>
                <c:pt idx="51">
                  <c:v>45709</c:v>
                </c:pt>
                <c:pt idx="52">
                  <c:v>45710</c:v>
                </c:pt>
                <c:pt idx="53">
                  <c:v>45711</c:v>
                </c:pt>
                <c:pt idx="54">
                  <c:v>45712</c:v>
                </c:pt>
                <c:pt idx="55">
                  <c:v>45713</c:v>
                </c:pt>
                <c:pt idx="56">
                  <c:v>45714</c:v>
                </c:pt>
                <c:pt idx="57">
                  <c:v>45715</c:v>
                </c:pt>
                <c:pt idx="58">
                  <c:v>45716</c:v>
                </c:pt>
                <c:pt idx="59">
                  <c:v>45717</c:v>
                </c:pt>
                <c:pt idx="60">
                  <c:v>45718</c:v>
                </c:pt>
                <c:pt idx="61">
                  <c:v>45719</c:v>
                </c:pt>
                <c:pt idx="62">
                  <c:v>45720</c:v>
                </c:pt>
                <c:pt idx="63">
                  <c:v>45721</c:v>
                </c:pt>
                <c:pt idx="64">
                  <c:v>45722</c:v>
                </c:pt>
                <c:pt idx="65">
                  <c:v>45723</c:v>
                </c:pt>
                <c:pt idx="66">
                  <c:v>45724</c:v>
                </c:pt>
                <c:pt idx="67">
                  <c:v>45725</c:v>
                </c:pt>
                <c:pt idx="68">
                  <c:v>45726</c:v>
                </c:pt>
                <c:pt idx="69">
                  <c:v>45727</c:v>
                </c:pt>
                <c:pt idx="70">
                  <c:v>45728</c:v>
                </c:pt>
                <c:pt idx="71">
                  <c:v>45729</c:v>
                </c:pt>
                <c:pt idx="72">
                  <c:v>45730</c:v>
                </c:pt>
                <c:pt idx="73">
                  <c:v>45731</c:v>
                </c:pt>
                <c:pt idx="74">
                  <c:v>45732</c:v>
                </c:pt>
                <c:pt idx="75">
                  <c:v>45733</c:v>
                </c:pt>
                <c:pt idx="76">
                  <c:v>45734</c:v>
                </c:pt>
                <c:pt idx="77">
                  <c:v>45735</c:v>
                </c:pt>
                <c:pt idx="78">
                  <c:v>45736</c:v>
                </c:pt>
                <c:pt idx="79">
                  <c:v>45737</c:v>
                </c:pt>
                <c:pt idx="80">
                  <c:v>45738</c:v>
                </c:pt>
                <c:pt idx="81">
                  <c:v>45739</c:v>
                </c:pt>
                <c:pt idx="82">
                  <c:v>45740</c:v>
                </c:pt>
                <c:pt idx="83">
                  <c:v>45741</c:v>
                </c:pt>
                <c:pt idx="84">
                  <c:v>45742</c:v>
                </c:pt>
                <c:pt idx="85">
                  <c:v>45743</c:v>
                </c:pt>
                <c:pt idx="86">
                  <c:v>45744</c:v>
                </c:pt>
                <c:pt idx="87">
                  <c:v>45745</c:v>
                </c:pt>
                <c:pt idx="88">
                  <c:v>45746</c:v>
                </c:pt>
                <c:pt idx="89">
                  <c:v>45747</c:v>
                </c:pt>
                <c:pt idx="90">
                  <c:v>45748</c:v>
                </c:pt>
                <c:pt idx="91">
                  <c:v>45749</c:v>
                </c:pt>
                <c:pt idx="92">
                  <c:v>45750</c:v>
                </c:pt>
                <c:pt idx="93">
                  <c:v>45751</c:v>
                </c:pt>
                <c:pt idx="94">
                  <c:v>45752</c:v>
                </c:pt>
                <c:pt idx="95">
                  <c:v>45753</c:v>
                </c:pt>
                <c:pt idx="96">
                  <c:v>45754</c:v>
                </c:pt>
                <c:pt idx="97">
                  <c:v>45755</c:v>
                </c:pt>
                <c:pt idx="98">
                  <c:v>45756</c:v>
                </c:pt>
                <c:pt idx="99">
                  <c:v>45757</c:v>
                </c:pt>
                <c:pt idx="100">
                  <c:v>45758</c:v>
                </c:pt>
                <c:pt idx="101">
                  <c:v>45759</c:v>
                </c:pt>
                <c:pt idx="102">
                  <c:v>45760</c:v>
                </c:pt>
                <c:pt idx="103">
                  <c:v>45761</c:v>
                </c:pt>
                <c:pt idx="104">
                  <c:v>45762</c:v>
                </c:pt>
                <c:pt idx="105">
                  <c:v>45763</c:v>
                </c:pt>
                <c:pt idx="106">
                  <c:v>45764</c:v>
                </c:pt>
                <c:pt idx="107">
                  <c:v>45765</c:v>
                </c:pt>
                <c:pt idx="108">
                  <c:v>45766</c:v>
                </c:pt>
                <c:pt idx="109">
                  <c:v>45767</c:v>
                </c:pt>
                <c:pt idx="110">
                  <c:v>45768</c:v>
                </c:pt>
                <c:pt idx="111">
                  <c:v>45769</c:v>
                </c:pt>
                <c:pt idx="112">
                  <c:v>45770</c:v>
                </c:pt>
                <c:pt idx="113">
                  <c:v>45771</c:v>
                </c:pt>
                <c:pt idx="114">
                  <c:v>45772</c:v>
                </c:pt>
                <c:pt idx="115">
                  <c:v>45773</c:v>
                </c:pt>
                <c:pt idx="116">
                  <c:v>45774</c:v>
                </c:pt>
                <c:pt idx="117">
                  <c:v>45775</c:v>
                </c:pt>
                <c:pt idx="118">
                  <c:v>45776</c:v>
                </c:pt>
                <c:pt idx="119">
                  <c:v>45777</c:v>
                </c:pt>
                <c:pt idx="120">
                  <c:v>45778</c:v>
                </c:pt>
                <c:pt idx="121">
                  <c:v>45779</c:v>
                </c:pt>
                <c:pt idx="122">
                  <c:v>45780</c:v>
                </c:pt>
                <c:pt idx="123">
                  <c:v>45781</c:v>
                </c:pt>
                <c:pt idx="124">
                  <c:v>45782</c:v>
                </c:pt>
                <c:pt idx="125">
                  <c:v>45783</c:v>
                </c:pt>
                <c:pt idx="126">
                  <c:v>45784</c:v>
                </c:pt>
                <c:pt idx="127">
                  <c:v>45785</c:v>
                </c:pt>
                <c:pt idx="128">
                  <c:v>45786</c:v>
                </c:pt>
                <c:pt idx="129">
                  <c:v>45787</c:v>
                </c:pt>
                <c:pt idx="130">
                  <c:v>45788</c:v>
                </c:pt>
                <c:pt idx="131">
                  <c:v>45789</c:v>
                </c:pt>
                <c:pt idx="132">
                  <c:v>45790</c:v>
                </c:pt>
                <c:pt idx="133">
                  <c:v>45791</c:v>
                </c:pt>
                <c:pt idx="134">
                  <c:v>45792</c:v>
                </c:pt>
                <c:pt idx="135">
                  <c:v>45793</c:v>
                </c:pt>
                <c:pt idx="136">
                  <c:v>45794</c:v>
                </c:pt>
                <c:pt idx="137">
                  <c:v>45795</c:v>
                </c:pt>
                <c:pt idx="138">
                  <c:v>45796</c:v>
                </c:pt>
                <c:pt idx="139">
                  <c:v>45797</c:v>
                </c:pt>
                <c:pt idx="140">
                  <c:v>45798</c:v>
                </c:pt>
                <c:pt idx="141">
                  <c:v>45799</c:v>
                </c:pt>
                <c:pt idx="142">
                  <c:v>45800</c:v>
                </c:pt>
                <c:pt idx="143">
                  <c:v>45801</c:v>
                </c:pt>
                <c:pt idx="144">
                  <c:v>45802</c:v>
                </c:pt>
                <c:pt idx="145">
                  <c:v>45803</c:v>
                </c:pt>
                <c:pt idx="146">
                  <c:v>45804</c:v>
                </c:pt>
                <c:pt idx="147">
                  <c:v>45805</c:v>
                </c:pt>
                <c:pt idx="148">
                  <c:v>45806</c:v>
                </c:pt>
                <c:pt idx="149">
                  <c:v>45807</c:v>
                </c:pt>
                <c:pt idx="150">
                  <c:v>45808</c:v>
                </c:pt>
                <c:pt idx="151">
                  <c:v>45809</c:v>
                </c:pt>
                <c:pt idx="152">
                  <c:v>45810</c:v>
                </c:pt>
                <c:pt idx="153">
                  <c:v>45811</c:v>
                </c:pt>
                <c:pt idx="154">
                  <c:v>45812</c:v>
                </c:pt>
                <c:pt idx="155">
                  <c:v>45813</c:v>
                </c:pt>
                <c:pt idx="156">
                  <c:v>45814</c:v>
                </c:pt>
                <c:pt idx="157">
                  <c:v>45815</c:v>
                </c:pt>
                <c:pt idx="158">
                  <c:v>45816</c:v>
                </c:pt>
                <c:pt idx="159">
                  <c:v>45817</c:v>
                </c:pt>
                <c:pt idx="160">
                  <c:v>45818</c:v>
                </c:pt>
                <c:pt idx="161">
                  <c:v>45819</c:v>
                </c:pt>
                <c:pt idx="162">
                  <c:v>45820</c:v>
                </c:pt>
                <c:pt idx="163">
                  <c:v>45821</c:v>
                </c:pt>
                <c:pt idx="164">
                  <c:v>45822</c:v>
                </c:pt>
                <c:pt idx="165">
                  <c:v>45823</c:v>
                </c:pt>
                <c:pt idx="166">
                  <c:v>45824</c:v>
                </c:pt>
                <c:pt idx="167">
                  <c:v>45825</c:v>
                </c:pt>
                <c:pt idx="168">
                  <c:v>45826</c:v>
                </c:pt>
                <c:pt idx="169">
                  <c:v>45827</c:v>
                </c:pt>
                <c:pt idx="170">
                  <c:v>45828</c:v>
                </c:pt>
                <c:pt idx="171">
                  <c:v>45829</c:v>
                </c:pt>
                <c:pt idx="172">
                  <c:v>45830</c:v>
                </c:pt>
                <c:pt idx="173">
                  <c:v>45831</c:v>
                </c:pt>
                <c:pt idx="174">
                  <c:v>45832</c:v>
                </c:pt>
                <c:pt idx="175">
                  <c:v>45833</c:v>
                </c:pt>
                <c:pt idx="176">
                  <c:v>45834</c:v>
                </c:pt>
                <c:pt idx="177">
                  <c:v>45835</c:v>
                </c:pt>
                <c:pt idx="178">
                  <c:v>45836</c:v>
                </c:pt>
                <c:pt idx="179">
                  <c:v>45837</c:v>
                </c:pt>
                <c:pt idx="180">
                  <c:v>45838</c:v>
                </c:pt>
                <c:pt idx="181">
                  <c:v>45839</c:v>
                </c:pt>
                <c:pt idx="182">
                  <c:v>45840</c:v>
                </c:pt>
                <c:pt idx="183">
                  <c:v>45841</c:v>
                </c:pt>
                <c:pt idx="184">
                  <c:v>45842</c:v>
                </c:pt>
                <c:pt idx="185">
                  <c:v>45843</c:v>
                </c:pt>
                <c:pt idx="186">
                  <c:v>45844</c:v>
                </c:pt>
                <c:pt idx="187">
                  <c:v>45845</c:v>
                </c:pt>
                <c:pt idx="188">
                  <c:v>45846</c:v>
                </c:pt>
                <c:pt idx="189">
                  <c:v>45847</c:v>
                </c:pt>
                <c:pt idx="190">
                  <c:v>45848</c:v>
                </c:pt>
                <c:pt idx="191">
                  <c:v>45849</c:v>
                </c:pt>
                <c:pt idx="192">
                  <c:v>45850</c:v>
                </c:pt>
                <c:pt idx="193">
                  <c:v>45851</c:v>
                </c:pt>
                <c:pt idx="194">
                  <c:v>45852</c:v>
                </c:pt>
                <c:pt idx="195">
                  <c:v>45853</c:v>
                </c:pt>
                <c:pt idx="196">
                  <c:v>45854</c:v>
                </c:pt>
                <c:pt idx="197">
                  <c:v>45855</c:v>
                </c:pt>
                <c:pt idx="198">
                  <c:v>45856</c:v>
                </c:pt>
                <c:pt idx="199">
                  <c:v>45857</c:v>
                </c:pt>
                <c:pt idx="200">
                  <c:v>45858</c:v>
                </c:pt>
                <c:pt idx="201">
                  <c:v>45859</c:v>
                </c:pt>
                <c:pt idx="202">
                  <c:v>45860</c:v>
                </c:pt>
                <c:pt idx="203">
                  <c:v>45861</c:v>
                </c:pt>
                <c:pt idx="204">
                  <c:v>45862</c:v>
                </c:pt>
                <c:pt idx="205">
                  <c:v>45863</c:v>
                </c:pt>
                <c:pt idx="206">
                  <c:v>45864</c:v>
                </c:pt>
                <c:pt idx="207">
                  <c:v>45865</c:v>
                </c:pt>
                <c:pt idx="208">
                  <c:v>45866</c:v>
                </c:pt>
                <c:pt idx="209">
                  <c:v>45867</c:v>
                </c:pt>
                <c:pt idx="210">
                  <c:v>45868</c:v>
                </c:pt>
                <c:pt idx="211">
                  <c:v>45869</c:v>
                </c:pt>
              </c:numCache>
            </c:numRef>
          </c:cat>
          <c:val>
            <c:numRef>
              <c:f>'2025'!$O$5:$O$216</c:f>
              <c:numCache>
                <c:formatCode>0.0%</c:formatCode>
                <c:ptCount val="212"/>
                <c:pt idx="0" formatCode="0%">
                  <c:v>0.76880000000000004</c:v>
                </c:pt>
                <c:pt idx="1">
                  <c:v>0.76534824876814489</c:v>
                </c:pt>
                <c:pt idx="2">
                  <c:v>0.77464600587763821</c:v>
                </c:pt>
                <c:pt idx="3">
                  <c:v>0.81329071780530027</c:v>
                </c:pt>
                <c:pt idx="4">
                  <c:v>0.8088841601276765</c:v>
                </c:pt>
                <c:pt idx="5">
                  <c:v>0.81182580902916501</c:v>
                </c:pt>
                <c:pt idx="6">
                  <c:v>0.82525697503671069</c:v>
                </c:pt>
                <c:pt idx="7">
                  <c:v>0.82365505272994255</c:v>
                </c:pt>
                <c:pt idx="8">
                  <c:v>0.83873982111867573</c:v>
                </c:pt>
                <c:pt idx="9">
                  <c:v>0.85529301828861304</c:v>
                </c:pt>
                <c:pt idx="10">
                  <c:v>0.84261113336003202</c:v>
                </c:pt>
                <c:pt idx="11">
                  <c:v>0.84755039380590036</c:v>
                </c:pt>
                <c:pt idx="12">
                  <c:v>0.87024429315178209</c:v>
                </c:pt>
                <c:pt idx="13">
                  <c:v>0.88106666666666666</c:v>
                </c:pt>
                <c:pt idx="14">
                  <c:v>0.88586666666666669</c:v>
                </c:pt>
                <c:pt idx="15">
                  <c:v>0.89666666666666661</c:v>
                </c:pt>
                <c:pt idx="16">
                  <c:v>0.90303676078849227</c:v>
                </c:pt>
                <c:pt idx="17">
                  <c:v>0.89304741608950455</c:v>
                </c:pt>
                <c:pt idx="18">
                  <c:v>0.87959509856153439</c:v>
                </c:pt>
                <c:pt idx="19">
                  <c:v>0.87719765583377729</c:v>
                </c:pt>
                <c:pt idx="20">
                  <c:v>0.89144912093766648</c:v>
                </c:pt>
                <c:pt idx="21">
                  <c:v>0.9063665423548215</c:v>
                </c:pt>
                <c:pt idx="22">
                  <c:v>0.90063846767757383</c:v>
                </c:pt>
                <c:pt idx="23">
                  <c:v>0.88</c:v>
                </c:pt>
                <c:pt idx="24">
                  <c:v>0.86</c:v>
                </c:pt>
                <c:pt idx="25">
                  <c:v>0.84</c:v>
                </c:pt>
                <c:pt idx="26">
                  <c:v>0.86971504307488401</c:v>
                </c:pt>
                <c:pt idx="27">
                  <c:v>0.8652087475149105</c:v>
                </c:pt>
                <c:pt idx="28">
                  <c:v>0.88161209068010071</c:v>
                </c:pt>
                <c:pt idx="29">
                  <c:v>0.89473684210526316</c:v>
                </c:pt>
                <c:pt idx="30">
                  <c:v>0.88492642184807102</c:v>
                </c:pt>
                <c:pt idx="31">
                  <c:v>0.88081665119978791</c:v>
                </c:pt>
                <c:pt idx="32">
                  <c:v>0.86437756860665516</c:v>
                </c:pt>
                <c:pt idx="33">
                  <c:v>0.86729418003446901</c:v>
                </c:pt>
                <c:pt idx="34">
                  <c:v>0.88930133898979191</c:v>
                </c:pt>
                <c:pt idx="35">
                  <c:v>0.89288081665119978</c:v>
                </c:pt>
                <c:pt idx="36">
                  <c:v>0.89182023067744931</c:v>
                </c:pt>
                <c:pt idx="37">
                  <c:v>0.89235052366432455</c:v>
                </c:pt>
                <c:pt idx="38">
                  <c:v>0.8749834283441601</c:v>
                </c:pt>
                <c:pt idx="39">
                  <c:v>0.87683945379822348</c:v>
                </c:pt>
                <c:pt idx="40">
                  <c:v>0.88439612886119578</c:v>
                </c:pt>
                <c:pt idx="41">
                  <c:v>0.88837332626276022</c:v>
                </c:pt>
                <c:pt idx="42">
                  <c:v>0.88934534852902203</c:v>
                </c:pt>
                <c:pt idx="43">
                  <c:v>0.88947786906970583</c:v>
                </c:pt>
                <c:pt idx="44">
                  <c:v>0.89424860853432286</c:v>
                </c:pt>
                <c:pt idx="45">
                  <c:v>0.87967134905910416</c:v>
                </c:pt>
                <c:pt idx="46">
                  <c:v>0.87887622581500136</c:v>
                </c:pt>
                <c:pt idx="47">
                  <c:v>0.87357540418764912</c:v>
                </c:pt>
                <c:pt idx="48">
                  <c:v>0.88646926039038643</c:v>
                </c:pt>
                <c:pt idx="49">
                  <c:v>0.8899216571504448</c:v>
                </c:pt>
                <c:pt idx="50">
                  <c:v>0.89204620900278853</c:v>
                </c:pt>
                <c:pt idx="51">
                  <c:v>0.88686761386270085</c:v>
                </c:pt>
                <c:pt idx="52">
                  <c:v>0.8715973974239809</c:v>
                </c:pt>
                <c:pt idx="53">
                  <c:v>0.88089231177798433</c:v>
                </c:pt>
                <c:pt idx="54">
                  <c:v>0.88700039835347233</c:v>
                </c:pt>
                <c:pt idx="55">
                  <c:v>0.89430354534590362</c:v>
                </c:pt>
                <c:pt idx="56">
                  <c:v>0.9024907260201378</c:v>
                </c:pt>
                <c:pt idx="57">
                  <c:v>0.89957604663487012</c:v>
                </c:pt>
                <c:pt idx="58">
                  <c:v>0.89864864864864868</c:v>
                </c:pt>
                <c:pt idx="59">
                  <c:v>0.88023317435082138</c:v>
                </c:pt>
                <c:pt idx="60">
                  <c:v>0.84326974032856383</c:v>
                </c:pt>
                <c:pt idx="61">
                  <c:v>0.87799391292841078</c:v>
                </c:pt>
                <c:pt idx="62">
                  <c:v>0.89744607648537778</c:v>
                </c:pt>
                <c:pt idx="63">
                  <c:v>0.89879134015141449</c:v>
                </c:pt>
                <c:pt idx="64">
                  <c:v>0.89674418604651163</c:v>
                </c:pt>
                <c:pt idx="65">
                  <c:v>0.89328903654485048</c:v>
                </c:pt>
                <c:pt idx="66">
                  <c:v>0.89052743456888539</c:v>
                </c:pt>
                <c:pt idx="67">
                  <c:v>0.87295681063122921</c:v>
                </c:pt>
                <c:pt idx="68">
                  <c:v>0.85887043189368772</c:v>
                </c:pt>
                <c:pt idx="69">
                  <c:v>0.89044010105039229</c:v>
                </c:pt>
                <c:pt idx="70">
                  <c:v>0.87214247740563533</c:v>
                </c:pt>
                <c:pt idx="71">
                  <c:v>0.89383470635131546</c:v>
                </c:pt>
                <c:pt idx="72">
                  <c:v>0.88692532553813441</c:v>
                </c:pt>
                <c:pt idx="73">
                  <c:v>0.8859952165825139</c:v>
                </c:pt>
                <c:pt idx="74">
                  <c:v>0.88838692532553809</c:v>
                </c:pt>
                <c:pt idx="75">
                  <c:v>0.87908583576933297</c:v>
                </c:pt>
                <c:pt idx="76">
                  <c:v>0.88386925325538135</c:v>
                </c:pt>
                <c:pt idx="77">
                  <c:v>0.89761999734077913</c:v>
                </c:pt>
                <c:pt idx="78">
                  <c:v>0.89323228294109824</c:v>
                </c:pt>
                <c:pt idx="79">
                  <c:v>0.86643699483238368</c:v>
                </c:pt>
                <c:pt idx="80">
                  <c:v>0.87889227507618917</c:v>
                </c:pt>
                <c:pt idx="81">
                  <c:v>0.87279713793560354</c:v>
                </c:pt>
                <c:pt idx="82">
                  <c:v>0.85967934278521263</c:v>
                </c:pt>
                <c:pt idx="83">
                  <c:v>0.87836226315092092</c:v>
                </c:pt>
                <c:pt idx="84">
                  <c:v>0.89240757917053137</c:v>
                </c:pt>
                <c:pt idx="85">
                  <c:v>0.89307009407711668</c:v>
                </c:pt>
                <c:pt idx="86">
                  <c:v>0.90247780575062941</c:v>
                </c:pt>
                <c:pt idx="87">
                  <c:v>0.89969524314297067</c:v>
                </c:pt>
                <c:pt idx="88">
                  <c:v>0.89293759109579962</c:v>
                </c:pt>
                <c:pt idx="89">
                  <c:v>0.89255431902490723</c:v>
                </c:pt>
                <c:pt idx="90">
                  <c:v>0.90001324327903587</c:v>
                </c:pt>
                <c:pt idx="91">
                  <c:v>0.90401696937557996</c:v>
                </c:pt>
                <c:pt idx="92">
                  <c:v>0.90467983560917409</c:v>
                </c:pt>
                <c:pt idx="93">
                  <c:v>0.90030491846745331</c:v>
                </c:pt>
                <c:pt idx="94">
                  <c:v>0.87180167042290868</c:v>
                </c:pt>
                <c:pt idx="95">
                  <c:v>0.87776746652525517</c:v>
                </c:pt>
                <c:pt idx="96">
                  <c:v>0.8809492244465067</c:v>
                </c:pt>
                <c:pt idx="97">
                  <c:v>0.88916876574307302</c:v>
                </c:pt>
                <c:pt idx="98">
                  <c:v>0.892748243404481</c:v>
                </c:pt>
                <c:pt idx="99">
                  <c:v>0.89937690574042162</c:v>
                </c:pt>
                <c:pt idx="100">
                  <c:v>0.89055253743209217</c:v>
                </c:pt>
                <c:pt idx="101">
                  <c:v>0.88565737051792826</c:v>
                </c:pt>
                <c:pt idx="102">
                  <c:v>0.88273572377158038</c:v>
                </c:pt>
                <c:pt idx="103">
                  <c:v>0.88038277511961727</c:v>
                </c:pt>
                <c:pt idx="104">
                  <c:v>0.89234449760765555</c:v>
                </c:pt>
                <c:pt idx="105">
                  <c:v>0.8870041405102177</c:v>
                </c:pt>
                <c:pt idx="106">
                  <c:v>0.87424909891870239</c:v>
                </c:pt>
                <c:pt idx="107">
                  <c:v>0.85662795354425314</c:v>
                </c:pt>
                <c:pt idx="108">
                  <c:v>0.84795087438259242</c:v>
                </c:pt>
                <c:pt idx="109">
                  <c:v>0.86143372046455746</c:v>
                </c:pt>
                <c:pt idx="110">
                  <c:v>0.87157922840742219</c:v>
                </c:pt>
                <c:pt idx="111">
                  <c:v>0.88466159391269528</c:v>
                </c:pt>
                <c:pt idx="112">
                  <c:v>0.89897100093545368</c:v>
                </c:pt>
                <c:pt idx="113">
                  <c:v>0.89951897381079637</c:v>
                </c:pt>
                <c:pt idx="114">
                  <c:v>0.89925173703901662</c:v>
                </c:pt>
                <c:pt idx="115">
                  <c:v>0.89243719935863175</c:v>
                </c:pt>
                <c:pt idx="116">
                  <c:v>0.88535542490646713</c:v>
                </c:pt>
                <c:pt idx="117">
                  <c:v>0.87733832175307325</c:v>
                </c:pt>
                <c:pt idx="118">
                  <c:v>0.89911811865312663</c:v>
                </c:pt>
                <c:pt idx="119">
                  <c:v>0.89203634420096201</c:v>
                </c:pt>
                <c:pt idx="120">
                  <c:v>0.88150520416333067</c:v>
                </c:pt>
                <c:pt idx="121">
                  <c:v>0.89738457432612762</c:v>
                </c:pt>
                <c:pt idx="122">
                  <c:v>0.88697624766479854</c:v>
                </c:pt>
                <c:pt idx="123">
                  <c:v>0.90565785962103018</c:v>
                </c:pt>
                <c:pt idx="124">
                  <c:v>0.88577528689618357</c:v>
                </c:pt>
                <c:pt idx="125">
                  <c:v>0.89673622257891916</c:v>
                </c:pt>
                <c:pt idx="126">
                  <c:v>0.89077313392976365</c:v>
                </c:pt>
                <c:pt idx="127">
                  <c:v>0.90145546801976228</c:v>
                </c:pt>
                <c:pt idx="128">
                  <c:v>0.88623314194151426</c:v>
                </c:pt>
                <c:pt idx="129">
                  <c:v>0.89057058665952316</c:v>
                </c:pt>
                <c:pt idx="130">
                  <c:v>0.88529843770863936</c:v>
                </c:pt>
                <c:pt idx="131">
                  <c:v>0.88449726265188944</c:v>
                </c:pt>
                <c:pt idx="132">
                  <c:v>0.90103120396410874</c:v>
                </c:pt>
                <c:pt idx="133">
                  <c:v>0.91049175934610749</c:v>
                </c:pt>
                <c:pt idx="134">
                  <c:v>0.90364688467231868</c:v>
                </c:pt>
                <c:pt idx="135">
                  <c:v>0.91024782317481578</c:v>
                </c:pt>
                <c:pt idx="136">
                  <c:v>0.8736771600803751</c:v>
                </c:pt>
                <c:pt idx="137">
                  <c:v>0.86791694574681844</c:v>
                </c:pt>
                <c:pt idx="138">
                  <c:v>0.88104487608841264</c:v>
                </c:pt>
                <c:pt idx="139">
                  <c:v>0.87689216342933696</c:v>
                </c:pt>
                <c:pt idx="140">
                  <c:v>0.89497655726724712</c:v>
                </c:pt>
                <c:pt idx="141">
                  <c:v>0.90025472583456223</c:v>
                </c:pt>
                <c:pt idx="142">
                  <c:v>0.89971846091969432</c:v>
                </c:pt>
                <c:pt idx="143">
                  <c:v>0.88631183804799574</c:v>
                </c:pt>
                <c:pt idx="144">
                  <c:v>0.89395361308486387</c:v>
                </c:pt>
                <c:pt idx="145">
                  <c:v>0.89190277964280917</c:v>
                </c:pt>
                <c:pt idx="146">
                  <c:v>0.90968955785512695</c:v>
                </c:pt>
                <c:pt idx="147">
                  <c:v>0.90162612552076338</c:v>
                </c:pt>
                <c:pt idx="148">
                  <c:v>0.88805268109125113</c:v>
                </c:pt>
                <c:pt idx="149">
                  <c:v>0.89124597207303979</c:v>
                </c:pt>
                <c:pt idx="150">
                  <c:v>0.88437205545833897</c:v>
                </c:pt>
                <c:pt idx="151">
                  <c:v>0.87023825548526046</c:v>
                </c:pt>
                <c:pt idx="152">
                  <c:v>0.8807376497509759</c:v>
                </c:pt>
                <c:pt idx="153">
                  <c:v>0.89083322116031771</c:v>
                </c:pt>
                <c:pt idx="154">
                  <c:v>0.89983844911147015</c:v>
                </c:pt>
                <c:pt idx="155">
                  <c:v>0.9107431340872375</c:v>
                </c:pt>
                <c:pt idx="156">
                  <c:v>0.90066135780807122</c:v>
                </c:pt>
                <c:pt idx="157">
                  <c:v>0.89553246052098801</c:v>
                </c:pt>
                <c:pt idx="158">
                  <c:v>0.89674719935213931</c:v>
                </c:pt>
                <c:pt idx="159">
                  <c:v>0.89688217033337836</c:v>
                </c:pt>
                <c:pt idx="160">
                  <c:v>0.90309083547037383</c:v>
                </c:pt>
                <c:pt idx="161">
                  <c:v>0.90650296815974096</c:v>
                </c:pt>
                <c:pt idx="162">
                  <c:v>0.91459794927145166</c:v>
                </c:pt>
                <c:pt idx="163">
                  <c:v>0.90313005936319479</c:v>
                </c:pt>
                <c:pt idx="164">
                  <c:v>0.88815434430652995</c:v>
                </c:pt>
                <c:pt idx="165">
                  <c:v>0.88235294117647056</c:v>
                </c:pt>
                <c:pt idx="166">
                  <c:v>0.88855909336211547</c:v>
                </c:pt>
                <c:pt idx="167">
                  <c:v>0.90218564490016195</c:v>
                </c:pt>
                <c:pt idx="168">
                  <c:v>0.90555855369670801</c:v>
                </c:pt>
                <c:pt idx="169">
                  <c:v>0.90888228941684668</c:v>
                </c:pt>
                <c:pt idx="170">
                  <c:v>0.90380464112250403</c:v>
                </c:pt>
                <c:pt idx="171">
                  <c:v>0.87105476126247638</c:v>
                </c:pt>
                <c:pt idx="172">
                  <c:v>0.88749494131930395</c:v>
                </c:pt>
                <c:pt idx="173">
                  <c:v>0.87103736678807497</c:v>
                </c:pt>
                <c:pt idx="174">
                  <c:v>0.8895333153493391</c:v>
                </c:pt>
                <c:pt idx="175">
                  <c:v>0.89708659293229032</c:v>
                </c:pt>
                <c:pt idx="176">
                  <c:v>0.89830051254383603</c:v>
                </c:pt>
                <c:pt idx="177">
                  <c:v>0.89115187483140001</c:v>
                </c:pt>
                <c:pt idx="178">
                  <c:v>0.87348260048556781</c:v>
                </c:pt>
                <c:pt idx="179">
                  <c:v>0.87348260048556781</c:v>
                </c:pt>
                <c:pt idx="180">
                  <c:v>0.8664868509777478</c:v>
                </c:pt>
                <c:pt idx="181">
                  <c:v>0.87444369521240728</c:v>
                </c:pt>
                <c:pt idx="182">
                  <c:v>0.88283672643926103</c:v>
                </c:pt>
                <c:pt idx="183">
                  <c:v>0.88836456788458951</c:v>
                </c:pt>
                <c:pt idx="184">
                  <c:v>0.89543188249562056</c:v>
                </c:pt>
                <c:pt idx="185">
                  <c:v>0.89138930063333788</c:v>
                </c:pt>
                <c:pt idx="186">
                  <c:v>0.88316938418002966</c:v>
                </c:pt>
                <c:pt idx="187">
                  <c:v>0.88640344966985585</c:v>
                </c:pt>
                <c:pt idx="188">
                  <c:v>0.90068723891658808</c:v>
                </c:pt>
                <c:pt idx="189">
                  <c:v>0.9021224820873327</c:v>
                </c:pt>
                <c:pt idx="190">
                  <c:v>0.90712450993646077</c:v>
                </c:pt>
                <c:pt idx="191">
                  <c:v>0.89581646423751682</c:v>
                </c:pt>
                <c:pt idx="192">
                  <c:v>0.89390671339983818</c:v>
                </c:pt>
                <c:pt idx="193">
                  <c:v>0.88271771366945273</c:v>
                </c:pt>
                <c:pt idx="194">
                  <c:v>0.89107576166082503</c:v>
                </c:pt>
                <c:pt idx="195">
                  <c:v>0.89741170126718794</c:v>
                </c:pt>
                <c:pt idx="196">
                  <c:v>0.88986249662981931</c:v>
                </c:pt>
                <c:pt idx="197">
                  <c:v>0.89673766513885145</c:v>
                </c:pt>
                <c:pt idx="198">
                  <c:v>0.90107816711590294</c:v>
                </c:pt>
                <c:pt idx="199">
                  <c:v>0.891644204851752</c:v>
                </c:pt>
                <c:pt idx="200">
                  <c:v>0.87695417789757413</c:v>
                </c:pt>
                <c:pt idx="201">
                  <c:v>0.8777628032345014</c:v>
                </c:pt>
                <c:pt idx="202">
                  <c:v>0.89911218724778041</c:v>
                </c:pt>
                <c:pt idx="203">
                  <c:v>0.90505731625084285</c:v>
                </c:pt>
                <c:pt idx="204">
                  <c:v>0.89591479034650123</c:v>
                </c:pt>
                <c:pt idx="205">
                  <c:v>0.90146920070090308</c:v>
                </c:pt>
                <c:pt idx="206">
                  <c:v>0.89890820865345733</c:v>
                </c:pt>
                <c:pt idx="207">
                  <c:v>0.85806712494945414</c:v>
                </c:pt>
                <c:pt idx="208">
                  <c:v>0.89191742005127517</c:v>
                </c:pt>
                <c:pt idx="209">
                  <c:v>0.90498042920772037</c:v>
                </c:pt>
                <c:pt idx="210">
                  <c:v>0.91049843813662912</c:v>
                </c:pt>
                <c:pt idx="211">
                  <c:v>0.9141654217031101</c:v>
                </c:pt>
              </c:numCache>
            </c:numRef>
          </c:val>
          <c:smooth val="0"/>
          <c:extLst>
            <c:ext xmlns:c16="http://schemas.microsoft.com/office/drawing/2014/chart" uri="{C3380CC4-5D6E-409C-BE32-E72D297353CC}">
              <c16:uniqueId val="{00000000-E319-4BF9-8469-D529485A8493}"/>
            </c:ext>
          </c:extLst>
        </c:ser>
        <c:ser>
          <c:idx val="1"/>
          <c:order val="1"/>
          <c:tx>
            <c:strRef>
              <c:f>'2025'!$AN$4</c:f>
              <c:strCache>
                <c:ptCount val="1"/>
                <c:pt idx="0">
                  <c:v>%
OCUPACION UCI ADULTOS</c:v>
                </c:pt>
              </c:strCache>
            </c:strRef>
          </c:tx>
          <c:spPr>
            <a:ln w="28575" cap="rnd">
              <a:solidFill>
                <a:schemeClr val="accent2"/>
              </a:solidFill>
              <a:round/>
            </a:ln>
            <a:effectLst/>
          </c:spPr>
          <c:marker>
            <c:symbol val="none"/>
          </c:marker>
          <c:cat>
            <c:numRef>
              <c:f>'2025'!$B$5:$B$216</c:f>
              <c:numCache>
                <c:formatCode>m/d/yyyy</c:formatCode>
                <c:ptCount val="212"/>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pt idx="28">
                  <c:v>45686</c:v>
                </c:pt>
                <c:pt idx="29">
                  <c:v>45687</c:v>
                </c:pt>
                <c:pt idx="30">
                  <c:v>45688</c:v>
                </c:pt>
                <c:pt idx="31">
                  <c:v>45689</c:v>
                </c:pt>
                <c:pt idx="32">
                  <c:v>45690</c:v>
                </c:pt>
                <c:pt idx="33">
                  <c:v>45691</c:v>
                </c:pt>
                <c:pt idx="34">
                  <c:v>45692</c:v>
                </c:pt>
                <c:pt idx="35">
                  <c:v>45693</c:v>
                </c:pt>
                <c:pt idx="36">
                  <c:v>45694</c:v>
                </c:pt>
                <c:pt idx="37">
                  <c:v>45695</c:v>
                </c:pt>
                <c:pt idx="38">
                  <c:v>45696</c:v>
                </c:pt>
                <c:pt idx="39">
                  <c:v>45697</c:v>
                </c:pt>
                <c:pt idx="40">
                  <c:v>45698</c:v>
                </c:pt>
                <c:pt idx="41">
                  <c:v>45699</c:v>
                </c:pt>
                <c:pt idx="42">
                  <c:v>45700</c:v>
                </c:pt>
                <c:pt idx="43">
                  <c:v>45701</c:v>
                </c:pt>
                <c:pt idx="44">
                  <c:v>45702</c:v>
                </c:pt>
                <c:pt idx="45">
                  <c:v>45703</c:v>
                </c:pt>
                <c:pt idx="46">
                  <c:v>45704</c:v>
                </c:pt>
                <c:pt idx="47">
                  <c:v>45705</c:v>
                </c:pt>
                <c:pt idx="48">
                  <c:v>45706</c:v>
                </c:pt>
                <c:pt idx="49">
                  <c:v>45707</c:v>
                </c:pt>
                <c:pt idx="50">
                  <c:v>45708</c:v>
                </c:pt>
                <c:pt idx="51">
                  <c:v>45709</c:v>
                </c:pt>
                <c:pt idx="52">
                  <c:v>45710</c:v>
                </c:pt>
                <c:pt idx="53">
                  <c:v>45711</c:v>
                </c:pt>
                <c:pt idx="54">
                  <c:v>45712</c:v>
                </c:pt>
                <c:pt idx="55">
                  <c:v>45713</c:v>
                </c:pt>
                <c:pt idx="56">
                  <c:v>45714</c:v>
                </c:pt>
                <c:pt idx="57">
                  <c:v>45715</c:v>
                </c:pt>
                <c:pt idx="58">
                  <c:v>45716</c:v>
                </c:pt>
                <c:pt idx="59">
                  <c:v>45717</c:v>
                </c:pt>
                <c:pt idx="60">
                  <c:v>45718</c:v>
                </c:pt>
                <c:pt idx="61">
                  <c:v>45719</c:v>
                </c:pt>
                <c:pt idx="62">
                  <c:v>45720</c:v>
                </c:pt>
                <c:pt idx="63">
                  <c:v>45721</c:v>
                </c:pt>
                <c:pt idx="64">
                  <c:v>45722</c:v>
                </c:pt>
                <c:pt idx="65">
                  <c:v>45723</c:v>
                </c:pt>
                <c:pt idx="66">
                  <c:v>45724</c:v>
                </c:pt>
                <c:pt idx="67">
                  <c:v>45725</c:v>
                </c:pt>
                <c:pt idx="68">
                  <c:v>45726</c:v>
                </c:pt>
                <c:pt idx="69">
                  <c:v>45727</c:v>
                </c:pt>
                <c:pt idx="70">
                  <c:v>45728</c:v>
                </c:pt>
                <c:pt idx="71">
                  <c:v>45729</c:v>
                </c:pt>
                <c:pt idx="72">
                  <c:v>45730</c:v>
                </c:pt>
                <c:pt idx="73">
                  <c:v>45731</c:v>
                </c:pt>
                <c:pt idx="74">
                  <c:v>45732</c:v>
                </c:pt>
                <c:pt idx="75">
                  <c:v>45733</c:v>
                </c:pt>
                <c:pt idx="76">
                  <c:v>45734</c:v>
                </c:pt>
                <c:pt idx="77">
                  <c:v>45735</c:v>
                </c:pt>
                <c:pt idx="78">
                  <c:v>45736</c:v>
                </c:pt>
                <c:pt idx="79">
                  <c:v>45737</c:v>
                </c:pt>
                <c:pt idx="80">
                  <c:v>45738</c:v>
                </c:pt>
                <c:pt idx="81">
                  <c:v>45739</c:v>
                </c:pt>
                <c:pt idx="82">
                  <c:v>45740</c:v>
                </c:pt>
                <c:pt idx="83">
                  <c:v>45741</c:v>
                </c:pt>
                <c:pt idx="84">
                  <c:v>45742</c:v>
                </c:pt>
                <c:pt idx="85">
                  <c:v>45743</c:v>
                </c:pt>
                <c:pt idx="86">
                  <c:v>45744</c:v>
                </c:pt>
                <c:pt idx="87">
                  <c:v>45745</c:v>
                </c:pt>
                <c:pt idx="88">
                  <c:v>45746</c:v>
                </c:pt>
                <c:pt idx="89">
                  <c:v>45747</c:v>
                </c:pt>
                <c:pt idx="90">
                  <c:v>45748</c:v>
                </c:pt>
                <c:pt idx="91">
                  <c:v>45749</c:v>
                </c:pt>
                <c:pt idx="92">
                  <c:v>45750</c:v>
                </c:pt>
                <c:pt idx="93">
                  <c:v>45751</c:v>
                </c:pt>
                <c:pt idx="94">
                  <c:v>45752</c:v>
                </c:pt>
                <c:pt idx="95">
                  <c:v>45753</c:v>
                </c:pt>
                <c:pt idx="96">
                  <c:v>45754</c:v>
                </c:pt>
                <c:pt idx="97">
                  <c:v>45755</c:v>
                </c:pt>
                <c:pt idx="98">
                  <c:v>45756</c:v>
                </c:pt>
                <c:pt idx="99">
                  <c:v>45757</c:v>
                </c:pt>
                <c:pt idx="100">
                  <c:v>45758</c:v>
                </c:pt>
                <c:pt idx="101">
                  <c:v>45759</c:v>
                </c:pt>
                <c:pt idx="102">
                  <c:v>45760</c:v>
                </c:pt>
                <c:pt idx="103">
                  <c:v>45761</c:v>
                </c:pt>
                <c:pt idx="104">
                  <c:v>45762</c:v>
                </c:pt>
                <c:pt idx="105">
                  <c:v>45763</c:v>
                </c:pt>
                <c:pt idx="106">
                  <c:v>45764</c:v>
                </c:pt>
                <c:pt idx="107">
                  <c:v>45765</c:v>
                </c:pt>
                <c:pt idx="108">
                  <c:v>45766</c:v>
                </c:pt>
                <c:pt idx="109">
                  <c:v>45767</c:v>
                </c:pt>
                <c:pt idx="110">
                  <c:v>45768</c:v>
                </c:pt>
                <c:pt idx="111">
                  <c:v>45769</c:v>
                </c:pt>
                <c:pt idx="112">
                  <c:v>45770</c:v>
                </c:pt>
                <c:pt idx="113">
                  <c:v>45771</c:v>
                </c:pt>
                <c:pt idx="114">
                  <c:v>45772</c:v>
                </c:pt>
                <c:pt idx="115">
                  <c:v>45773</c:v>
                </c:pt>
                <c:pt idx="116">
                  <c:v>45774</c:v>
                </c:pt>
                <c:pt idx="117">
                  <c:v>45775</c:v>
                </c:pt>
                <c:pt idx="118">
                  <c:v>45776</c:v>
                </c:pt>
                <c:pt idx="119">
                  <c:v>45777</c:v>
                </c:pt>
                <c:pt idx="120">
                  <c:v>45778</c:v>
                </c:pt>
                <c:pt idx="121">
                  <c:v>45779</c:v>
                </c:pt>
                <c:pt idx="122">
                  <c:v>45780</c:v>
                </c:pt>
                <c:pt idx="123">
                  <c:v>45781</c:v>
                </c:pt>
                <c:pt idx="124">
                  <c:v>45782</c:v>
                </c:pt>
                <c:pt idx="125">
                  <c:v>45783</c:v>
                </c:pt>
                <c:pt idx="126">
                  <c:v>45784</c:v>
                </c:pt>
                <c:pt idx="127">
                  <c:v>45785</c:v>
                </c:pt>
                <c:pt idx="128">
                  <c:v>45786</c:v>
                </c:pt>
                <c:pt idx="129">
                  <c:v>45787</c:v>
                </c:pt>
                <c:pt idx="130">
                  <c:v>45788</c:v>
                </c:pt>
                <c:pt idx="131">
                  <c:v>45789</c:v>
                </c:pt>
                <c:pt idx="132">
                  <c:v>45790</c:v>
                </c:pt>
                <c:pt idx="133">
                  <c:v>45791</c:v>
                </c:pt>
                <c:pt idx="134">
                  <c:v>45792</c:v>
                </c:pt>
                <c:pt idx="135">
                  <c:v>45793</c:v>
                </c:pt>
                <c:pt idx="136">
                  <c:v>45794</c:v>
                </c:pt>
                <c:pt idx="137">
                  <c:v>45795</c:v>
                </c:pt>
                <c:pt idx="138">
                  <c:v>45796</c:v>
                </c:pt>
                <c:pt idx="139">
                  <c:v>45797</c:v>
                </c:pt>
                <c:pt idx="140">
                  <c:v>45798</c:v>
                </c:pt>
                <c:pt idx="141">
                  <c:v>45799</c:v>
                </c:pt>
                <c:pt idx="142">
                  <c:v>45800</c:v>
                </c:pt>
                <c:pt idx="143">
                  <c:v>45801</c:v>
                </c:pt>
                <c:pt idx="144">
                  <c:v>45802</c:v>
                </c:pt>
                <c:pt idx="145">
                  <c:v>45803</c:v>
                </c:pt>
                <c:pt idx="146">
                  <c:v>45804</c:v>
                </c:pt>
                <c:pt idx="147">
                  <c:v>45805</c:v>
                </c:pt>
                <c:pt idx="148">
                  <c:v>45806</c:v>
                </c:pt>
                <c:pt idx="149">
                  <c:v>45807</c:v>
                </c:pt>
                <c:pt idx="150">
                  <c:v>45808</c:v>
                </c:pt>
                <c:pt idx="151">
                  <c:v>45809</c:v>
                </c:pt>
                <c:pt idx="152">
                  <c:v>45810</c:v>
                </c:pt>
                <c:pt idx="153">
                  <c:v>45811</c:v>
                </c:pt>
                <c:pt idx="154">
                  <c:v>45812</c:v>
                </c:pt>
                <c:pt idx="155">
                  <c:v>45813</c:v>
                </c:pt>
                <c:pt idx="156">
                  <c:v>45814</c:v>
                </c:pt>
                <c:pt idx="157">
                  <c:v>45815</c:v>
                </c:pt>
                <c:pt idx="158">
                  <c:v>45816</c:v>
                </c:pt>
                <c:pt idx="159">
                  <c:v>45817</c:v>
                </c:pt>
                <c:pt idx="160">
                  <c:v>45818</c:v>
                </c:pt>
                <c:pt idx="161">
                  <c:v>45819</c:v>
                </c:pt>
                <c:pt idx="162">
                  <c:v>45820</c:v>
                </c:pt>
                <c:pt idx="163">
                  <c:v>45821</c:v>
                </c:pt>
                <c:pt idx="164">
                  <c:v>45822</c:v>
                </c:pt>
                <c:pt idx="165">
                  <c:v>45823</c:v>
                </c:pt>
                <c:pt idx="166">
                  <c:v>45824</c:v>
                </c:pt>
                <c:pt idx="167">
                  <c:v>45825</c:v>
                </c:pt>
                <c:pt idx="168">
                  <c:v>45826</c:v>
                </c:pt>
                <c:pt idx="169">
                  <c:v>45827</c:v>
                </c:pt>
                <c:pt idx="170">
                  <c:v>45828</c:v>
                </c:pt>
                <c:pt idx="171">
                  <c:v>45829</c:v>
                </c:pt>
                <c:pt idx="172">
                  <c:v>45830</c:v>
                </c:pt>
                <c:pt idx="173">
                  <c:v>45831</c:v>
                </c:pt>
                <c:pt idx="174">
                  <c:v>45832</c:v>
                </c:pt>
                <c:pt idx="175">
                  <c:v>45833</c:v>
                </c:pt>
                <c:pt idx="176">
                  <c:v>45834</c:v>
                </c:pt>
                <c:pt idx="177">
                  <c:v>45835</c:v>
                </c:pt>
                <c:pt idx="178">
                  <c:v>45836</c:v>
                </c:pt>
                <c:pt idx="179">
                  <c:v>45837</c:v>
                </c:pt>
                <c:pt idx="180">
                  <c:v>45838</c:v>
                </c:pt>
                <c:pt idx="181">
                  <c:v>45839</c:v>
                </c:pt>
                <c:pt idx="182">
                  <c:v>45840</c:v>
                </c:pt>
                <c:pt idx="183">
                  <c:v>45841</c:v>
                </c:pt>
                <c:pt idx="184">
                  <c:v>45842</c:v>
                </c:pt>
                <c:pt idx="185">
                  <c:v>45843</c:v>
                </c:pt>
                <c:pt idx="186">
                  <c:v>45844</c:v>
                </c:pt>
                <c:pt idx="187">
                  <c:v>45845</c:v>
                </c:pt>
                <c:pt idx="188">
                  <c:v>45846</c:v>
                </c:pt>
                <c:pt idx="189">
                  <c:v>45847</c:v>
                </c:pt>
                <c:pt idx="190">
                  <c:v>45848</c:v>
                </c:pt>
                <c:pt idx="191">
                  <c:v>45849</c:v>
                </c:pt>
                <c:pt idx="192">
                  <c:v>45850</c:v>
                </c:pt>
                <c:pt idx="193">
                  <c:v>45851</c:v>
                </c:pt>
                <c:pt idx="194">
                  <c:v>45852</c:v>
                </c:pt>
                <c:pt idx="195">
                  <c:v>45853</c:v>
                </c:pt>
                <c:pt idx="196">
                  <c:v>45854</c:v>
                </c:pt>
                <c:pt idx="197">
                  <c:v>45855</c:v>
                </c:pt>
                <c:pt idx="198">
                  <c:v>45856</c:v>
                </c:pt>
                <c:pt idx="199">
                  <c:v>45857</c:v>
                </c:pt>
                <c:pt idx="200">
                  <c:v>45858</c:v>
                </c:pt>
                <c:pt idx="201">
                  <c:v>45859</c:v>
                </c:pt>
                <c:pt idx="202">
                  <c:v>45860</c:v>
                </c:pt>
                <c:pt idx="203">
                  <c:v>45861</c:v>
                </c:pt>
                <c:pt idx="204">
                  <c:v>45862</c:v>
                </c:pt>
                <c:pt idx="205">
                  <c:v>45863</c:v>
                </c:pt>
                <c:pt idx="206">
                  <c:v>45864</c:v>
                </c:pt>
                <c:pt idx="207">
                  <c:v>45865</c:v>
                </c:pt>
                <c:pt idx="208">
                  <c:v>45866</c:v>
                </c:pt>
                <c:pt idx="209">
                  <c:v>45867</c:v>
                </c:pt>
                <c:pt idx="210">
                  <c:v>45868</c:v>
                </c:pt>
                <c:pt idx="211">
                  <c:v>45869</c:v>
                </c:pt>
              </c:numCache>
            </c:numRef>
          </c:cat>
          <c:val>
            <c:numRef>
              <c:f>'2025'!$AN$6:$AN$216</c:f>
              <c:numCache>
                <c:formatCode>0.0%</c:formatCode>
                <c:ptCount val="211"/>
                <c:pt idx="0">
                  <c:v>0.75852782764811488</c:v>
                </c:pt>
                <c:pt idx="1">
                  <c:v>0.80520646319569122</c:v>
                </c:pt>
                <c:pt idx="2">
                  <c:v>0.79802513464991021</c:v>
                </c:pt>
                <c:pt idx="3">
                  <c:v>0.81956912028725315</c:v>
                </c:pt>
                <c:pt idx="4">
                  <c:v>0.82226211849192099</c:v>
                </c:pt>
                <c:pt idx="5">
                  <c:v>0.83034111310592462</c:v>
                </c:pt>
                <c:pt idx="6">
                  <c:v>0.82585278276481144</c:v>
                </c:pt>
                <c:pt idx="7">
                  <c:v>0.83303411131059246</c:v>
                </c:pt>
                <c:pt idx="8">
                  <c:v>0.83034111310592462</c:v>
                </c:pt>
                <c:pt idx="9">
                  <c:v>0.81867145421903054</c:v>
                </c:pt>
                <c:pt idx="10">
                  <c:v>0.82764811490125678</c:v>
                </c:pt>
                <c:pt idx="11">
                  <c:v>0.85906642728904847</c:v>
                </c:pt>
                <c:pt idx="12">
                  <c:v>0.86983842010771995</c:v>
                </c:pt>
                <c:pt idx="13">
                  <c:v>0.86804308797127472</c:v>
                </c:pt>
                <c:pt idx="14">
                  <c:v>0.86445242369838415</c:v>
                </c:pt>
                <c:pt idx="15">
                  <c:v>0.85816876122082586</c:v>
                </c:pt>
                <c:pt idx="16">
                  <c:v>0.85637342908438063</c:v>
                </c:pt>
                <c:pt idx="17">
                  <c:v>0.87522441651705563</c:v>
                </c:pt>
                <c:pt idx="18">
                  <c:v>0.87612208258527824</c:v>
                </c:pt>
                <c:pt idx="19">
                  <c:v>0.89048473967684016</c:v>
                </c:pt>
                <c:pt idx="20">
                  <c:v>0.87701974865350085</c:v>
                </c:pt>
                <c:pt idx="21">
                  <c:v>0.84380610412926393</c:v>
                </c:pt>
                <c:pt idx="22">
                  <c:v>0.85368043087971279</c:v>
                </c:pt>
                <c:pt idx="23">
                  <c:v>0.83123877917414724</c:v>
                </c:pt>
                <c:pt idx="24">
                  <c:v>0.85098743267504484</c:v>
                </c:pt>
                <c:pt idx="25">
                  <c:v>0.84498207885304655</c:v>
                </c:pt>
                <c:pt idx="26">
                  <c:v>0.83781362007168458</c:v>
                </c:pt>
                <c:pt idx="27">
                  <c:v>0.84139784946236562</c:v>
                </c:pt>
                <c:pt idx="28">
                  <c:v>0.83333333333333337</c:v>
                </c:pt>
                <c:pt idx="29">
                  <c:v>0.83781362007168458</c:v>
                </c:pt>
                <c:pt idx="30">
                  <c:v>0.83064516129032262</c:v>
                </c:pt>
                <c:pt idx="31">
                  <c:v>0.83512544802867383</c:v>
                </c:pt>
                <c:pt idx="32">
                  <c:v>0.84498207885304655</c:v>
                </c:pt>
                <c:pt idx="33">
                  <c:v>0.86379928315412191</c:v>
                </c:pt>
                <c:pt idx="34">
                  <c:v>0.84408602150537637</c:v>
                </c:pt>
                <c:pt idx="35">
                  <c:v>0.8487544483985765</c:v>
                </c:pt>
                <c:pt idx="36">
                  <c:v>0.84163701067615659</c:v>
                </c:pt>
                <c:pt idx="37">
                  <c:v>0.82562277580071175</c:v>
                </c:pt>
                <c:pt idx="38">
                  <c:v>0.80338078291814952</c:v>
                </c:pt>
                <c:pt idx="39">
                  <c:v>0.7962633451957295</c:v>
                </c:pt>
                <c:pt idx="40">
                  <c:v>0.83807829181494664</c:v>
                </c:pt>
                <c:pt idx="41">
                  <c:v>0.83807829181494664</c:v>
                </c:pt>
                <c:pt idx="42">
                  <c:v>0.83629893238434161</c:v>
                </c:pt>
                <c:pt idx="43">
                  <c:v>0.83540925266903909</c:v>
                </c:pt>
                <c:pt idx="44">
                  <c:v>0.85320284697508897</c:v>
                </c:pt>
                <c:pt idx="45">
                  <c:v>0.86565836298932386</c:v>
                </c:pt>
                <c:pt idx="46">
                  <c:v>0.83807829181494664</c:v>
                </c:pt>
                <c:pt idx="47">
                  <c:v>0.84786476868327398</c:v>
                </c:pt>
                <c:pt idx="48">
                  <c:v>0.83451957295373669</c:v>
                </c:pt>
                <c:pt idx="49">
                  <c:v>0.83096085409252674</c:v>
                </c:pt>
                <c:pt idx="50">
                  <c:v>0.83807829181494664</c:v>
                </c:pt>
                <c:pt idx="51">
                  <c:v>0.85142348754448394</c:v>
                </c:pt>
                <c:pt idx="52">
                  <c:v>0.83718861209964412</c:v>
                </c:pt>
                <c:pt idx="53">
                  <c:v>0.82028469750889677</c:v>
                </c:pt>
                <c:pt idx="54">
                  <c:v>0.83629893238434161</c:v>
                </c:pt>
                <c:pt idx="55">
                  <c:v>0.84341637010676151</c:v>
                </c:pt>
                <c:pt idx="56">
                  <c:v>0.83807829181494664</c:v>
                </c:pt>
                <c:pt idx="57">
                  <c:v>0.83807829181494664</c:v>
                </c:pt>
                <c:pt idx="58">
                  <c:v>0.82295373665480431</c:v>
                </c:pt>
                <c:pt idx="59">
                  <c:v>0.81049822064056942</c:v>
                </c:pt>
                <c:pt idx="60">
                  <c:v>0.84608540925266906</c:v>
                </c:pt>
                <c:pt idx="61">
                  <c:v>0.84786476868327398</c:v>
                </c:pt>
                <c:pt idx="62">
                  <c:v>0.84786476868327398</c:v>
                </c:pt>
                <c:pt idx="63">
                  <c:v>0.82706093189964158</c:v>
                </c:pt>
                <c:pt idx="64">
                  <c:v>0.84946236559139787</c:v>
                </c:pt>
                <c:pt idx="65">
                  <c:v>0.83333333333333337</c:v>
                </c:pt>
                <c:pt idx="66">
                  <c:v>0.80286738351254483</c:v>
                </c:pt>
                <c:pt idx="67">
                  <c:v>0.81451612903225812</c:v>
                </c:pt>
                <c:pt idx="68">
                  <c:v>0.81451612903225812</c:v>
                </c:pt>
                <c:pt idx="69">
                  <c:v>0.83870967741935487</c:v>
                </c:pt>
                <c:pt idx="70">
                  <c:v>0.84856630824372759</c:v>
                </c:pt>
                <c:pt idx="71">
                  <c:v>0.85573476702508966</c:v>
                </c:pt>
                <c:pt idx="72">
                  <c:v>0.85842293906810041</c:v>
                </c:pt>
                <c:pt idx="73">
                  <c:v>0.86469534050179209</c:v>
                </c:pt>
                <c:pt idx="74">
                  <c:v>0.86559139784946237</c:v>
                </c:pt>
                <c:pt idx="75">
                  <c:v>0.86200716845878134</c:v>
                </c:pt>
                <c:pt idx="76">
                  <c:v>0.85125448028673834</c:v>
                </c:pt>
                <c:pt idx="77">
                  <c:v>0.83512544802867383</c:v>
                </c:pt>
                <c:pt idx="78">
                  <c:v>0.82437275985663083</c:v>
                </c:pt>
                <c:pt idx="79">
                  <c:v>0.83512544802867383</c:v>
                </c:pt>
                <c:pt idx="80">
                  <c:v>0.80734767025089604</c:v>
                </c:pt>
                <c:pt idx="81">
                  <c:v>0.80286738351254483</c:v>
                </c:pt>
                <c:pt idx="82">
                  <c:v>0.8476702508960573</c:v>
                </c:pt>
                <c:pt idx="83">
                  <c:v>0.86827956989247312</c:v>
                </c:pt>
                <c:pt idx="84">
                  <c:v>0.84946236559139787</c:v>
                </c:pt>
                <c:pt idx="85">
                  <c:v>0.8422939068100358</c:v>
                </c:pt>
                <c:pt idx="86">
                  <c:v>0.86200716845878134</c:v>
                </c:pt>
                <c:pt idx="87">
                  <c:v>0.86738351254480284</c:v>
                </c:pt>
                <c:pt idx="88">
                  <c:v>0.85483870967741937</c:v>
                </c:pt>
                <c:pt idx="89">
                  <c:v>0.83960573476702505</c:v>
                </c:pt>
                <c:pt idx="90">
                  <c:v>0.84587813620071683</c:v>
                </c:pt>
                <c:pt idx="91">
                  <c:v>0.85469314079422387</c:v>
                </c:pt>
                <c:pt idx="92">
                  <c:v>0.86010830324909748</c:v>
                </c:pt>
                <c:pt idx="93">
                  <c:v>0.85198555956678701</c:v>
                </c:pt>
                <c:pt idx="94">
                  <c:v>0.84296028880866425</c:v>
                </c:pt>
                <c:pt idx="95">
                  <c:v>0.84386281588447654</c:v>
                </c:pt>
                <c:pt idx="96">
                  <c:v>0.84476534296028882</c:v>
                </c:pt>
                <c:pt idx="97">
                  <c:v>0.84747292418772568</c:v>
                </c:pt>
                <c:pt idx="98">
                  <c:v>0.85830324909747291</c:v>
                </c:pt>
                <c:pt idx="99">
                  <c:v>0.85663082437275984</c:v>
                </c:pt>
                <c:pt idx="100">
                  <c:v>0.85765124555160144</c:v>
                </c:pt>
                <c:pt idx="101">
                  <c:v>0.84964412811387902</c:v>
                </c:pt>
                <c:pt idx="102">
                  <c:v>0.854982206405694</c:v>
                </c:pt>
                <c:pt idx="103">
                  <c:v>0.84163701067615659</c:v>
                </c:pt>
                <c:pt idx="104">
                  <c:v>0.83911111111111114</c:v>
                </c:pt>
                <c:pt idx="105">
                  <c:v>0.81066666666666665</c:v>
                </c:pt>
                <c:pt idx="106">
                  <c:v>0.80533333333333335</c:v>
                </c:pt>
                <c:pt idx="107">
                  <c:v>0.81066666666666665</c:v>
                </c:pt>
                <c:pt idx="108">
                  <c:v>0.7937777777777778</c:v>
                </c:pt>
                <c:pt idx="109">
                  <c:v>0.80088888888888887</c:v>
                </c:pt>
                <c:pt idx="110">
                  <c:v>0.80888888888888888</c:v>
                </c:pt>
                <c:pt idx="111">
                  <c:v>0.82311111111111113</c:v>
                </c:pt>
                <c:pt idx="112">
                  <c:v>0.81866666666666665</c:v>
                </c:pt>
                <c:pt idx="113">
                  <c:v>0.84444444444444444</c:v>
                </c:pt>
                <c:pt idx="114">
                  <c:v>0.82844444444444443</c:v>
                </c:pt>
                <c:pt idx="115">
                  <c:v>0.84533333333333338</c:v>
                </c:pt>
                <c:pt idx="116">
                  <c:v>0.80622222222222217</c:v>
                </c:pt>
                <c:pt idx="117">
                  <c:v>0.84622222222222221</c:v>
                </c:pt>
                <c:pt idx="118">
                  <c:v>0.83646112600536193</c:v>
                </c:pt>
                <c:pt idx="119">
                  <c:v>0.86237712243074172</c:v>
                </c:pt>
                <c:pt idx="120">
                  <c:v>0.85254691689008044</c:v>
                </c:pt>
                <c:pt idx="121">
                  <c:v>0.85420393559928443</c:v>
                </c:pt>
                <c:pt idx="122">
                  <c:v>0.85599284436493739</c:v>
                </c:pt>
                <c:pt idx="123">
                  <c:v>0.84629133154602321</c:v>
                </c:pt>
                <c:pt idx="124">
                  <c:v>0.82216264521894544</c:v>
                </c:pt>
                <c:pt idx="125">
                  <c:v>0.83199285075960683</c:v>
                </c:pt>
                <c:pt idx="126">
                  <c:v>0.84361036639857012</c:v>
                </c:pt>
                <c:pt idx="127">
                  <c:v>0.84718498659517427</c:v>
                </c:pt>
                <c:pt idx="128">
                  <c:v>0.83824843610366395</c:v>
                </c:pt>
                <c:pt idx="129">
                  <c:v>0.83378016085790885</c:v>
                </c:pt>
                <c:pt idx="130">
                  <c:v>0.82216264521894544</c:v>
                </c:pt>
                <c:pt idx="131">
                  <c:v>0.82841823056300268</c:v>
                </c:pt>
                <c:pt idx="132">
                  <c:v>0.8185880250223414</c:v>
                </c:pt>
                <c:pt idx="133">
                  <c:v>0.81322609472743523</c:v>
                </c:pt>
                <c:pt idx="134">
                  <c:v>0.79982126899016981</c:v>
                </c:pt>
                <c:pt idx="135">
                  <c:v>0.79982126899016981</c:v>
                </c:pt>
                <c:pt idx="136">
                  <c:v>0.83467381590705991</c:v>
                </c:pt>
                <c:pt idx="137">
                  <c:v>0.86595174262734587</c:v>
                </c:pt>
                <c:pt idx="138">
                  <c:v>0.84986595174262736</c:v>
                </c:pt>
                <c:pt idx="139">
                  <c:v>0.85433422698838246</c:v>
                </c:pt>
                <c:pt idx="140">
                  <c:v>0.83378016085790885</c:v>
                </c:pt>
                <c:pt idx="141">
                  <c:v>0.85790884718498661</c:v>
                </c:pt>
                <c:pt idx="142">
                  <c:v>0.85522788203753353</c:v>
                </c:pt>
                <c:pt idx="143">
                  <c:v>0.87935656836461129</c:v>
                </c:pt>
                <c:pt idx="144">
                  <c:v>0.86863270777479895</c:v>
                </c:pt>
                <c:pt idx="145">
                  <c:v>0.85254691689008044</c:v>
                </c:pt>
                <c:pt idx="146">
                  <c:v>0.87042001787310097</c:v>
                </c:pt>
                <c:pt idx="147">
                  <c:v>0.86863270777479895</c:v>
                </c:pt>
                <c:pt idx="148">
                  <c:v>0.87802690582959642</c:v>
                </c:pt>
                <c:pt idx="149">
                  <c:v>0.8645739910313901</c:v>
                </c:pt>
                <c:pt idx="150">
                  <c:v>0.84304932735426008</c:v>
                </c:pt>
                <c:pt idx="151">
                  <c:v>0.84932735426008965</c:v>
                </c:pt>
                <c:pt idx="152">
                  <c:v>0.84663677130044845</c:v>
                </c:pt>
                <c:pt idx="153">
                  <c:v>0.86726457399103141</c:v>
                </c:pt>
                <c:pt idx="154">
                  <c:v>0.8618834080717489</c:v>
                </c:pt>
                <c:pt idx="155">
                  <c:v>0.85919282511210759</c:v>
                </c:pt>
                <c:pt idx="156">
                  <c:v>0.84995507637017076</c:v>
                </c:pt>
                <c:pt idx="157">
                  <c:v>0.86612758310871518</c:v>
                </c:pt>
                <c:pt idx="158">
                  <c:v>0.85983827493261455</c:v>
                </c:pt>
                <c:pt idx="159">
                  <c:v>0.85444743935309975</c:v>
                </c:pt>
                <c:pt idx="160">
                  <c:v>0.85354896675651393</c:v>
                </c:pt>
                <c:pt idx="161">
                  <c:v>0.8571428571428571</c:v>
                </c:pt>
                <c:pt idx="162">
                  <c:v>0.86073674752920037</c:v>
                </c:pt>
                <c:pt idx="163">
                  <c:v>0.87027027027027026</c:v>
                </c:pt>
                <c:pt idx="164">
                  <c:v>0.87027027027027026</c:v>
                </c:pt>
                <c:pt idx="165">
                  <c:v>0.87117117117117115</c:v>
                </c:pt>
                <c:pt idx="166">
                  <c:v>0.84684684684684686</c:v>
                </c:pt>
                <c:pt idx="167">
                  <c:v>0.86491387126019947</c:v>
                </c:pt>
                <c:pt idx="168">
                  <c:v>0.83666061705989114</c:v>
                </c:pt>
                <c:pt idx="169">
                  <c:v>0.85390199637023589</c:v>
                </c:pt>
                <c:pt idx="170">
                  <c:v>0.85519125683060104</c:v>
                </c:pt>
                <c:pt idx="171">
                  <c:v>0.86065573770491799</c:v>
                </c:pt>
                <c:pt idx="172">
                  <c:v>0.84699453551912574</c:v>
                </c:pt>
                <c:pt idx="173">
                  <c:v>0.85519125683060104</c:v>
                </c:pt>
                <c:pt idx="174">
                  <c:v>0.83181818181818179</c:v>
                </c:pt>
                <c:pt idx="175">
                  <c:v>0.86818181818181817</c:v>
                </c:pt>
                <c:pt idx="176">
                  <c:v>0.84272727272727277</c:v>
                </c:pt>
                <c:pt idx="177">
                  <c:v>0.84090909090909094</c:v>
                </c:pt>
                <c:pt idx="178">
                  <c:v>0.83818181818181814</c:v>
                </c:pt>
                <c:pt idx="179">
                  <c:v>0.82636363636363641</c:v>
                </c:pt>
                <c:pt idx="180">
                  <c:v>0.84545454545454546</c:v>
                </c:pt>
                <c:pt idx="181">
                  <c:v>0.88457987072945521</c:v>
                </c:pt>
                <c:pt idx="182">
                  <c:v>0.91320406278855037</c:v>
                </c:pt>
                <c:pt idx="183">
                  <c:v>0.89473684210526316</c:v>
                </c:pt>
                <c:pt idx="184">
                  <c:v>0.87627906976744185</c:v>
                </c:pt>
                <c:pt idx="185">
                  <c:v>0.89395348837209299</c:v>
                </c:pt>
                <c:pt idx="186">
                  <c:v>0.89116279069767446</c:v>
                </c:pt>
                <c:pt idx="187">
                  <c:v>0.89209302325581397</c:v>
                </c:pt>
                <c:pt idx="188">
                  <c:v>0.88093023255813951</c:v>
                </c:pt>
                <c:pt idx="189">
                  <c:v>0.88186046511627902</c:v>
                </c:pt>
                <c:pt idx="190">
                  <c:v>0.87813953488372098</c:v>
                </c:pt>
                <c:pt idx="191">
                  <c:v>0.89953488372093027</c:v>
                </c:pt>
                <c:pt idx="192">
                  <c:v>0.88093023255813951</c:v>
                </c:pt>
                <c:pt idx="193">
                  <c:v>0.86046511627906974</c:v>
                </c:pt>
                <c:pt idx="194">
                  <c:v>0.88372093023255816</c:v>
                </c:pt>
                <c:pt idx="195">
                  <c:v>0.88279069767441865</c:v>
                </c:pt>
                <c:pt idx="196">
                  <c:v>0.86976744186046506</c:v>
                </c:pt>
                <c:pt idx="197">
                  <c:v>0.89302325581395348</c:v>
                </c:pt>
                <c:pt idx="198">
                  <c:v>0.86790697674418604</c:v>
                </c:pt>
                <c:pt idx="199">
                  <c:v>0.88465116279069766</c:v>
                </c:pt>
                <c:pt idx="200">
                  <c:v>0.8725581395348837</c:v>
                </c:pt>
                <c:pt idx="201">
                  <c:v>0.87441860465116283</c:v>
                </c:pt>
                <c:pt idx="202">
                  <c:v>0.87910028116213679</c:v>
                </c:pt>
                <c:pt idx="203">
                  <c:v>0.88711194731890874</c:v>
                </c:pt>
                <c:pt idx="204">
                  <c:v>0.87864534336782696</c:v>
                </c:pt>
                <c:pt idx="205">
                  <c:v>0.84760112888052686</c:v>
                </c:pt>
                <c:pt idx="206">
                  <c:v>0.87017873941674506</c:v>
                </c:pt>
                <c:pt idx="207">
                  <c:v>0.88805268109125113</c:v>
                </c:pt>
                <c:pt idx="208">
                  <c:v>0.92097836312323611</c:v>
                </c:pt>
                <c:pt idx="209">
                  <c:v>0.8984007525870179</c:v>
                </c:pt>
                <c:pt idx="210">
                  <c:v>0.89369708372530576</c:v>
                </c:pt>
              </c:numCache>
            </c:numRef>
          </c:val>
          <c:smooth val="0"/>
          <c:extLst>
            <c:ext xmlns:c16="http://schemas.microsoft.com/office/drawing/2014/chart" uri="{C3380CC4-5D6E-409C-BE32-E72D297353CC}">
              <c16:uniqueId val="{00000001-E319-4BF9-8469-D529485A8493}"/>
            </c:ext>
          </c:extLst>
        </c:ser>
        <c:dLbls>
          <c:showLegendKey val="0"/>
          <c:showVal val="0"/>
          <c:showCatName val="0"/>
          <c:showSerName val="0"/>
          <c:showPercent val="0"/>
          <c:showBubbleSize val="0"/>
        </c:dLbls>
        <c:smooth val="0"/>
        <c:axId val="781169247"/>
        <c:axId val="781175007"/>
      </c:lineChart>
      <c:dateAx>
        <c:axId val="781169247"/>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781175007"/>
        <c:crosses val="autoZero"/>
        <c:auto val="1"/>
        <c:lblOffset val="100"/>
        <c:baseTimeUnit val="days"/>
      </c:dateAx>
      <c:valAx>
        <c:axId val="781175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s-CO" b="1" dirty="0"/>
                  <a:t>% de Ocupación</a:t>
                </a:r>
              </a:p>
            </c:rich>
          </c:tx>
          <c:layout>
            <c:manualLayout>
              <c:xMode val="edge"/>
              <c:yMode val="edge"/>
              <c:x val="1.5293184047402757E-2"/>
              <c:y val="0.236219721114565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7811692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PlanosCE!$B$10</c:f>
              <c:strCache>
                <c:ptCount val="1"/>
                <c:pt idx="0">
                  <c:v> No vacunación</c:v>
                </c:pt>
              </c:strCache>
            </c:strRef>
          </c:tx>
          <c:spPr>
            <a:ln w="38100">
              <a:noFill/>
            </a:ln>
          </c:spPr>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PlanosCE!$C$10</c:f>
              <c:numCache>
                <c:formatCode>_-* #,##0.00000_-;\-* #,##0.00000_-;_-* "-"??_-;_-@_-</c:formatCode>
                <c:ptCount val="1"/>
                <c:pt idx="0">
                  <c:v>0.69593320000000003</c:v>
                </c:pt>
              </c:numCache>
            </c:numRef>
          </c:xVal>
          <c:yVal>
            <c:numRef>
              <c:f>PlanosCE!$D$10</c:f>
              <c:numCache>
                <c:formatCode>"$"\ #,##0</c:formatCode>
                <c:ptCount val="1"/>
                <c:pt idx="0">
                  <c:v>3618531</c:v>
                </c:pt>
              </c:numCache>
            </c:numRef>
          </c:yVal>
          <c:smooth val="0"/>
          <c:extLst>
            <c:ext xmlns:c16="http://schemas.microsoft.com/office/drawing/2014/chart" uri="{C3380CC4-5D6E-409C-BE32-E72D297353CC}">
              <c16:uniqueId val="{00000000-01AA-428A-962A-A079577BABAF}"/>
            </c:ext>
          </c:extLst>
        </c:ser>
        <c:ser>
          <c:idx val="1"/>
          <c:order val="1"/>
          <c:tx>
            <c:strRef>
              <c:f>PlanosCE!$B$11</c:f>
              <c:strCache>
                <c:ptCount val="1"/>
                <c:pt idx="0">
                  <c:v> Nirsevimab (Beyfortus®)</c:v>
                </c:pt>
              </c:strCache>
            </c:strRef>
          </c:tx>
          <c:spPr>
            <a:ln w="38100">
              <a:noFill/>
            </a:ln>
          </c:spPr>
          <c:dLbls>
            <c:dLbl>
              <c:idx val="0"/>
              <c:layout>
                <c:manualLayout>
                  <c:x val="-9.0395460119342574E-2"/>
                  <c:y val="-0.11478706423988229"/>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1-01AA-428A-962A-A079577BABAF}"/>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1"/>
              </c:ext>
            </c:extLst>
          </c:dLbls>
          <c:xVal>
            <c:numRef>
              <c:f>PlanosCE!$C$11</c:f>
              <c:numCache>
                <c:formatCode>_-* #,##0.00000_-;\-* #,##0.00000_-;_-* "-"??_-;_-@_-</c:formatCode>
                <c:ptCount val="1"/>
                <c:pt idx="0">
                  <c:v>0.87431360000000002</c:v>
                </c:pt>
              </c:numCache>
            </c:numRef>
          </c:xVal>
          <c:yVal>
            <c:numRef>
              <c:f>PlanosCE!$D$11</c:f>
              <c:numCache>
                <c:formatCode>"$"\ #,##0</c:formatCode>
                <c:ptCount val="1"/>
                <c:pt idx="0">
                  <c:v>1452448</c:v>
                </c:pt>
              </c:numCache>
            </c:numRef>
          </c:yVal>
          <c:smooth val="0"/>
          <c:extLst>
            <c:ext xmlns:c16="http://schemas.microsoft.com/office/drawing/2014/chart" uri="{C3380CC4-5D6E-409C-BE32-E72D297353CC}">
              <c16:uniqueId val="{00000002-01AA-428A-962A-A079577BABAF}"/>
            </c:ext>
          </c:extLst>
        </c:ser>
        <c:ser>
          <c:idx val="2"/>
          <c:order val="2"/>
          <c:tx>
            <c:strRef>
              <c:f>PlanosCE!$B$12</c:f>
              <c:strCache>
                <c:ptCount val="1"/>
                <c:pt idx="0">
                  <c:v> RSVpreF (Abrysvo®) </c:v>
                </c:pt>
              </c:strCache>
            </c:strRef>
          </c:tx>
          <c:spPr>
            <a:ln w="38100">
              <a:noFill/>
            </a:ln>
          </c:spPr>
          <c:dLbls>
            <c:dLbl>
              <c:idx val="0"/>
              <c:layout>
                <c:manualLayout>
                  <c:x val="-0.2429377990707329"/>
                  <c:y val="-7.1559212154502705E-3"/>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01AA-428A-962A-A079577BABAF}"/>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PlanosCE!$C$12</c:f>
              <c:numCache>
                <c:formatCode>_-* #,##0.00000_-;\-* #,##0.00000_-;_-* "-"??_-;_-@_-</c:formatCode>
                <c:ptCount val="1"/>
                <c:pt idx="0">
                  <c:v>0.85851840000000001</c:v>
                </c:pt>
              </c:numCache>
            </c:numRef>
          </c:xVal>
          <c:yVal>
            <c:numRef>
              <c:f>PlanosCE!$D$12</c:f>
              <c:numCache>
                <c:formatCode>"$"\ #,##0</c:formatCode>
                <c:ptCount val="1"/>
                <c:pt idx="0">
                  <c:v>687159</c:v>
                </c:pt>
              </c:numCache>
            </c:numRef>
          </c:yVal>
          <c:smooth val="0"/>
          <c:extLst>
            <c:ext xmlns:c16="http://schemas.microsoft.com/office/drawing/2014/chart" uri="{C3380CC4-5D6E-409C-BE32-E72D297353CC}">
              <c16:uniqueId val="{00000004-01AA-428A-962A-A079577BABAF}"/>
            </c:ext>
          </c:extLst>
        </c:ser>
        <c:dLbls>
          <c:showLegendKey val="0"/>
          <c:showVal val="1"/>
          <c:showCatName val="0"/>
          <c:showSerName val="0"/>
          <c:showPercent val="0"/>
          <c:showBubbleSize val="0"/>
        </c:dLbls>
        <c:axId val="1546170080"/>
        <c:axId val="1546177280"/>
      </c:scatterChart>
      <c:valAx>
        <c:axId val="1546170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AVAC esperados</a:t>
                </a:r>
              </a:p>
            </c:rich>
          </c:tx>
          <c:layout/>
          <c:overlay val="0"/>
          <c:spPr>
            <a:noFill/>
            <a:ln>
              <a:noFill/>
            </a:ln>
            <a:effectLst/>
          </c:spPr>
        </c:title>
        <c:numFmt formatCode="#,##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7280"/>
        <c:crosses val="autoZero"/>
        <c:crossBetween val="midCat"/>
      </c:valAx>
      <c:valAx>
        <c:axId val="154617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Costos esperados</a:t>
                </a:r>
              </a:p>
            </c:rich>
          </c:tx>
          <c:layout/>
          <c:overlay val="0"/>
          <c:spPr>
            <a:noFill/>
            <a:ln>
              <a:noFill/>
            </a:ln>
            <a:effectLst/>
          </c:spPr>
        </c:title>
        <c:numFmt formatCode="&quot;$&quot;\ #,##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0080"/>
        <c:crosses val="autoZero"/>
        <c:crossBetween val="midCat"/>
      </c:valAx>
    </c:plotArea>
    <c:plotVisOnly val="1"/>
    <c:dispBlanksAs val="gap"/>
    <c:showDLblsOverMax val="0"/>
    <c:extLst/>
  </c:chart>
  <c:spPr>
    <a:ln>
      <a:noFill/>
    </a:ln>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s-C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PlanosCE!$B$13</c:f>
              <c:strCache>
                <c:ptCount val="1"/>
                <c:pt idx="0">
                  <c:v> No vacunación</c:v>
                </c:pt>
              </c:strCache>
            </c:strRef>
          </c:tx>
          <c:spPr>
            <a:ln w="38100">
              <a:noFill/>
            </a:ln>
          </c:spPr>
          <c:dLbls>
            <c:dLbl>
              <c:idx val="0"/>
              <c:layout>
                <c:manualLayout>
                  <c:x val="-0.14124290643647261"/>
                  <c:y val="5.6437379320662819E-2"/>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0-75BE-414A-A7BF-F91D8472870C}"/>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PlanosCE!$C$13</c:f>
              <c:numCache>
                <c:formatCode>_-* #,##0.00000_-;\-* #,##0.00000_-;_-* "-"??_-;_-@_-</c:formatCode>
                <c:ptCount val="1"/>
                <c:pt idx="0">
                  <c:v>3.3992219999999997E-2</c:v>
                </c:pt>
              </c:numCache>
            </c:numRef>
          </c:xVal>
          <c:yVal>
            <c:numRef>
              <c:f>PlanosCE!$D$13</c:f>
              <c:numCache>
                <c:formatCode>"$"\ #,##0</c:formatCode>
                <c:ptCount val="1"/>
                <c:pt idx="0">
                  <c:v>3618531</c:v>
                </c:pt>
              </c:numCache>
            </c:numRef>
          </c:yVal>
          <c:smooth val="0"/>
          <c:extLst>
            <c:ext xmlns:c16="http://schemas.microsoft.com/office/drawing/2014/chart" uri="{C3380CC4-5D6E-409C-BE32-E72D297353CC}">
              <c16:uniqueId val="{00000001-75BE-414A-A7BF-F91D8472870C}"/>
            </c:ext>
          </c:extLst>
        </c:ser>
        <c:ser>
          <c:idx val="1"/>
          <c:order val="1"/>
          <c:tx>
            <c:strRef>
              <c:f>PlanosCE!$B$14</c:f>
              <c:strCache>
                <c:ptCount val="1"/>
                <c:pt idx="0">
                  <c:v> Nirsevimab (Beyfortus®)</c:v>
                </c:pt>
              </c:strCache>
            </c:strRef>
          </c:tx>
          <c:spPr>
            <a:ln w="38100">
              <a:noFill/>
            </a:ln>
          </c:spPr>
          <c:dLbls>
            <c:dLbl>
              <c:idx val="0"/>
              <c:layout>
                <c:manualLayout>
                  <c:x val="-0.1779660621099555"/>
                  <c:y val="-0.10951400787638546"/>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2-75BE-414A-A7BF-F91D8472870C}"/>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PlanosCE!$C$14</c:f>
              <c:numCache>
                <c:formatCode>_-* #,##0.00000_-;\-* #,##0.00000_-;_-* "-"??_-;_-@_-</c:formatCode>
                <c:ptCount val="1"/>
                <c:pt idx="0">
                  <c:v>1.5597120000000001E-2</c:v>
                </c:pt>
              </c:numCache>
            </c:numRef>
          </c:xVal>
          <c:yVal>
            <c:numRef>
              <c:f>PlanosCE!$D$14</c:f>
              <c:numCache>
                <c:formatCode>"$"\ #,##0</c:formatCode>
                <c:ptCount val="1"/>
                <c:pt idx="0">
                  <c:v>1452448</c:v>
                </c:pt>
              </c:numCache>
            </c:numRef>
          </c:yVal>
          <c:smooth val="0"/>
          <c:extLst>
            <c:ext xmlns:c16="http://schemas.microsoft.com/office/drawing/2014/chart" uri="{C3380CC4-5D6E-409C-BE32-E72D297353CC}">
              <c16:uniqueId val="{00000003-75BE-414A-A7BF-F91D8472870C}"/>
            </c:ext>
          </c:extLst>
        </c:ser>
        <c:ser>
          <c:idx val="2"/>
          <c:order val="2"/>
          <c:tx>
            <c:strRef>
              <c:f>PlanosCE!$B$15</c:f>
              <c:strCache>
                <c:ptCount val="1"/>
                <c:pt idx="0">
                  <c:v> RSVpreF (Abrysvo®) </c:v>
                </c:pt>
              </c:strCache>
            </c:strRef>
          </c:tx>
          <c:spPr>
            <a:ln w="38100">
              <a:noFill/>
            </a:ln>
          </c:spPr>
          <c:dLbls>
            <c:dLbl>
              <c:idx val="0"/>
              <c:layout>
                <c:manualLayout>
                  <c:x val="1.6949148772376712E-2"/>
                  <c:y val="2.8720695301849061E-2"/>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4-75BE-414A-A7BF-F91D8472870C}"/>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PlanosCE!$C$15</c:f>
              <c:numCache>
                <c:formatCode>_-* #,##0.00000_-;\-* #,##0.00000_-;_-* "-"??_-;_-@_-</c:formatCode>
                <c:ptCount val="1"/>
                <c:pt idx="0">
                  <c:v>1.9723339999999999E-2</c:v>
                </c:pt>
              </c:numCache>
            </c:numRef>
          </c:xVal>
          <c:yVal>
            <c:numRef>
              <c:f>PlanosCE!$D$15</c:f>
              <c:numCache>
                <c:formatCode>"$"\ #,##0</c:formatCode>
                <c:ptCount val="1"/>
                <c:pt idx="0">
                  <c:v>687159</c:v>
                </c:pt>
              </c:numCache>
            </c:numRef>
          </c:yVal>
          <c:smooth val="0"/>
          <c:extLst>
            <c:ext xmlns:c16="http://schemas.microsoft.com/office/drawing/2014/chart" uri="{C3380CC4-5D6E-409C-BE32-E72D297353CC}">
              <c16:uniqueId val="{00000005-75BE-414A-A7BF-F91D8472870C}"/>
            </c:ext>
          </c:extLst>
        </c:ser>
        <c:dLbls>
          <c:showLegendKey val="0"/>
          <c:showVal val="1"/>
          <c:showCatName val="0"/>
          <c:showSerName val="0"/>
          <c:showPercent val="0"/>
          <c:showBubbleSize val="0"/>
        </c:dLbls>
        <c:axId val="1546170080"/>
        <c:axId val="1546177280"/>
      </c:scatterChart>
      <c:valAx>
        <c:axId val="1546170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AVAD esperados</a:t>
                </a:r>
              </a:p>
            </c:rich>
          </c:tx>
          <c:layout/>
          <c:overlay val="0"/>
          <c:spPr>
            <a:noFill/>
            <a:ln>
              <a:noFill/>
            </a:ln>
            <a:effectLst/>
          </c:spPr>
        </c:title>
        <c:numFmt formatCode="#,##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7280"/>
        <c:crosses val="autoZero"/>
        <c:crossBetween val="midCat"/>
      </c:valAx>
      <c:valAx>
        <c:axId val="154617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Costos esperados</a:t>
                </a:r>
              </a:p>
            </c:rich>
          </c:tx>
          <c:layout/>
          <c:overlay val="0"/>
          <c:spPr>
            <a:noFill/>
            <a:ln>
              <a:noFill/>
            </a:ln>
            <a:effectLst/>
          </c:spPr>
        </c:title>
        <c:numFmt formatCode="&quot;$&quot;\ #,##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0080"/>
        <c:crosses val="autoZero"/>
        <c:crossBetween val="midCat"/>
      </c:valAx>
    </c:plotArea>
    <c:plotVisOnly val="1"/>
    <c:dispBlanksAs val="gap"/>
    <c:showDLblsOverMax val="0"/>
    <c:extLst/>
  </c:chart>
  <c:spPr>
    <a:ln>
      <a:noFill/>
    </a:ln>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s-C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PlanosCE!$B$17</c:f>
              <c:strCache>
                <c:ptCount val="1"/>
                <c:pt idx="0">
                  <c:v> No vacunación</c:v>
                </c:pt>
              </c:strCache>
            </c:strRef>
          </c:tx>
          <c:spPr>
            <a:ln w="38100">
              <a:noFill/>
            </a:ln>
          </c:spPr>
          <c:dLbls>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PlanosCE!$C$17</c:f>
              <c:numCache>
                <c:formatCode>_-* #,##0.0000_-;\-* #,##0.0000_-;_-* "-"??_-;_-@_-</c:formatCode>
                <c:ptCount val="1"/>
                <c:pt idx="0">
                  <c:v>0.90181060000000002</c:v>
                </c:pt>
              </c:numCache>
            </c:numRef>
          </c:xVal>
          <c:yVal>
            <c:numRef>
              <c:f>PlanosCE!$D$17</c:f>
              <c:numCache>
                <c:formatCode>"$"\ #,##0</c:formatCode>
                <c:ptCount val="1"/>
                <c:pt idx="0">
                  <c:v>1371747</c:v>
                </c:pt>
              </c:numCache>
            </c:numRef>
          </c:yVal>
          <c:smooth val="0"/>
          <c:extLst>
            <c:ext xmlns:c16="http://schemas.microsoft.com/office/drawing/2014/chart" uri="{C3380CC4-5D6E-409C-BE32-E72D297353CC}">
              <c16:uniqueId val="{00000000-5A64-45CE-A0BF-5545A2F75FB4}"/>
            </c:ext>
          </c:extLst>
        </c:ser>
        <c:ser>
          <c:idx val="1"/>
          <c:order val="1"/>
          <c:tx>
            <c:strRef>
              <c:f>PlanosCE!$B$18</c:f>
              <c:strCache>
                <c:ptCount val="1"/>
                <c:pt idx="0">
                  <c:v> RSVpreF (Abrysvo®) </c:v>
                </c:pt>
              </c:strCache>
            </c:strRef>
          </c:tx>
          <c:spPr>
            <a:ln w="38100">
              <a:solidFill>
                <a:schemeClr val="accent3"/>
              </a:solidFill>
            </a:ln>
          </c:spPr>
          <c:marker>
            <c:symbol val="triangle"/>
            <c:size val="9"/>
            <c:spPr>
              <a:solidFill>
                <a:schemeClr val="accent3">
                  <a:lumMod val="75000"/>
                </a:schemeClr>
              </a:solidFill>
              <a:ln>
                <a:solidFill>
                  <a:schemeClr val="accent3"/>
                </a:solidFill>
              </a:ln>
            </c:spPr>
          </c:marker>
          <c:dLbls>
            <c:dLbl>
              <c:idx val="0"/>
              <c:layout>
                <c:manualLayout>
                  <c:x val="-0.10576268833963069"/>
                  <c:y val="0.10720769029654797"/>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1-5A64-45CE-A0BF-5545A2F75FB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1"/>
              </c:ext>
            </c:extLst>
          </c:dLbls>
          <c:xVal>
            <c:numRef>
              <c:f>PlanosCE!$C$18</c:f>
              <c:numCache>
                <c:formatCode>_-* #,##0.0000_-;\-* #,##0.0000_-;_-* "-"??_-;_-@_-</c:formatCode>
                <c:ptCount val="1"/>
                <c:pt idx="0">
                  <c:v>0.91953790000000002</c:v>
                </c:pt>
              </c:numCache>
            </c:numRef>
          </c:xVal>
          <c:yVal>
            <c:numRef>
              <c:f>PlanosCE!$D$18</c:f>
              <c:numCache>
                <c:formatCode>"$"\ #,##0</c:formatCode>
                <c:ptCount val="1"/>
                <c:pt idx="0">
                  <c:v>362565</c:v>
                </c:pt>
              </c:numCache>
            </c:numRef>
          </c:yVal>
          <c:smooth val="0"/>
          <c:extLst>
            <c:ext xmlns:c16="http://schemas.microsoft.com/office/drawing/2014/chart" uri="{C3380CC4-5D6E-409C-BE32-E72D297353CC}">
              <c16:uniqueId val="{00000002-5A64-45CE-A0BF-5545A2F75FB4}"/>
            </c:ext>
          </c:extLst>
        </c:ser>
        <c:ser>
          <c:idx val="2"/>
          <c:order val="2"/>
          <c:tx>
            <c:strRef>
              <c:f>PlanosCE!$B$19</c:f>
              <c:strCache>
                <c:ptCount val="1"/>
                <c:pt idx="0">
                  <c:v> RSVpreF3 (Arexvy®)</c:v>
                </c:pt>
              </c:strCache>
            </c:strRef>
          </c:tx>
          <c:spPr>
            <a:ln w="38100">
              <a:noFill/>
            </a:ln>
          </c:spPr>
          <c:marker>
            <c:spPr>
              <a:solidFill>
                <a:schemeClr val="accent5"/>
              </a:solidFill>
              <a:ln>
                <a:solidFill>
                  <a:schemeClr val="accent5"/>
                </a:solidFill>
              </a:ln>
            </c:spPr>
          </c:marker>
          <c:dPt>
            <c:idx val="0"/>
            <c:marker>
              <c:symbol val="circle"/>
              <c:size val="9"/>
            </c:marker>
            <c:bubble3D val="0"/>
            <c:extLst>
              <c:ext xmlns:c16="http://schemas.microsoft.com/office/drawing/2014/chart" uri="{C3380CC4-5D6E-409C-BE32-E72D297353CC}">
                <c16:uniqueId val="{00000003-5A64-45CE-A0BF-5545A2F75FB4}"/>
              </c:ext>
            </c:extLst>
          </c:dPt>
          <c:dLbls>
            <c:dLbl>
              <c:idx val="0"/>
              <c:layout>
                <c:manualLayout>
                  <c:x val="-5.532740439356635E-2"/>
                  <c:y val="-0.10913559709932609"/>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5A64-45CE-A0BF-5545A2F75FB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PlanosCE!$C$19</c:f>
              <c:numCache>
                <c:formatCode>_-* #,##0.0000_-;\-* #,##0.0000_-;_-* "-"??_-;_-@_-</c:formatCode>
                <c:ptCount val="1"/>
                <c:pt idx="0">
                  <c:v>0.92126229999999998</c:v>
                </c:pt>
              </c:numCache>
            </c:numRef>
          </c:xVal>
          <c:yVal>
            <c:numRef>
              <c:f>PlanosCE!$D$19</c:f>
              <c:numCache>
                <c:formatCode>"$"\ #,##0</c:formatCode>
                <c:ptCount val="1"/>
                <c:pt idx="0">
                  <c:v>755197</c:v>
                </c:pt>
              </c:numCache>
            </c:numRef>
          </c:yVal>
          <c:smooth val="0"/>
          <c:extLst>
            <c:ext xmlns:c16="http://schemas.microsoft.com/office/drawing/2014/chart" uri="{C3380CC4-5D6E-409C-BE32-E72D297353CC}">
              <c16:uniqueId val="{00000004-5A64-45CE-A0BF-5545A2F75FB4}"/>
            </c:ext>
          </c:extLst>
        </c:ser>
        <c:ser>
          <c:idx val="3"/>
          <c:order val="3"/>
          <c:tx>
            <c:strRef>
              <c:f>PlanosCE!$B$32</c:f>
              <c:strCache>
                <c:ptCount val="1"/>
                <c:pt idx="0">
                  <c:v> mRESVIA</c:v>
                </c:pt>
              </c:strCache>
            </c:strRef>
          </c:tx>
          <c:spPr>
            <a:ln w="38100">
              <a:noFill/>
            </a:ln>
          </c:spPr>
          <c:dLbls>
            <c:dLbl>
              <c:idx val="0"/>
              <c:layout>
                <c:manualLayout>
                  <c:x val="-0.17816380217896655"/>
                  <c:y val="-5.6919541183362975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5-5A64-45CE-A0BF-5545A2F75FB4}"/>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PlanosCE!$C$32</c:f>
              <c:numCache>
                <c:formatCode>_-* #,##0.0000_-;\-* #,##0.0000_-;_-* "-"??_-;_-@_-</c:formatCode>
                <c:ptCount val="1"/>
                <c:pt idx="0">
                  <c:v>0.91903939999999995</c:v>
                </c:pt>
              </c:numCache>
            </c:numRef>
          </c:xVal>
          <c:yVal>
            <c:numRef>
              <c:f>PlanosCE!$D$32</c:f>
              <c:numCache>
                <c:formatCode>"$"\ #,##0</c:formatCode>
                <c:ptCount val="1"/>
                <c:pt idx="0">
                  <c:v>907372</c:v>
                </c:pt>
              </c:numCache>
            </c:numRef>
          </c:yVal>
          <c:smooth val="0"/>
          <c:extLst>
            <c:ext xmlns:c16="http://schemas.microsoft.com/office/drawing/2014/chart" uri="{C3380CC4-5D6E-409C-BE32-E72D297353CC}">
              <c16:uniqueId val="{00000006-5A64-45CE-A0BF-5545A2F75FB4}"/>
            </c:ext>
          </c:extLst>
        </c:ser>
        <c:dLbls>
          <c:dLblPos val="t"/>
          <c:showLegendKey val="0"/>
          <c:showVal val="1"/>
          <c:showCatName val="0"/>
          <c:showSerName val="0"/>
          <c:showPercent val="0"/>
          <c:showBubbleSize val="0"/>
        </c:dLbls>
        <c:axId val="1546170080"/>
        <c:axId val="1546177280"/>
      </c:scatterChart>
      <c:valAx>
        <c:axId val="1546170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AVAC esperados</a:t>
                </a:r>
              </a:p>
            </c:rich>
          </c:tx>
          <c:layout/>
          <c:overlay val="0"/>
          <c:spPr>
            <a:noFill/>
            <a:ln>
              <a:noFill/>
            </a:ln>
            <a:effectLst/>
          </c:spPr>
        </c:title>
        <c:numFmt formatCode="#,##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7280"/>
        <c:crosses val="autoZero"/>
        <c:crossBetween val="midCat"/>
      </c:valAx>
      <c:valAx>
        <c:axId val="154617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Costos esperados</a:t>
                </a:r>
              </a:p>
            </c:rich>
          </c:tx>
          <c:layout/>
          <c:overlay val="0"/>
          <c:spPr>
            <a:noFill/>
            <a:ln>
              <a:noFill/>
            </a:ln>
            <a:effectLst/>
          </c:spPr>
        </c:title>
        <c:numFmt formatCode="&quot;$&quot;\ #,##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0080"/>
        <c:crosses val="autoZero"/>
        <c:crossBetween val="midCat"/>
      </c:valAx>
    </c:plotArea>
    <c:plotVisOnly val="1"/>
    <c:dispBlanksAs val="gap"/>
    <c:showDLblsOverMax val="0"/>
    <c:extLst/>
  </c:chart>
  <c:spPr>
    <a:ln>
      <a:noFill/>
    </a:ln>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s-CO"/>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PlanosCE!$B$20</c:f>
              <c:strCache>
                <c:ptCount val="1"/>
                <c:pt idx="0">
                  <c:v> No vacunación</c:v>
                </c:pt>
              </c:strCache>
            </c:strRef>
          </c:tx>
          <c:spPr>
            <a:ln w="38100">
              <a:noFill/>
            </a:ln>
          </c:spPr>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PlanosCE!$C$20</c:f>
              <c:numCache>
                <c:formatCode>_-* #,##0.0000_-;\-* #,##0.0000_-;_-* "-"??_-;_-@_-</c:formatCode>
                <c:ptCount val="1"/>
                <c:pt idx="0">
                  <c:v>9.3555670000000004E-3</c:v>
                </c:pt>
              </c:numCache>
            </c:numRef>
          </c:xVal>
          <c:yVal>
            <c:numRef>
              <c:f>PlanosCE!$D$20</c:f>
              <c:numCache>
                <c:formatCode>"$"\ #,##0</c:formatCode>
                <c:ptCount val="1"/>
                <c:pt idx="0">
                  <c:v>1371747</c:v>
                </c:pt>
              </c:numCache>
            </c:numRef>
          </c:yVal>
          <c:smooth val="0"/>
          <c:extLst>
            <c:ext xmlns:c16="http://schemas.microsoft.com/office/drawing/2014/chart" uri="{C3380CC4-5D6E-409C-BE32-E72D297353CC}">
              <c16:uniqueId val="{00000000-3AEE-46D4-A638-72738242E20E}"/>
            </c:ext>
          </c:extLst>
        </c:ser>
        <c:ser>
          <c:idx val="1"/>
          <c:order val="1"/>
          <c:tx>
            <c:strRef>
              <c:f>PlanosCE!$B$21</c:f>
              <c:strCache>
                <c:ptCount val="1"/>
                <c:pt idx="0">
                  <c:v> RSVpreF (Abrysvo®) </c:v>
                </c:pt>
              </c:strCache>
            </c:strRef>
          </c:tx>
          <c:spPr>
            <a:ln w="38100">
              <a:solidFill>
                <a:schemeClr val="accent5"/>
              </a:solidFill>
            </a:ln>
          </c:spPr>
          <c:marker>
            <c:spPr>
              <a:ln>
                <a:solidFill>
                  <a:schemeClr val="accent5"/>
                </a:solidFill>
              </a:ln>
            </c:spPr>
          </c:marker>
          <c:dPt>
            <c:idx val="0"/>
            <c:marker>
              <c:symbol val="triangle"/>
              <c:size val="9"/>
              <c:spPr>
                <a:solidFill>
                  <a:schemeClr val="accent3">
                    <a:lumMod val="75000"/>
                  </a:schemeClr>
                </a:solidFill>
                <a:ln>
                  <a:solidFill>
                    <a:schemeClr val="accent3"/>
                  </a:solidFill>
                </a:ln>
              </c:spPr>
            </c:marker>
            <c:bubble3D val="0"/>
            <c:spPr>
              <a:ln w="38100">
                <a:solidFill>
                  <a:schemeClr val="accent3"/>
                </a:solidFill>
              </a:ln>
            </c:spPr>
            <c:extLst>
              <c:ext xmlns:c16="http://schemas.microsoft.com/office/drawing/2014/chart" uri="{C3380CC4-5D6E-409C-BE32-E72D297353CC}">
                <c16:uniqueId val="{00000002-3AEE-46D4-A638-72738242E20E}"/>
              </c:ext>
            </c:extLst>
          </c:dPt>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xVal>
            <c:numRef>
              <c:f>PlanosCE!$C$21</c:f>
              <c:numCache>
                <c:formatCode>_-* #,##0.0000_-;\-* #,##0.0000_-;_-* "-"??_-;_-@_-</c:formatCode>
                <c:ptCount val="1"/>
                <c:pt idx="0">
                  <c:v>6.5150429999999999E-3</c:v>
                </c:pt>
              </c:numCache>
            </c:numRef>
          </c:xVal>
          <c:yVal>
            <c:numRef>
              <c:f>PlanosCE!$D$21</c:f>
              <c:numCache>
                <c:formatCode>"$"\ #,##0</c:formatCode>
                <c:ptCount val="1"/>
                <c:pt idx="0">
                  <c:v>362565</c:v>
                </c:pt>
              </c:numCache>
            </c:numRef>
          </c:yVal>
          <c:smooth val="0"/>
          <c:extLst>
            <c:ext xmlns:c16="http://schemas.microsoft.com/office/drawing/2014/chart" uri="{C3380CC4-5D6E-409C-BE32-E72D297353CC}">
              <c16:uniqueId val="{00000003-3AEE-46D4-A638-72738242E20E}"/>
            </c:ext>
          </c:extLst>
        </c:ser>
        <c:ser>
          <c:idx val="2"/>
          <c:order val="2"/>
          <c:tx>
            <c:strRef>
              <c:f>PlanosCE!$B$22</c:f>
              <c:strCache>
                <c:ptCount val="1"/>
                <c:pt idx="0">
                  <c:v> RSVpreF3 (Arexvy®)</c:v>
                </c:pt>
              </c:strCache>
            </c:strRef>
          </c:tx>
          <c:spPr>
            <a:ln w="38100">
              <a:noFill/>
            </a:ln>
          </c:spPr>
          <c:marker>
            <c:symbol val="circle"/>
            <c:size val="9"/>
            <c:spPr>
              <a:solidFill>
                <a:schemeClr val="accent5"/>
              </a:solidFill>
              <a:ln>
                <a:solidFill>
                  <a:schemeClr val="accent5"/>
                </a:solidFill>
              </a:ln>
            </c:spPr>
          </c:marker>
          <c:dLbls>
            <c:dLbl>
              <c:idx val="0"/>
              <c:layout>
                <c:manualLayout>
                  <c:x val="-0.1779660621099555"/>
                  <c:y val="1.4109344830165705E-2"/>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4-3AEE-46D4-A638-72738242E20E}"/>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PlanosCE!$C$22</c:f>
              <c:numCache>
                <c:formatCode>_-* #,##0.0000_-;\-* #,##0.0000_-;_-* "-"??_-;_-@_-</c:formatCode>
                <c:ptCount val="1"/>
                <c:pt idx="0">
                  <c:v>5.9164150000000004E-3</c:v>
                </c:pt>
              </c:numCache>
            </c:numRef>
          </c:xVal>
          <c:yVal>
            <c:numRef>
              <c:f>PlanosCE!$D$22</c:f>
              <c:numCache>
                <c:formatCode>"$"\ #,##0</c:formatCode>
                <c:ptCount val="1"/>
                <c:pt idx="0">
                  <c:v>755197</c:v>
                </c:pt>
              </c:numCache>
            </c:numRef>
          </c:yVal>
          <c:smooth val="0"/>
          <c:extLst>
            <c:ext xmlns:c16="http://schemas.microsoft.com/office/drawing/2014/chart" uri="{C3380CC4-5D6E-409C-BE32-E72D297353CC}">
              <c16:uniqueId val="{00000005-3AEE-46D4-A638-72738242E20E}"/>
            </c:ext>
          </c:extLst>
        </c:ser>
        <c:ser>
          <c:idx val="3"/>
          <c:order val="3"/>
          <c:tx>
            <c:strRef>
              <c:f>PlanosCE!$B$36</c:f>
              <c:strCache>
                <c:ptCount val="1"/>
                <c:pt idx="0">
                  <c:v> mRESVIA</c:v>
                </c:pt>
              </c:strCache>
            </c:strRef>
          </c:tx>
          <c:spPr>
            <a:ln w="38100">
              <a:noFill/>
            </a:ln>
          </c:spPr>
          <c:dLbls>
            <c:dLbl>
              <c:idx val="0"/>
              <c:layout>
                <c:manualLayout>
                  <c:x val="5.6497162574588007E-3"/>
                  <c:y val="-5.6437379320662819E-2"/>
                </c:manualLayout>
              </c:layou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6-3AEE-46D4-A638-72738242E20E}"/>
                </c:ext>
              </c:extLst>
            </c:dLbl>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PlanosCE!$C$36</c:f>
              <c:numCache>
                <c:formatCode>_-* #,##0.0000_-;\-* #,##0.0000_-;_-* "-"??_-;_-@_-</c:formatCode>
                <c:ptCount val="1"/>
                <c:pt idx="0">
                  <c:v>6.377377E-3</c:v>
                </c:pt>
              </c:numCache>
            </c:numRef>
          </c:xVal>
          <c:yVal>
            <c:numRef>
              <c:f>PlanosCE!$D$36</c:f>
              <c:numCache>
                <c:formatCode>"$"\ #,##0</c:formatCode>
                <c:ptCount val="1"/>
                <c:pt idx="0">
                  <c:v>907372</c:v>
                </c:pt>
              </c:numCache>
            </c:numRef>
          </c:yVal>
          <c:smooth val="0"/>
          <c:extLst>
            <c:ext xmlns:c16="http://schemas.microsoft.com/office/drawing/2014/chart" uri="{C3380CC4-5D6E-409C-BE32-E72D297353CC}">
              <c16:uniqueId val="{00000007-3AEE-46D4-A638-72738242E20E}"/>
            </c:ext>
          </c:extLst>
        </c:ser>
        <c:dLbls>
          <c:showLegendKey val="0"/>
          <c:showVal val="1"/>
          <c:showCatName val="0"/>
          <c:showSerName val="0"/>
          <c:showPercent val="0"/>
          <c:showBubbleSize val="0"/>
        </c:dLbls>
        <c:axId val="1546170080"/>
        <c:axId val="1546177280"/>
      </c:scatterChart>
      <c:valAx>
        <c:axId val="1546170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AVAD esperados</a:t>
                </a:r>
              </a:p>
            </c:rich>
          </c:tx>
          <c:layout/>
          <c:overlay val="0"/>
          <c:spPr>
            <a:noFill/>
            <a:ln>
              <a:noFill/>
            </a:ln>
            <a:effectLst/>
          </c:spPr>
        </c:title>
        <c:numFmt formatCode="#,##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7280"/>
        <c:crosses val="autoZero"/>
        <c:crossBetween val="midCat"/>
      </c:valAx>
      <c:valAx>
        <c:axId val="154617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dirty="0"/>
                  <a:t>Costos esperados</a:t>
                </a:r>
              </a:p>
            </c:rich>
          </c:tx>
          <c:layout/>
          <c:overlay val="0"/>
          <c:spPr>
            <a:noFill/>
            <a:ln>
              <a:noFill/>
            </a:ln>
            <a:effectLst/>
          </c:spPr>
        </c:title>
        <c:numFmt formatCode="&quot;$&quot;\ #,##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s-CO"/>
          </a:p>
        </c:txPr>
        <c:crossAx val="1546170080"/>
        <c:crosses val="autoZero"/>
        <c:crossBetween val="midCat"/>
      </c:valAx>
    </c:plotArea>
    <c:plotVisOnly val="1"/>
    <c:dispBlanksAs val="gap"/>
    <c:showDLblsOverMax val="0"/>
    <c:extLst/>
  </c:chart>
  <c:spPr>
    <a:ln>
      <a:noFill/>
    </a:ln>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s-CO"/>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'DPT y Tdap'!$C$40</c:f>
              <c:strCache>
                <c:ptCount val="1"/>
                <c:pt idx="0">
                  <c:v>Dosis Adm. Tdap </c:v>
                </c:pt>
              </c:strCache>
            </c:strRef>
          </c:tx>
          <c:spPr>
            <a:solidFill>
              <a:srgbClr val="36A7C8">
                <a:lumMod val="60000"/>
                <a:lumOff val="40000"/>
              </a:srgbClr>
            </a:solidFill>
            <a:ln>
              <a:solidFill>
                <a:srgbClr val="002060"/>
              </a:solidFill>
            </a:ln>
            <a:effectLst/>
          </c:spPr>
          <c:invertIfNegative val="0"/>
          <c:dLbls>
            <c:spPr>
              <a:solidFill>
                <a:schemeClr val="accent4">
                  <a:lumMod val="20000"/>
                  <a:lumOff val="80000"/>
                </a:schemeClr>
              </a:solid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Arial Narrow" panose="020B0606020202030204" pitchFamily="34" charset="0"/>
                    <a:ea typeface="+mn-ea"/>
                    <a:cs typeface="+mn-cs"/>
                  </a:defRPr>
                </a:pPr>
                <a:endParaRPr lang="es-CO"/>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'DPT y Tdap'!$D$39:$I$39</c:f>
              <c:numCache>
                <c:formatCode>General</c:formatCode>
                <c:ptCount val="6"/>
                <c:pt idx="0">
                  <c:v>2019</c:v>
                </c:pt>
                <c:pt idx="1">
                  <c:v>2020</c:v>
                </c:pt>
                <c:pt idx="2">
                  <c:v>2021</c:v>
                </c:pt>
                <c:pt idx="3">
                  <c:v>2022</c:v>
                </c:pt>
                <c:pt idx="4">
                  <c:v>2023</c:v>
                </c:pt>
                <c:pt idx="5">
                  <c:v>2024</c:v>
                </c:pt>
              </c:numCache>
            </c:numRef>
          </c:cat>
          <c:val>
            <c:numRef>
              <c:f>'DPT y Tdap'!$D$40:$I$40</c:f>
              <c:numCache>
                <c:formatCode>#,##0</c:formatCode>
                <c:ptCount val="6"/>
                <c:pt idx="0">
                  <c:v>77669</c:v>
                </c:pt>
                <c:pt idx="1">
                  <c:v>67704</c:v>
                </c:pt>
                <c:pt idx="2">
                  <c:v>58989</c:v>
                </c:pt>
                <c:pt idx="3">
                  <c:v>54869</c:v>
                </c:pt>
                <c:pt idx="4">
                  <c:v>55218</c:v>
                </c:pt>
                <c:pt idx="5">
                  <c:v>54375</c:v>
                </c:pt>
              </c:numCache>
            </c:numRef>
          </c:val>
          <c:extLst>
            <c:ext xmlns:c16="http://schemas.microsoft.com/office/drawing/2014/chart" uri="{C3380CC4-5D6E-409C-BE32-E72D297353CC}">
              <c16:uniqueId val="{00000000-9FF6-4B66-8CB9-BFD828575215}"/>
            </c:ext>
          </c:extLst>
        </c:ser>
        <c:dLbls>
          <c:showLegendKey val="0"/>
          <c:showVal val="1"/>
          <c:showCatName val="0"/>
          <c:showSerName val="0"/>
          <c:showPercent val="0"/>
          <c:showBubbleSize val="0"/>
        </c:dLbls>
        <c:gapWidth val="219"/>
        <c:overlap val="-27"/>
        <c:axId val="332701215"/>
        <c:axId val="332709375"/>
      </c:barChart>
      <c:lineChart>
        <c:grouping val="standard"/>
        <c:varyColors val="0"/>
        <c:ser>
          <c:idx val="1"/>
          <c:order val="1"/>
          <c:tx>
            <c:strRef>
              <c:f>'DPT y Tdap'!$C$41</c:f>
              <c:strCache>
                <c:ptCount val="1"/>
                <c:pt idx="0">
                  <c:v>% cto</c:v>
                </c:pt>
              </c:strCache>
            </c:strRef>
          </c:tx>
          <c:spPr>
            <a:ln w="28575" cap="rnd">
              <a:solidFill>
                <a:srgbClr val="002060"/>
              </a:solidFill>
              <a:round/>
            </a:ln>
            <a:effectLst/>
          </c:spPr>
          <c:marker>
            <c:symbol val="circle"/>
            <c:size val="5"/>
            <c:spPr>
              <a:solidFill>
                <a:srgbClr val="002060"/>
              </a:solidFill>
              <a:ln w="9525">
                <a:solidFill>
                  <a:srgbClr val="002060"/>
                </a:solidFill>
              </a:ln>
              <a:effectLst/>
            </c:spPr>
          </c:marker>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Arial Narrow" panose="020B0606020202030204" pitchFamily="34" charset="0"/>
                    <a:ea typeface="+mn-ea"/>
                    <a:cs typeface="+mn-cs"/>
                  </a:defRPr>
                </a:pPr>
                <a:endParaRPr lang="es-CO"/>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'DPT y Tdap'!$D$39:$I$39</c:f>
              <c:numCache>
                <c:formatCode>General</c:formatCode>
                <c:ptCount val="6"/>
                <c:pt idx="0">
                  <c:v>2019</c:v>
                </c:pt>
                <c:pt idx="1">
                  <c:v>2020</c:v>
                </c:pt>
                <c:pt idx="2">
                  <c:v>2021</c:v>
                </c:pt>
                <c:pt idx="3">
                  <c:v>2022</c:v>
                </c:pt>
                <c:pt idx="4">
                  <c:v>2023</c:v>
                </c:pt>
                <c:pt idx="5">
                  <c:v>2024</c:v>
                </c:pt>
              </c:numCache>
            </c:numRef>
          </c:cat>
          <c:val>
            <c:numRef>
              <c:f>'DPT y Tdap'!$D$41:$I$41</c:f>
              <c:numCache>
                <c:formatCode>0.0</c:formatCode>
                <c:ptCount val="6"/>
                <c:pt idx="0">
                  <c:v>96.4</c:v>
                </c:pt>
                <c:pt idx="1">
                  <c:v>84</c:v>
                </c:pt>
                <c:pt idx="2">
                  <c:v>87.1</c:v>
                </c:pt>
                <c:pt idx="3">
                  <c:v>81</c:v>
                </c:pt>
                <c:pt idx="4">
                  <c:v>91.2</c:v>
                </c:pt>
                <c:pt idx="5">
                  <c:v>106.8</c:v>
                </c:pt>
              </c:numCache>
            </c:numRef>
          </c:val>
          <c:smooth val="0"/>
          <c:extLst>
            <c:ext xmlns:c16="http://schemas.microsoft.com/office/drawing/2014/chart" uri="{C3380CC4-5D6E-409C-BE32-E72D297353CC}">
              <c16:uniqueId val="{00000001-9FF6-4B66-8CB9-BFD828575215}"/>
            </c:ext>
          </c:extLst>
        </c:ser>
        <c:dLbls>
          <c:showLegendKey val="0"/>
          <c:showVal val="1"/>
          <c:showCatName val="0"/>
          <c:showSerName val="0"/>
          <c:showPercent val="0"/>
          <c:showBubbleSize val="0"/>
        </c:dLbls>
        <c:marker val="1"/>
        <c:smooth val="0"/>
        <c:axId val="332714175"/>
        <c:axId val="332711295"/>
      </c:lineChart>
      <c:catAx>
        <c:axId val="332701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332709375"/>
        <c:crosses val="autoZero"/>
        <c:auto val="1"/>
        <c:lblAlgn val="ctr"/>
        <c:lblOffset val="100"/>
        <c:noMultiLvlLbl val="0"/>
      </c:catAx>
      <c:valAx>
        <c:axId val="332709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r>
                  <a:rPr lang="es-CO" b="1" dirty="0"/>
                  <a:t>Dosis administradas por año</a:t>
                </a:r>
              </a:p>
            </c:rich>
          </c:tx>
          <c:layout>
            <c:manualLayout>
              <c:xMode val="edge"/>
              <c:yMode val="edge"/>
              <c:x val="1.0838735078840655E-2"/>
              <c:y val="0.24918169990781489"/>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332701215"/>
        <c:crosses val="autoZero"/>
        <c:crossBetween val="between"/>
      </c:valAx>
      <c:valAx>
        <c:axId val="332711295"/>
        <c:scaling>
          <c:orientation val="minMax"/>
        </c:scaling>
        <c:delete val="0"/>
        <c:axPos val="r"/>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r>
                  <a:rPr lang="es-CO" b="1" dirty="0"/>
                  <a:t>Porcentaje de cumplimiento</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332714175"/>
        <c:crosses val="max"/>
        <c:crossBetween val="between"/>
      </c:valAx>
      <c:catAx>
        <c:axId val="332714175"/>
        <c:scaling>
          <c:orientation val="minMax"/>
        </c:scaling>
        <c:delete val="1"/>
        <c:axPos val="b"/>
        <c:numFmt formatCode="General" sourceLinked="1"/>
        <c:majorTickMark val="out"/>
        <c:minorTickMark val="none"/>
        <c:tickLblPos val="nextTo"/>
        <c:crossAx val="332711295"/>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FF"/>
    </a:solidFill>
    <a:ln w="12700">
      <a:solidFill>
        <a:srgbClr val="36A7C8">
          <a:lumMod val="75000"/>
        </a:srgbClr>
      </a:solidFill>
    </a:ln>
    <a:effectLst/>
  </c:spPr>
  <c:txPr>
    <a:bodyPr/>
    <a:lstStyle/>
    <a:p>
      <a:pPr>
        <a:defRPr sz="1200">
          <a:latin typeface="Arial Narrow" panose="020B0606020202030204" pitchFamily="34" charset="0"/>
        </a:defRPr>
      </a:pPr>
      <a:endParaRPr lang="es-CO"/>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067596893275154"/>
          <c:y val="2.7526452908728367E-2"/>
          <c:w val="0.7332015592516975"/>
          <c:h val="0.66497822030627429"/>
        </c:manualLayout>
      </c:layout>
      <c:barChart>
        <c:barDir val="col"/>
        <c:grouping val="clustered"/>
        <c:varyColors val="0"/>
        <c:ser>
          <c:idx val="0"/>
          <c:order val="0"/>
          <c:tx>
            <c:strRef>
              <c:f>'6 comparativo cobertura años'!$C$3</c:f>
              <c:strCache>
                <c:ptCount val="1"/>
                <c:pt idx="0">
                  <c:v> Vacunados 2021</c:v>
                </c:pt>
              </c:strCache>
            </c:strRef>
          </c:tx>
          <c:spPr>
            <a:solidFill>
              <a:schemeClr val="accent1"/>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años'!$C$4:$C$11</c:f>
            </c:numRef>
          </c:val>
          <c:extLst>
            <c:ext xmlns:c16="http://schemas.microsoft.com/office/drawing/2014/chart" uri="{C3380CC4-5D6E-409C-BE32-E72D297353CC}">
              <c16:uniqueId val="{00000000-8B2C-413E-AEF7-604C2A254F0A}"/>
            </c:ext>
          </c:extLst>
        </c:ser>
        <c:ser>
          <c:idx val="1"/>
          <c:order val="1"/>
          <c:tx>
            <c:strRef>
              <c:f>'6 comparativo cobertura años'!$D$3</c:f>
              <c:strCache>
                <c:ptCount val="1"/>
                <c:pt idx="0">
                  <c:v> % ene_dic/21</c:v>
                </c:pt>
              </c:strCache>
            </c:strRef>
          </c:tx>
          <c:spPr>
            <a:solidFill>
              <a:schemeClr val="accent2"/>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años'!$D$4:$D$11</c:f>
            </c:numRef>
          </c:val>
          <c:extLst>
            <c:ext xmlns:c16="http://schemas.microsoft.com/office/drawing/2014/chart" uri="{C3380CC4-5D6E-409C-BE32-E72D297353CC}">
              <c16:uniqueId val="{00000001-8B2C-413E-AEF7-604C2A254F0A}"/>
            </c:ext>
          </c:extLst>
        </c:ser>
        <c:ser>
          <c:idx val="2"/>
          <c:order val="2"/>
          <c:tx>
            <c:strRef>
              <c:f>'6 comparativo cobertura años'!$E$3</c:f>
              <c:strCache>
                <c:ptCount val="1"/>
                <c:pt idx="0">
                  <c:v> Vacunados/as 2022</c:v>
                </c:pt>
              </c:strCache>
            </c:strRef>
          </c:tx>
          <c:spPr>
            <a:solidFill>
              <a:schemeClr val="accent3"/>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años'!$E$4:$E$11</c:f>
            </c:numRef>
          </c:val>
          <c:extLst>
            <c:ext xmlns:c16="http://schemas.microsoft.com/office/drawing/2014/chart" uri="{C3380CC4-5D6E-409C-BE32-E72D297353CC}">
              <c16:uniqueId val="{00000002-8B2C-413E-AEF7-604C2A254F0A}"/>
            </c:ext>
          </c:extLst>
        </c:ser>
        <c:ser>
          <c:idx val="3"/>
          <c:order val="3"/>
          <c:tx>
            <c:strRef>
              <c:f>'6 comparativo cobertura años'!$F$3</c:f>
              <c:strCache>
                <c:ptCount val="1"/>
                <c:pt idx="0">
                  <c:v> % ene_dic/22</c:v>
                </c:pt>
              </c:strCache>
            </c:strRef>
          </c:tx>
          <c:spPr>
            <a:solidFill>
              <a:schemeClr val="accent4"/>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años'!$F$4:$F$11</c:f>
            </c:numRef>
          </c:val>
          <c:extLst>
            <c:ext xmlns:c16="http://schemas.microsoft.com/office/drawing/2014/chart" uri="{C3380CC4-5D6E-409C-BE32-E72D297353CC}">
              <c16:uniqueId val="{00000003-8B2C-413E-AEF7-604C2A254F0A}"/>
            </c:ext>
          </c:extLst>
        </c:ser>
        <c:ser>
          <c:idx val="4"/>
          <c:order val="4"/>
          <c:tx>
            <c:strRef>
              <c:f>'6 comparativo cobertura años'!$G$3</c:f>
              <c:strCache>
                <c:ptCount val="1"/>
                <c:pt idx="0">
                  <c:v> Vacunado/as ene-dic/2023</c:v>
                </c:pt>
              </c:strCache>
            </c:strRef>
          </c:tx>
          <c:spPr>
            <a:solidFill>
              <a:schemeClr val="accent5"/>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años'!$G$4:$G$11</c:f>
            </c:numRef>
          </c:val>
          <c:extLst>
            <c:ext xmlns:c16="http://schemas.microsoft.com/office/drawing/2014/chart" uri="{C3380CC4-5D6E-409C-BE32-E72D297353CC}">
              <c16:uniqueId val="{00000004-8B2C-413E-AEF7-604C2A254F0A}"/>
            </c:ext>
          </c:extLst>
        </c:ser>
        <c:ser>
          <c:idx val="5"/>
          <c:order val="5"/>
          <c:tx>
            <c:strRef>
              <c:f>'6 comparativo cobertura años'!$H$3</c:f>
              <c:strCache>
                <c:ptCount val="1"/>
                <c:pt idx="0">
                  <c:v> % ene-dic/2023</c:v>
                </c:pt>
              </c:strCache>
            </c:strRef>
          </c:tx>
          <c:spPr>
            <a:solidFill>
              <a:schemeClr val="accent6"/>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años'!$H$4:$H$11</c:f>
            </c:numRef>
          </c:val>
          <c:extLst>
            <c:ext xmlns:c16="http://schemas.microsoft.com/office/drawing/2014/chart" uri="{C3380CC4-5D6E-409C-BE32-E72D297353CC}">
              <c16:uniqueId val="{00000005-8B2C-413E-AEF7-604C2A254F0A}"/>
            </c:ext>
          </c:extLst>
        </c:ser>
        <c:ser>
          <c:idx val="8"/>
          <c:order val="8"/>
          <c:tx>
            <c:strRef>
              <c:f>'6 comparativo cobertura años'!$K$3</c:f>
              <c:strCache>
                <c:ptCount val="1"/>
                <c:pt idx="0">
                  <c:v>Meta anual 2025</c:v>
                </c:pt>
              </c:strCache>
            </c:strRef>
          </c:tx>
          <c:spPr>
            <a:solidFill>
              <a:srgbClr val="73CA8B">
                <a:lumMod val="20000"/>
                <a:lumOff val="80000"/>
              </a:srgbClr>
            </a:solidFill>
            <a:ln>
              <a:solidFill>
                <a:srgbClr val="36A7C8">
                  <a:lumMod val="75000"/>
                </a:srgbClr>
              </a:solid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años'!$K$4:$K$11</c:f>
              <c:numCache>
                <c:formatCode>_-* #,##0_-;\-* #,##0_-;_-* "-"??_-;_-@_-</c:formatCode>
                <c:ptCount val="7"/>
                <c:pt idx="0">
                  <c:v>58169</c:v>
                </c:pt>
                <c:pt idx="1">
                  <c:v>59076</c:v>
                </c:pt>
                <c:pt idx="2">
                  <c:v>59076</c:v>
                </c:pt>
                <c:pt idx="3">
                  <c:v>78737</c:v>
                </c:pt>
                <c:pt idx="4">
                  <c:v>58169</c:v>
                </c:pt>
                <c:pt idx="5">
                  <c:v>46422.507086241065</c:v>
                </c:pt>
                <c:pt idx="6">
                  <c:v>48190.909277665953</c:v>
                </c:pt>
              </c:numCache>
            </c:numRef>
          </c:val>
          <c:extLst>
            <c:ext xmlns:c16="http://schemas.microsoft.com/office/drawing/2014/chart" uri="{C3380CC4-5D6E-409C-BE32-E72D297353CC}">
              <c16:uniqueId val="{00000006-8B2C-413E-AEF7-604C2A254F0A}"/>
            </c:ext>
          </c:extLst>
        </c:ser>
        <c:ser>
          <c:idx val="6"/>
          <c:order val="6"/>
          <c:tx>
            <c:strRef>
              <c:f>'6 comparativo cobertura años'!$I$3</c:f>
              <c:strCache>
                <c:ptCount val="1"/>
                <c:pt idx="0">
                  <c:v> Vacunado/as ene-jul/24</c:v>
                </c:pt>
              </c:strCache>
            </c:strRef>
          </c:tx>
          <c:spPr>
            <a:solidFill>
              <a:schemeClr val="accent1">
                <a:lumMod val="60000"/>
              </a:schemeClr>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años'!$I$4:$I$11</c:f>
            </c:numRef>
          </c:val>
          <c:extLst>
            <c:ext xmlns:c16="http://schemas.microsoft.com/office/drawing/2014/chart" uri="{C3380CC4-5D6E-409C-BE32-E72D297353CC}">
              <c16:uniqueId val="{00000007-8B2C-413E-AEF7-604C2A254F0A}"/>
            </c:ext>
          </c:extLst>
        </c:ser>
        <c:ser>
          <c:idx val="9"/>
          <c:order val="9"/>
          <c:tx>
            <c:strRef>
              <c:f>'6 comparativo cobertura años'!$L$3</c:f>
              <c:strCache>
                <c:ptCount val="1"/>
                <c:pt idx="0">
                  <c:v> Vacunado/as ene-jul/25</c:v>
                </c:pt>
              </c:strCache>
            </c:strRef>
          </c:tx>
          <c:spPr>
            <a:solidFill>
              <a:schemeClr val="tx2">
                <a:lumMod val="20000"/>
                <a:lumOff val="80000"/>
              </a:schemeClr>
            </a:solidFill>
            <a:ln>
              <a:solidFill>
                <a:srgbClr val="36A7C8">
                  <a:lumMod val="75000"/>
                </a:srgbClr>
              </a:solidFill>
            </a:ln>
            <a:effectLst/>
          </c:spPr>
          <c:invertIfNegative val="0"/>
          <c:dPt>
            <c:idx val="0"/>
            <c:invertIfNegative val="0"/>
            <c:bubble3D val="0"/>
            <c:spPr>
              <a:solidFill>
                <a:srgbClr val="73CA8B">
                  <a:lumMod val="20000"/>
                  <a:lumOff val="80000"/>
                </a:srgbClr>
              </a:solidFill>
              <a:ln>
                <a:solidFill>
                  <a:srgbClr val="36A7C8">
                    <a:lumMod val="75000"/>
                  </a:srgbClr>
                </a:solidFill>
              </a:ln>
              <a:effectLst/>
            </c:spPr>
            <c:extLst>
              <c:ext xmlns:c16="http://schemas.microsoft.com/office/drawing/2014/chart" uri="{C3380CC4-5D6E-409C-BE32-E72D297353CC}">
                <c16:uniqueId val="{00000009-8B2C-413E-AEF7-604C2A254F0A}"/>
              </c:ext>
            </c:extLst>
          </c:dPt>
          <c:dPt>
            <c:idx val="1"/>
            <c:invertIfNegative val="0"/>
            <c:bubble3D val="0"/>
            <c:spPr>
              <a:solidFill>
                <a:srgbClr val="FFFF99"/>
              </a:solidFill>
              <a:ln>
                <a:solidFill>
                  <a:srgbClr val="36A7C8">
                    <a:lumMod val="75000"/>
                  </a:srgbClr>
                </a:solidFill>
              </a:ln>
              <a:effectLst/>
            </c:spPr>
            <c:extLst>
              <c:ext xmlns:c16="http://schemas.microsoft.com/office/drawing/2014/chart" uri="{C3380CC4-5D6E-409C-BE32-E72D297353CC}">
                <c16:uniqueId val="{0000000B-8B2C-413E-AEF7-604C2A254F0A}"/>
              </c:ext>
            </c:extLst>
          </c:dPt>
          <c:dPt>
            <c:idx val="2"/>
            <c:invertIfNegative val="0"/>
            <c:bubble3D val="0"/>
            <c:spPr>
              <a:solidFill>
                <a:srgbClr val="FFCCCC"/>
              </a:solidFill>
              <a:ln>
                <a:solidFill>
                  <a:srgbClr val="36A7C8">
                    <a:lumMod val="75000"/>
                  </a:srgbClr>
                </a:solidFill>
              </a:ln>
              <a:effectLst/>
            </c:spPr>
            <c:extLst>
              <c:ext xmlns:c16="http://schemas.microsoft.com/office/drawing/2014/chart" uri="{C3380CC4-5D6E-409C-BE32-E72D297353CC}">
                <c16:uniqueId val="{0000000D-8B2C-413E-AEF7-604C2A254F0A}"/>
              </c:ext>
            </c:extLst>
          </c:dPt>
          <c:dPt>
            <c:idx val="3"/>
            <c:invertIfNegative val="0"/>
            <c:bubble3D val="0"/>
            <c:spPr>
              <a:solidFill>
                <a:srgbClr val="FFCCCC"/>
              </a:solidFill>
              <a:ln>
                <a:solidFill>
                  <a:srgbClr val="36A7C8">
                    <a:lumMod val="75000"/>
                  </a:srgbClr>
                </a:solidFill>
              </a:ln>
              <a:effectLst/>
            </c:spPr>
            <c:extLst>
              <c:ext xmlns:c16="http://schemas.microsoft.com/office/drawing/2014/chart" uri="{C3380CC4-5D6E-409C-BE32-E72D297353CC}">
                <c16:uniqueId val="{0000000F-8B2C-413E-AEF7-604C2A254F0A}"/>
              </c:ext>
            </c:extLst>
          </c:dPt>
          <c:dPt>
            <c:idx val="4"/>
            <c:invertIfNegative val="0"/>
            <c:bubble3D val="0"/>
            <c:spPr>
              <a:solidFill>
                <a:srgbClr val="73CA8B">
                  <a:lumMod val="20000"/>
                  <a:lumOff val="80000"/>
                </a:srgbClr>
              </a:solidFill>
              <a:ln>
                <a:solidFill>
                  <a:srgbClr val="36A7C8">
                    <a:lumMod val="75000"/>
                  </a:srgbClr>
                </a:solidFill>
              </a:ln>
              <a:effectLst/>
            </c:spPr>
            <c:extLst>
              <c:ext xmlns:c16="http://schemas.microsoft.com/office/drawing/2014/chart" uri="{C3380CC4-5D6E-409C-BE32-E72D297353CC}">
                <c16:uniqueId val="{00000011-8B2C-413E-AEF7-604C2A254F0A}"/>
              </c:ext>
            </c:extLst>
          </c:dPt>
          <c:dPt>
            <c:idx val="5"/>
            <c:invertIfNegative val="0"/>
            <c:bubble3D val="0"/>
            <c:spPr>
              <a:solidFill>
                <a:srgbClr val="FFCCCC"/>
              </a:solidFill>
              <a:ln>
                <a:solidFill>
                  <a:srgbClr val="36A7C8">
                    <a:lumMod val="75000"/>
                  </a:srgbClr>
                </a:solidFill>
              </a:ln>
              <a:effectLst/>
            </c:spPr>
            <c:extLst>
              <c:ext xmlns:c16="http://schemas.microsoft.com/office/drawing/2014/chart" uri="{C3380CC4-5D6E-409C-BE32-E72D297353CC}">
                <c16:uniqueId val="{00000013-8B2C-413E-AEF7-604C2A254F0A}"/>
              </c:ext>
            </c:extLst>
          </c:dPt>
          <c:dPt>
            <c:idx val="6"/>
            <c:invertIfNegative val="0"/>
            <c:bubble3D val="0"/>
            <c:spPr>
              <a:solidFill>
                <a:srgbClr val="FFCCCC"/>
              </a:solidFill>
              <a:ln>
                <a:solidFill>
                  <a:srgbClr val="36A7C8">
                    <a:lumMod val="75000"/>
                  </a:srgbClr>
                </a:solidFill>
              </a:ln>
              <a:effectLst/>
            </c:spPr>
            <c:extLst>
              <c:ext xmlns:c16="http://schemas.microsoft.com/office/drawing/2014/chart" uri="{C3380CC4-5D6E-409C-BE32-E72D297353CC}">
                <c16:uniqueId val="{00000015-8B2C-413E-AEF7-604C2A254F0A}"/>
              </c:ext>
            </c:extLst>
          </c:dPt>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años'!$L$4:$L$11</c:f>
              <c:numCache>
                <c:formatCode>_-* #,##0_-;\-* #,##0_-;_-* "-"??_-;_-@_-</c:formatCode>
                <c:ptCount val="7"/>
                <c:pt idx="0">
                  <c:v>34218</c:v>
                </c:pt>
                <c:pt idx="1">
                  <c:v>31311</c:v>
                </c:pt>
                <c:pt idx="2">
                  <c:v>29426</c:v>
                </c:pt>
                <c:pt idx="3">
                  <c:v>37567</c:v>
                </c:pt>
                <c:pt idx="4">
                  <c:v>37525</c:v>
                </c:pt>
                <c:pt idx="5">
                  <c:v>13952</c:v>
                </c:pt>
                <c:pt idx="6">
                  <c:v>11771</c:v>
                </c:pt>
              </c:numCache>
            </c:numRef>
          </c:val>
          <c:extLst>
            <c:ext xmlns:c16="http://schemas.microsoft.com/office/drawing/2014/chart" uri="{C3380CC4-5D6E-409C-BE32-E72D297353CC}">
              <c16:uniqueId val="{00000016-8B2C-413E-AEF7-604C2A254F0A}"/>
            </c:ext>
          </c:extLst>
        </c:ser>
        <c:ser>
          <c:idx val="7"/>
          <c:order val="7"/>
          <c:tx>
            <c:strRef>
              <c:f>'6 comparativo cobertura años'!$J$3</c:f>
              <c:strCache>
                <c:ptCount val="1"/>
                <c:pt idx="0">
                  <c:v>% ene-jul/24</c:v>
                </c:pt>
              </c:strCache>
            </c:strRef>
          </c:tx>
          <c:spPr>
            <a:solidFill>
              <a:schemeClr val="accent2">
                <a:lumMod val="60000"/>
              </a:schemeClr>
            </a:solidFill>
            <a:ln>
              <a:noFill/>
            </a:ln>
            <a:effectLst/>
          </c:spPr>
          <c:invertIfNegative val="0"/>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años'!$J$4:$J$11</c:f>
            </c:numRef>
          </c:val>
          <c:extLst>
            <c:ext xmlns:c16="http://schemas.microsoft.com/office/drawing/2014/chart" uri="{C3380CC4-5D6E-409C-BE32-E72D297353CC}">
              <c16:uniqueId val="{00000017-8B2C-413E-AEF7-604C2A254F0A}"/>
            </c:ext>
          </c:extLst>
        </c:ser>
        <c:dLbls>
          <c:showLegendKey val="0"/>
          <c:showVal val="0"/>
          <c:showCatName val="0"/>
          <c:showSerName val="0"/>
          <c:showPercent val="0"/>
          <c:showBubbleSize val="0"/>
        </c:dLbls>
        <c:gapWidth val="150"/>
        <c:axId val="1318647808"/>
        <c:axId val="1318653088"/>
      </c:barChart>
      <c:lineChart>
        <c:grouping val="standard"/>
        <c:varyColors val="0"/>
        <c:ser>
          <c:idx val="10"/>
          <c:order val="10"/>
          <c:tx>
            <c:strRef>
              <c:f>'6 comparativo cobertura años'!$M$3</c:f>
              <c:strCache>
                <c:ptCount val="1"/>
                <c:pt idx="0">
                  <c:v>% ene-jul/25</c:v>
                </c:pt>
              </c:strCache>
            </c:strRef>
          </c:tx>
          <c:spPr>
            <a:ln w="3175" cap="rnd">
              <a:solidFill>
                <a:schemeClr val="tx1">
                  <a:lumMod val="50000"/>
                  <a:lumOff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Arial Narrow" panose="020B0606020202030204" pitchFamily="34" charset="0"/>
                    <a:ea typeface="+mn-ea"/>
                    <a:cs typeface="+mn-cs"/>
                  </a:defRPr>
                </a:pPr>
                <a:endParaRPr lang="es-CO"/>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años'!$M$4:$M$11</c:f>
              <c:numCache>
                <c:formatCode>_-* #,##0.0_-;\-* #,##0.0_-;_-* "-"??_-;_-@_-</c:formatCode>
                <c:ptCount val="7"/>
                <c:pt idx="0">
                  <c:v>58.8</c:v>
                </c:pt>
                <c:pt idx="1">
                  <c:v>53</c:v>
                </c:pt>
                <c:pt idx="2">
                  <c:v>49.8</c:v>
                </c:pt>
                <c:pt idx="3">
                  <c:v>47.7</c:v>
                </c:pt>
                <c:pt idx="4" formatCode="0.0">
                  <c:v>62.6</c:v>
                </c:pt>
                <c:pt idx="5">
                  <c:v>30.1</c:v>
                </c:pt>
                <c:pt idx="6">
                  <c:v>24.4</c:v>
                </c:pt>
              </c:numCache>
            </c:numRef>
          </c:val>
          <c:smooth val="0"/>
          <c:extLst>
            <c:ext xmlns:c16="http://schemas.microsoft.com/office/drawing/2014/chart" uri="{C3380CC4-5D6E-409C-BE32-E72D297353CC}">
              <c16:uniqueId val="{0000001D-8B2C-413E-AEF7-604C2A254F0A}"/>
            </c:ext>
          </c:extLst>
        </c:ser>
        <c:ser>
          <c:idx val="11"/>
          <c:order val="11"/>
          <c:tx>
            <c:strRef>
              <c:f>'6 comparativo cobertura años'!$N$3</c:f>
              <c:strCache>
                <c:ptCount val="1"/>
                <c:pt idx="0">
                  <c:v>% cumplimiento ideal</c:v>
                </c:pt>
              </c:strCache>
            </c:strRef>
          </c:tx>
          <c:spPr>
            <a:ln w="28575" cap="rnd">
              <a:noFill/>
              <a:round/>
            </a:ln>
            <a:effectLst/>
          </c:spPr>
          <c:marker>
            <c:symbol val="none"/>
          </c:marker>
          <c:cat>
            <c:strRef>
              <c:f>'6 comparativo cobertura años'!$B$4:$B$11</c:f>
              <c:strCache>
                <c:ptCount val="7"/>
                <c:pt idx="0">
                  <c:v>Penta &lt;1año</c:v>
                </c:pt>
                <c:pt idx="1">
                  <c:v>Triple viral 1 año</c:v>
                </c:pt>
                <c:pt idx="2">
                  <c:v>Triple viral R1 18 meses</c:v>
                </c:pt>
                <c:pt idx="3">
                  <c:v>DPT R2 5 años</c:v>
                </c:pt>
                <c:pt idx="4">
                  <c:v>Tdap gestante</c:v>
                </c:pt>
                <c:pt idx="5">
                  <c:v>VPH única niñas 9 a</c:v>
                </c:pt>
                <c:pt idx="6">
                  <c:v>VPH única niños 9 a</c:v>
                </c:pt>
              </c:strCache>
            </c:strRef>
          </c:cat>
          <c:val>
            <c:numRef>
              <c:f>'6 comparativo cobertura años'!$N$4:$N$11</c:f>
              <c:numCache>
                <c:formatCode>_-* #,##0.0_-;\-* #,##0.0_-;_-* "-"??_-;_-@_-</c:formatCode>
                <c:ptCount val="7"/>
                <c:pt idx="0">
                  <c:v>52.586483870967747</c:v>
                </c:pt>
                <c:pt idx="1">
                  <c:v>52.586483870967747</c:v>
                </c:pt>
                <c:pt idx="2">
                  <c:v>52.586483870967747</c:v>
                </c:pt>
                <c:pt idx="3">
                  <c:v>52.586483870967747</c:v>
                </c:pt>
                <c:pt idx="4">
                  <c:v>52.586483870967747</c:v>
                </c:pt>
                <c:pt idx="5">
                  <c:v>52.586483870967747</c:v>
                </c:pt>
                <c:pt idx="6">
                  <c:v>52.586483870967747</c:v>
                </c:pt>
              </c:numCache>
            </c:numRef>
          </c:val>
          <c:smooth val="0"/>
          <c:extLst>
            <c:ext xmlns:c16="http://schemas.microsoft.com/office/drawing/2014/chart" uri="{C3380CC4-5D6E-409C-BE32-E72D297353CC}">
              <c16:uniqueId val="{0000001E-8B2C-413E-AEF7-604C2A254F0A}"/>
            </c:ext>
          </c:extLst>
        </c:ser>
        <c:dLbls>
          <c:showLegendKey val="0"/>
          <c:showVal val="0"/>
          <c:showCatName val="0"/>
          <c:showSerName val="0"/>
          <c:showPercent val="0"/>
          <c:showBubbleSize val="0"/>
        </c:dLbls>
        <c:marker val="1"/>
        <c:smooth val="0"/>
        <c:axId val="794765760"/>
        <c:axId val="794780640"/>
      </c:lineChart>
      <c:catAx>
        <c:axId val="131864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1318653088"/>
        <c:crosses val="autoZero"/>
        <c:auto val="1"/>
        <c:lblAlgn val="ctr"/>
        <c:lblOffset val="100"/>
        <c:noMultiLvlLbl val="0"/>
      </c:catAx>
      <c:valAx>
        <c:axId val="1318653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r>
                  <a:rPr lang="es-CO" b="1" dirty="0"/>
                  <a:t>Meta y N°</a:t>
                </a:r>
                <a:r>
                  <a:rPr lang="es-CO" b="1" baseline="0" dirty="0"/>
                  <a:t> dosis administradas</a:t>
                </a:r>
                <a:endParaRPr lang="es-CO" b="1" dirty="0"/>
              </a:p>
            </c:rich>
          </c:tx>
          <c:layout>
            <c:manualLayout>
              <c:xMode val="edge"/>
              <c:yMode val="edge"/>
              <c:x val="7.0719158206218422E-2"/>
              <c:y val="0.16555164841328571"/>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1318647808"/>
        <c:crosses val="autoZero"/>
        <c:crossBetween val="between"/>
      </c:valAx>
      <c:valAx>
        <c:axId val="794780640"/>
        <c:scaling>
          <c:orientation val="minMax"/>
        </c:scaling>
        <c:delete val="0"/>
        <c:axPos val="r"/>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r>
                  <a:rPr lang="es-MX" b="1" dirty="0"/>
                  <a:t>% de cumplimiento</a:t>
                </a:r>
                <a:endParaRPr lang="es-CO" b="1" dirty="0"/>
              </a:p>
            </c:rich>
          </c:tx>
          <c:layout>
            <c:manualLayout>
              <c:xMode val="edge"/>
              <c:yMode val="edge"/>
              <c:x val="0.97066296313675637"/>
              <c:y val="0.23126083151558119"/>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title>
        <c:numFmt formatCode="_-* #,##0.0_-;\-* #,##0.0_-;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crossAx val="794765760"/>
        <c:crosses val="max"/>
        <c:crossBetween val="between"/>
      </c:valAx>
      <c:catAx>
        <c:axId val="794765760"/>
        <c:scaling>
          <c:orientation val="minMax"/>
        </c:scaling>
        <c:delete val="1"/>
        <c:axPos val="b"/>
        <c:numFmt formatCode="General" sourceLinked="1"/>
        <c:majorTickMark val="out"/>
        <c:minorTickMark val="none"/>
        <c:tickLblPos val="nextTo"/>
        <c:crossAx val="79478064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Arial Narrow" panose="020B0606020202030204" pitchFamily="34" charset="0"/>
                <a:ea typeface="+mn-ea"/>
                <a:cs typeface="+mn-cs"/>
              </a:defRPr>
            </a:pPr>
            <a:endParaRPr lang="es-CO"/>
          </a:p>
        </c:txPr>
      </c:dTable>
      <c:spPr>
        <a:noFill/>
        <a:ln>
          <a:noFill/>
        </a:ln>
        <a:effectLst/>
      </c:spPr>
    </c:plotArea>
    <c:plotVisOnly val="1"/>
    <c:dispBlanksAs val="gap"/>
    <c:showDLblsOverMax val="0"/>
  </c:chart>
  <c:spPr>
    <a:solidFill>
      <a:srgbClr val="FFFFFF"/>
    </a:solidFill>
    <a:ln w="3175">
      <a:solidFill>
        <a:srgbClr val="333333">
          <a:lumMod val="40000"/>
          <a:lumOff val="60000"/>
        </a:srgbClr>
      </a:solidFill>
    </a:ln>
    <a:effectLst/>
  </c:spPr>
  <c:txPr>
    <a:bodyPr/>
    <a:lstStyle/>
    <a:p>
      <a:pPr>
        <a:defRPr sz="1100" b="1">
          <a:latin typeface="Arial Narrow" panose="020B0606020202030204" pitchFamily="34" charset="0"/>
        </a:defRPr>
      </a:pPr>
      <a:endParaRPr lang="es-CO"/>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svg"/><Relationship Id="rId1" Type="http://schemas.openxmlformats.org/officeDocument/2006/relationships/image" Target="../media/image19.png"/><Relationship Id="rId6" Type="http://schemas.openxmlformats.org/officeDocument/2006/relationships/image" Target="../media/image25.svg"/><Relationship Id="rId5" Type="http://schemas.openxmlformats.org/officeDocument/2006/relationships/image" Target="../media/image21.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svg"/><Relationship Id="rId1" Type="http://schemas.openxmlformats.org/officeDocument/2006/relationships/image" Target="../media/image19.png"/><Relationship Id="rId6" Type="http://schemas.openxmlformats.org/officeDocument/2006/relationships/image" Target="../media/image25.svg"/><Relationship Id="rId5" Type="http://schemas.openxmlformats.org/officeDocument/2006/relationships/image" Target="../media/image21.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BCC41D-7B53-4274-9D01-0B38A091F3D5}" type="doc">
      <dgm:prSet loTypeId="urn:microsoft.com/office/officeart/2005/8/layout/vList3" loCatId="list" qsTypeId="urn:microsoft.com/office/officeart/2005/8/quickstyle/simple4" qsCatId="simple" csTypeId="urn:microsoft.com/office/officeart/2005/8/colors/colorful5" csCatId="colorful" phldr="1"/>
      <dgm:spPr/>
    </dgm:pt>
    <dgm:pt modelId="{65B75FC4-A9F6-400C-8746-8F68893246BB}">
      <dgm:prSet phldrT="[Texto]" custT="1"/>
      <dgm:spPr>
        <a:xfrm rot="10800000">
          <a:off x="881537" y="1675"/>
          <a:ext cx="2429862" cy="1090183"/>
        </a:xfrm>
        <a:prstGeom prst="homePlate">
          <a:avLst/>
        </a:prstGeom>
      </dgm:spPr>
      <dgm:t>
        <a:bodyPr/>
        <a:lstStyle/>
        <a:p>
          <a:pPr>
            <a:buNone/>
          </a:pPr>
          <a:r>
            <a:rPr lang="es-CO" sz="1600" b="1" dirty="0">
              <a:solidFill>
                <a:schemeClr val="tx1"/>
              </a:solidFill>
              <a:latin typeface="Calibri"/>
              <a:ea typeface="+mn-ea"/>
              <a:cs typeface="+mn-cs"/>
            </a:rPr>
            <a:t>Población General </a:t>
          </a:r>
        </a:p>
      </dgm:t>
    </dgm:pt>
    <dgm:pt modelId="{D0AE176C-5536-40F5-947D-4F8FD87066C9}" type="parTrans" cxnId="{EE379708-03EB-45A6-92A2-32295B4A0223}">
      <dgm:prSet/>
      <dgm:spPr/>
      <dgm:t>
        <a:bodyPr/>
        <a:lstStyle/>
        <a:p>
          <a:endParaRPr lang="es-CO"/>
        </a:p>
      </dgm:t>
    </dgm:pt>
    <dgm:pt modelId="{B3011940-08DE-429F-9A43-C895657C6CAF}" type="sibTrans" cxnId="{EE379708-03EB-45A6-92A2-32295B4A0223}">
      <dgm:prSet/>
      <dgm:spPr/>
      <dgm:t>
        <a:bodyPr/>
        <a:lstStyle/>
        <a:p>
          <a:endParaRPr lang="es-CO"/>
        </a:p>
      </dgm:t>
    </dgm:pt>
    <dgm:pt modelId="{B9B555E3-FB5C-4D5D-92F8-7E3DD88B81D8}">
      <dgm:prSet phldrT="[Texto]" custT="1"/>
      <dgm:spPr>
        <a:xfrm rot="10800000">
          <a:off x="884578" y="1417286"/>
          <a:ext cx="2429862" cy="1090183"/>
        </a:xfrm>
        <a:prstGeom prst="homePlate">
          <a:avLst/>
        </a:prstGeom>
      </dgm:spPr>
      <dgm:t>
        <a:bodyPr/>
        <a:lstStyle/>
        <a:p>
          <a:pPr>
            <a:buNone/>
          </a:pPr>
          <a:r>
            <a:rPr lang="es-CO" sz="1400" b="1" dirty="0">
              <a:solidFill>
                <a:schemeClr val="tx1"/>
              </a:solidFill>
              <a:latin typeface="Calibri"/>
              <a:ea typeface="+mn-ea"/>
              <a:cs typeface="+mn-cs"/>
            </a:rPr>
            <a:t>Población de 1 a 4 años y 11 meses </a:t>
          </a:r>
        </a:p>
      </dgm:t>
    </dgm:pt>
    <dgm:pt modelId="{D0ADB50A-24A6-46D5-A5CB-BE61E053ADB6}" type="parTrans" cxnId="{03C1C748-268D-412C-8295-A69CD9D09499}">
      <dgm:prSet/>
      <dgm:spPr/>
      <dgm:t>
        <a:bodyPr/>
        <a:lstStyle/>
        <a:p>
          <a:endParaRPr lang="es-CO"/>
        </a:p>
      </dgm:t>
    </dgm:pt>
    <dgm:pt modelId="{7838084D-4663-48B4-A4E5-D0D21E299697}" type="sibTrans" cxnId="{03C1C748-268D-412C-8295-A69CD9D09499}">
      <dgm:prSet/>
      <dgm:spPr/>
      <dgm:t>
        <a:bodyPr/>
        <a:lstStyle/>
        <a:p>
          <a:endParaRPr lang="es-CO"/>
        </a:p>
      </dgm:t>
    </dgm:pt>
    <dgm:pt modelId="{DD6BE60B-1395-4AC2-8806-B7751F9F3F56}">
      <dgm:prSet phldrT="[Texto]" custT="1"/>
      <dgm:spPr>
        <a:xfrm rot="10800000">
          <a:off x="884578" y="2832898"/>
          <a:ext cx="2429862" cy="1090183"/>
        </a:xfrm>
        <a:prstGeom prst="homePlate">
          <a:avLst/>
        </a:prstGeom>
      </dgm:spPr>
      <dgm:t>
        <a:bodyPr/>
        <a:lstStyle/>
        <a:p>
          <a:pPr>
            <a:buNone/>
          </a:pPr>
          <a:r>
            <a:rPr lang="es-CO" sz="1400" b="1" dirty="0">
              <a:solidFill>
                <a:schemeClr val="tx1"/>
              </a:solidFill>
              <a:latin typeface="Calibri"/>
              <a:ea typeface="+mn-ea"/>
              <a:cs typeface="+mn-cs"/>
            </a:rPr>
            <a:t>Población de 0 a 11 meses </a:t>
          </a:r>
        </a:p>
      </dgm:t>
    </dgm:pt>
    <dgm:pt modelId="{B17FE4D8-832D-43B5-AB42-5F1CE943BD24}" type="parTrans" cxnId="{458AD569-0E87-4C71-9712-4F1025C1DFC0}">
      <dgm:prSet/>
      <dgm:spPr/>
      <dgm:t>
        <a:bodyPr/>
        <a:lstStyle/>
        <a:p>
          <a:endParaRPr lang="es-CO"/>
        </a:p>
      </dgm:t>
    </dgm:pt>
    <dgm:pt modelId="{173B82B1-7C6D-4648-9A67-C747CC5FB217}" type="sibTrans" cxnId="{458AD569-0E87-4C71-9712-4F1025C1DFC0}">
      <dgm:prSet/>
      <dgm:spPr/>
      <dgm:t>
        <a:bodyPr/>
        <a:lstStyle/>
        <a:p>
          <a:endParaRPr lang="es-CO"/>
        </a:p>
      </dgm:t>
    </dgm:pt>
    <dgm:pt modelId="{AEFF58B2-22CD-4CCC-80CB-F39904257D9D}" type="pres">
      <dgm:prSet presAssocID="{D7BCC41D-7B53-4274-9D01-0B38A091F3D5}" presName="linearFlow" presStyleCnt="0">
        <dgm:presLayoutVars>
          <dgm:dir/>
          <dgm:resizeHandles val="exact"/>
        </dgm:presLayoutVars>
      </dgm:prSet>
      <dgm:spPr/>
    </dgm:pt>
    <dgm:pt modelId="{1BB543B7-4740-41DE-80B6-C6CC1F1BDC0A}" type="pres">
      <dgm:prSet presAssocID="{65B75FC4-A9F6-400C-8746-8F68893246BB}" presName="composite" presStyleCnt="0"/>
      <dgm:spPr/>
    </dgm:pt>
    <dgm:pt modelId="{AC0C89B8-213B-4837-99CF-643A8B38E7D2}" type="pres">
      <dgm:prSet presAssocID="{65B75FC4-A9F6-400C-8746-8F68893246BB}" presName="imgShp" presStyleLbl="fgImgPlace1" presStyleIdx="0" presStyleCnt="3" custScaleX="98884" custScaleY="76034" custLinFactNeighborX="-13963" custLinFactNeighborY="-97313"/>
      <dgm:spPr>
        <a:xfrm>
          <a:off x="342528" y="132311"/>
          <a:ext cx="1078017" cy="82891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Familia con niño"/>
        </a:ext>
      </dgm:extLst>
    </dgm:pt>
    <dgm:pt modelId="{A92673EB-F536-4E73-A865-7474BAEA859F}" type="pres">
      <dgm:prSet presAssocID="{65B75FC4-A9F6-400C-8746-8F68893246BB}" presName="txShp" presStyleLbl="node1" presStyleIdx="0" presStyleCnt="3" custLinFactNeighborX="4467" custLinFactNeighborY="-88415">
        <dgm:presLayoutVars>
          <dgm:bulletEnabled val="1"/>
        </dgm:presLayoutVars>
      </dgm:prSet>
      <dgm:spPr/>
      <dgm:t>
        <a:bodyPr/>
        <a:lstStyle/>
        <a:p>
          <a:endParaRPr lang="es-ES"/>
        </a:p>
      </dgm:t>
    </dgm:pt>
    <dgm:pt modelId="{365988EA-2A66-449E-908F-CA319B9427DE}" type="pres">
      <dgm:prSet presAssocID="{B3011940-08DE-429F-9A43-C895657C6CAF}" presName="spacing" presStyleCnt="0"/>
      <dgm:spPr/>
    </dgm:pt>
    <dgm:pt modelId="{D96829B0-595C-4B3C-99A0-C2095E27BDE2}" type="pres">
      <dgm:prSet presAssocID="{B9B555E3-FB5C-4D5D-92F8-7E3DD88B81D8}" presName="composite" presStyleCnt="0"/>
      <dgm:spPr/>
    </dgm:pt>
    <dgm:pt modelId="{F17CDFD3-9D1E-4FA7-B5D1-CB34924BE4AB}" type="pres">
      <dgm:prSet presAssocID="{B9B555E3-FB5C-4D5D-92F8-7E3DD88B81D8}" presName="imgShp" presStyleLbl="fgImgPlace1" presStyleIdx="1" presStyleCnt="3" custScaleX="114458" custScaleY="116079" custLinFactNeighborX="-14136" custLinFactNeighborY="-68210"/>
      <dgm:spPr>
        <a:xfrm>
          <a:off x="339487" y="1417286"/>
          <a:ext cx="1090183" cy="109018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dgm:spPr>
      <dgm:extLst>
        <a:ext uri="{E40237B7-FDA0-4F09-8148-C483321AD2D9}">
          <dgm14:cNvPr xmlns:dgm14="http://schemas.microsoft.com/office/drawing/2010/diagram" id="0" name="" descr="Niño con globo"/>
        </a:ext>
      </dgm:extLst>
    </dgm:pt>
    <dgm:pt modelId="{D8F5AA0C-A5BB-4D93-96CE-6432106B26C4}" type="pres">
      <dgm:prSet presAssocID="{B9B555E3-FB5C-4D5D-92F8-7E3DD88B81D8}" presName="txShp" presStyleLbl="node1" presStyleIdx="1" presStyleCnt="3" custLinFactNeighborX="2027" custLinFactNeighborY="-53545">
        <dgm:presLayoutVars>
          <dgm:bulletEnabled val="1"/>
        </dgm:presLayoutVars>
      </dgm:prSet>
      <dgm:spPr/>
      <dgm:t>
        <a:bodyPr/>
        <a:lstStyle/>
        <a:p>
          <a:endParaRPr lang="es-ES"/>
        </a:p>
      </dgm:t>
    </dgm:pt>
    <dgm:pt modelId="{641EEE3C-A6F6-4D33-B64A-5DAF42C71A74}" type="pres">
      <dgm:prSet presAssocID="{7838084D-4663-48B4-A4E5-D0D21E299697}" presName="spacing" presStyleCnt="0"/>
      <dgm:spPr/>
    </dgm:pt>
    <dgm:pt modelId="{CC80E19C-5F94-475E-8903-04BA11D79F24}" type="pres">
      <dgm:prSet presAssocID="{DD6BE60B-1395-4AC2-8806-B7751F9F3F56}" presName="composite" presStyleCnt="0"/>
      <dgm:spPr/>
    </dgm:pt>
    <dgm:pt modelId="{35209780-5092-4B73-BD81-4E26690022A0}" type="pres">
      <dgm:prSet presAssocID="{DD6BE60B-1395-4AC2-8806-B7751F9F3F56}" presName="imgShp" presStyleLbl="fgImgPlace1" presStyleIdx="2" presStyleCnt="3" custLinFactNeighborX="4023" custLinFactNeighborY="-20606"/>
      <dgm:spPr>
        <a:xfrm>
          <a:off x="339487" y="2832898"/>
          <a:ext cx="1090183" cy="109018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Bebé gateando"/>
        </a:ext>
      </dgm:extLst>
    </dgm:pt>
    <dgm:pt modelId="{A99C5BF9-3976-4BC4-8704-62C61D08C438}" type="pres">
      <dgm:prSet presAssocID="{DD6BE60B-1395-4AC2-8806-B7751F9F3F56}" presName="txShp" presStyleLbl="node1" presStyleIdx="2" presStyleCnt="3" custLinFactNeighborX="2027" custLinFactNeighborY="-20606">
        <dgm:presLayoutVars>
          <dgm:bulletEnabled val="1"/>
        </dgm:presLayoutVars>
      </dgm:prSet>
      <dgm:spPr/>
      <dgm:t>
        <a:bodyPr/>
        <a:lstStyle/>
        <a:p>
          <a:endParaRPr lang="es-ES"/>
        </a:p>
      </dgm:t>
    </dgm:pt>
  </dgm:ptLst>
  <dgm:cxnLst>
    <dgm:cxn modelId="{EE379708-03EB-45A6-92A2-32295B4A0223}" srcId="{D7BCC41D-7B53-4274-9D01-0B38A091F3D5}" destId="{65B75FC4-A9F6-400C-8746-8F68893246BB}" srcOrd="0" destOrd="0" parTransId="{D0AE176C-5536-40F5-947D-4F8FD87066C9}" sibTransId="{B3011940-08DE-429F-9A43-C895657C6CAF}"/>
    <dgm:cxn modelId="{AD751A81-D745-46F4-8976-074D362C7085}" type="presOf" srcId="{65B75FC4-A9F6-400C-8746-8F68893246BB}" destId="{A92673EB-F536-4E73-A865-7474BAEA859F}" srcOrd="0" destOrd="0" presId="urn:microsoft.com/office/officeart/2005/8/layout/vList3"/>
    <dgm:cxn modelId="{458AD569-0E87-4C71-9712-4F1025C1DFC0}" srcId="{D7BCC41D-7B53-4274-9D01-0B38A091F3D5}" destId="{DD6BE60B-1395-4AC2-8806-B7751F9F3F56}" srcOrd="2" destOrd="0" parTransId="{B17FE4D8-832D-43B5-AB42-5F1CE943BD24}" sibTransId="{173B82B1-7C6D-4648-9A67-C747CC5FB217}"/>
    <dgm:cxn modelId="{1B44339D-6946-43E3-BDF1-05FFFCCC815B}" type="presOf" srcId="{D7BCC41D-7B53-4274-9D01-0B38A091F3D5}" destId="{AEFF58B2-22CD-4CCC-80CB-F39904257D9D}" srcOrd="0" destOrd="0" presId="urn:microsoft.com/office/officeart/2005/8/layout/vList3"/>
    <dgm:cxn modelId="{3E1D9160-5C65-4089-B044-6CA38D9BC94A}" type="presOf" srcId="{B9B555E3-FB5C-4D5D-92F8-7E3DD88B81D8}" destId="{D8F5AA0C-A5BB-4D93-96CE-6432106B26C4}" srcOrd="0" destOrd="0" presId="urn:microsoft.com/office/officeart/2005/8/layout/vList3"/>
    <dgm:cxn modelId="{03C1C748-268D-412C-8295-A69CD9D09499}" srcId="{D7BCC41D-7B53-4274-9D01-0B38A091F3D5}" destId="{B9B555E3-FB5C-4D5D-92F8-7E3DD88B81D8}" srcOrd="1" destOrd="0" parTransId="{D0ADB50A-24A6-46D5-A5CB-BE61E053ADB6}" sibTransId="{7838084D-4663-48B4-A4E5-D0D21E299697}"/>
    <dgm:cxn modelId="{3E140755-F019-4182-A9C8-8B0370FC1CEE}" type="presOf" srcId="{DD6BE60B-1395-4AC2-8806-B7751F9F3F56}" destId="{A99C5BF9-3976-4BC4-8704-62C61D08C438}" srcOrd="0" destOrd="0" presId="urn:microsoft.com/office/officeart/2005/8/layout/vList3"/>
    <dgm:cxn modelId="{E0723130-7582-4F66-8397-8D4FFFDF802C}" type="presParOf" srcId="{AEFF58B2-22CD-4CCC-80CB-F39904257D9D}" destId="{1BB543B7-4740-41DE-80B6-C6CC1F1BDC0A}" srcOrd="0" destOrd="0" presId="urn:microsoft.com/office/officeart/2005/8/layout/vList3"/>
    <dgm:cxn modelId="{F70D7DE8-B9FE-4082-AF42-03393C725CDF}" type="presParOf" srcId="{1BB543B7-4740-41DE-80B6-C6CC1F1BDC0A}" destId="{AC0C89B8-213B-4837-99CF-643A8B38E7D2}" srcOrd="0" destOrd="0" presId="urn:microsoft.com/office/officeart/2005/8/layout/vList3"/>
    <dgm:cxn modelId="{DA25CC95-8295-44CA-BB8B-1FC144AAFDD7}" type="presParOf" srcId="{1BB543B7-4740-41DE-80B6-C6CC1F1BDC0A}" destId="{A92673EB-F536-4E73-A865-7474BAEA859F}" srcOrd="1" destOrd="0" presId="urn:microsoft.com/office/officeart/2005/8/layout/vList3"/>
    <dgm:cxn modelId="{772A716C-8ADB-4B64-8CCE-598B7268B54D}" type="presParOf" srcId="{AEFF58B2-22CD-4CCC-80CB-F39904257D9D}" destId="{365988EA-2A66-449E-908F-CA319B9427DE}" srcOrd="1" destOrd="0" presId="urn:microsoft.com/office/officeart/2005/8/layout/vList3"/>
    <dgm:cxn modelId="{2003671E-ADFD-47E7-8039-8A6F2B27D77A}" type="presParOf" srcId="{AEFF58B2-22CD-4CCC-80CB-F39904257D9D}" destId="{D96829B0-595C-4B3C-99A0-C2095E27BDE2}" srcOrd="2" destOrd="0" presId="urn:microsoft.com/office/officeart/2005/8/layout/vList3"/>
    <dgm:cxn modelId="{8B4A7978-CF85-4CCE-996F-3FD44DE1607A}" type="presParOf" srcId="{D96829B0-595C-4B3C-99A0-C2095E27BDE2}" destId="{F17CDFD3-9D1E-4FA7-B5D1-CB34924BE4AB}" srcOrd="0" destOrd="0" presId="urn:microsoft.com/office/officeart/2005/8/layout/vList3"/>
    <dgm:cxn modelId="{9A35BECD-0AB0-49DE-BB98-7B90E8AB6995}" type="presParOf" srcId="{D96829B0-595C-4B3C-99A0-C2095E27BDE2}" destId="{D8F5AA0C-A5BB-4D93-96CE-6432106B26C4}" srcOrd="1" destOrd="0" presId="urn:microsoft.com/office/officeart/2005/8/layout/vList3"/>
    <dgm:cxn modelId="{3EC04E48-460A-446E-B57E-210B39EA31AF}" type="presParOf" srcId="{AEFF58B2-22CD-4CCC-80CB-F39904257D9D}" destId="{641EEE3C-A6F6-4D33-B64A-5DAF42C71A74}" srcOrd="3" destOrd="0" presId="urn:microsoft.com/office/officeart/2005/8/layout/vList3"/>
    <dgm:cxn modelId="{79CBC38F-C75E-40C0-8F87-63152FF222CB}" type="presParOf" srcId="{AEFF58B2-22CD-4CCC-80CB-F39904257D9D}" destId="{CC80E19C-5F94-475E-8903-04BA11D79F24}" srcOrd="4" destOrd="0" presId="urn:microsoft.com/office/officeart/2005/8/layout/vList3"/>
    <dgm:cxn modelId="{8B37E182-4CF1-4AAF-B0AC-8799E3374CA9}" type="presParOf" srcId="{CC80E19C-5F94-475E-8903-04BA11D79F24}" destId="{35209780-5092-4B73-BD81-4E26690022A0}" srcOrd="0" destOrd="0" presId="urn:microsoft.com/office/officeart/2005/8/layout/vList3"/>
    <dgm:cxn modelId="{FC63A8E7-4B1C-43D4-9A03-5A3666C4D8D8}" type="presParOf" srcId="{CC80E19C-5F94-475E-8903-04BA11D79F24}" destId="{A99C5BF9-3976-4BC4-8704-62C61D08C438}" srcOrd="1" destOrd="0" presId="urn:microsoft.com/office/officeart/2005/8/layout/vList3"/>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BCC41D-7B53-4274-9D01-0B38A091F3D5}" type="doc">
      <dgm:prSet loTypeId="urn:microsoft.com/office/officeart/2005/8/layout/vList3" loCatId="list" qsTypeId="urn:microsoft.com/office/officeart/2005/8/quickstyle/simple4" qsCatId="simple" csTypeId="urn:microsoft.com/office/officeart/2005/8/colors/colorful4" csCatId="colorful" phldr="1"/>
      <dgm:spPr/>
    </dgm:pt>
    <dgm:pt modelId="{65B75FC4-A9F6-400C-8746-8F68893246BB}">
      <dgm:prSet phldrT="[Texto]" custT="1"/>
      <dgm:spPr>
        <a:xfrm rot="10800000">
          <a:off x="881537" y="1675"/>
          <a:ext cx="2429862" cy="1090183"/>
        </a:xfrm>
        <a:prstGeom prst="homePlat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s-CO" sz="1400" b="1" dirty="0">
              <a:solidFill>
                <a:sysClr val="window" lastClr="FFFFFF"/>
              </a:solidFill>
              <a:latin typeface="Calibri"/>
              <a:ea typeface="+mn-ea"/>
              <a:cs typeface="+mn-cs"/>
            </a:rPr>
            <a:t>Consulta externa y urgencias</a:t>
          </a:r>
        </a:p>
      </dgm:t>
    </dgm:pt>
    <dgm:pt modelId="{D0AE176C-5536-40F5-947D-4F8FD87066C9}" type="parTrans" cxnId="{EE379708-03EB-45A6-92A2-32295B4A0223}">
      <dgm:prSet/>
      <dgm:spPr/>
      <dgm:t>
        <a:bodyPr/>
        <a:lstStyle/>
        <a:p>
          <a:endParaRPr lang="es-CO"/>
        </a:p>
      </dgm:t>
    </dgm:pt>
    <dgm:pt modelId="{B3011940-08DE-429F-9A43-C895657C6CAF}" type="sibTrans" cxnId="{EE379708-03EB-45A6-92A2-32295B4A0223}">
      <dgm:prSet/>
      <dgm:spPr/>
      <dgm:t>
        <a:bodyPr/>
        <a:lstStyle/>
        <a:p>
          <a:endParaRPr lang="es-CO"/>
        </a:p>
      </dgm:t>
    </dgm:pt>
    <dgm:pt modelId="{B9B555E3-FB5C-4D5D-92F8-7E3DD88B81D8}">
      <dgm:prSet phldrT="[Texto]" custT="1"/>
      <dgm:spPr>
        <a:xfrm rot="10800000">
          <a:off x="884578" y="1417286"/>
          <a:ext cx="2429862" cy="1090183"/>
        </a:xfrm>
        <a:prstGeom prst="homePlate">
          <a:avLst/>
        </a:prstGeom>
        <a:gradFill rotWithShape="0">
          <a:gsLst>
            <a:gs pos="0">
              <a:srgbClr val="8064A2">
                <a:hueOff val="-2232385"/>
                <a:satOff val="13449"/>
                <a:lumOff val="1078"/>
                <a:alphaOff val="0"/>
                <a:shade val="51000"/>
                <a:satMod val="130000"/>
              </a:srgbClr>
            </a:gs>
            <a:gs pos="80000">
              <a:srgbClr val="8064A2">
                <a:hueOff val="-2232385"/>
                <a:satOff val="13449"/>
                <a:lumOff val="1078"/>
                <a:alphaOff val="0"/>
                <a:shade val="93000"/>
                <a:satMod val="130000"/>
              </a:srgbClr>
            </a:gs>
            <a:gs pos="100000">
              <a:srgbClr val="8064A2">
                <a:hueOff val="-2232385"/>
                <a:satOff val="13449"/>
                <a:lumOff val="1078"/>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s-CO" sz="1400" b="1" dirty="0">
              <a:solidFill>
                <a:schemeClr val="bg1"/>
              </a:solidFill>
              <a:latin typeface="Calibri"/>
              <a:ea typeface="+mn-ea"/>
              <a:cs typeface="+mn-cs"/>
            </a:rPr>
            <a:t>Hospitalización</a:t>
          </a:r>
          <a:r>
            <a:rPr lang="es-CO" sz="1400" b="1" baseline="0" dirty="0">
              <a:solidFill>
                <a:schemeClr val="bg1"/>
              </a:solidFill>
              <a:latin typeface="Calibri"/>
              <a:ea typeface="+mn-ea"/>
              <a:cs typeface="+mn-cs"/>
            </a:rPr>
            <a:t> general</a:t>
          </a:r>
          <a:endParaRPr lang="es-CO" sz="1400" b="1" dirty="0">
            <a:solidFill>
              <a:schemeClr val="bg1"/>
            </a:solidFill>
            <a:latin typeface="Calibri"/>
            <a:ea typeface="+mn-ea"/>
            <a:cs typeface="+mn-cs"/>
          </a:endParaRPr>
        </a:p>
      </dgm:t>
    </dgm:pt>
    <dgm:pt modelId="{D0ADB50A-24A6-46D5-A5CB-BE61E053ADB6}" type="parTrans" cxnId="{03C1C748-268D-412C-8295-A69CD9D09499}">
      <dgm:prSet/>
      <dgm:spPr/>
      <dgm:t>
        <a:bodyPr/>
        <a:lstStyle/>
        <a:p>
          <a:endParaRPr lang="es-CO"/>
        </a:p>
      </dgm:t>
    </dgm:pt>
    <dgm:pt modelId="{7838084D-4663-48B4-A4E5-D0D21E299697}" type="sibTrans" cxnId="{03C1C748-268D-412C-8295-A69CD9D09499}">
      <dgm:prSet/>
      <dgm:spPr/>
      <dgm:t>
        <a:bodyPr/>
        <a:lstStyle/>
        <a:p>
          <a:endParaRPr lang="es-CO"/>
        </a:p>
      </dgm:t>
    </dgm:pt>
    <dgm:pt modelId="{DD6BE60B-1395-4AC2-8806-B7751F9F3F56}">
      <dgm:prSet phldrT="[Texto]" custT="1"/>
      <dgm:spPr>
        <a:xfrm rot="10800000">
          <a:off x="884578" y="2832898"/>
          <a:ext cx="2429862" cy="1090183"/>
        </a:xfrm>
        <a:prstGeom prst="homePlate">
          <a:avLst/>
        </a:prstGeom>
        <a:gradFill rotWithShape="0">
          <a:gsLst>
            <a:gs pos="0">
              <a:srgbClr val="8064A2">
                <a:hueOff val="-4464770"/>
                <a:satOff val="26899"/>
                <a:lumOff val="2156"/>
                <a:alphaOff val="0"/>
                <a:shade val="51000"/>
                <a:satMod val="130000"/>
              </a:srgbClr>
            </a:gs>
            <a:gs pos="80000">
              <a:srgbClr val="8064A2">
                <a:hueOff val="-4464770"/>
                <a:satOff val="26899"/>
                <a:lumOff val="2156"/>
                <a:alphaOff val="0"/>
                <a:shade val="93000"/>
                <a:satMod val="130000"/>
              </a:srgbClr>
            </a:gs>
            <a:gs pos="100000">
              <a:srgbClr val="8064A2">
                <a:hueOff val="-4464770"/>
                <a:satOff val="26899"/>
                <a:lumOff val="2156"/>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s-CO" sz="1400" b="1" dirty="0">
              <a:solidFill>
                <a:schemeClr val="tx1"/>
              </a:solidFill>
              <a:latin typeface="Calibri"/>
              <a:ea typeface="+mn-ea"/>
              <a:cs typeface="+mn-cs"/>
            </a:rPr>
            <a:t>Unidad de Cuidado Intensivo </a:t>
          </a:r>
        </a:p>
      </dgm:t>
    </dgm:pt>
    <dgm:pt modelId="{B17FE4D8-832D-43B5-AB42-5F1CE943BD24}" type="parTrans" cxnId="{458AD569-0E87-4C71-9712-4F1025C1DFC0}">
      <dgm:prSet/>
      <dgm:spPr/>
      <dgm:t>
        <a:bodyPr/>
        <a:lstStyle/>
        <a:p>
          <a:endParaRPr lang="es-CO"/>
        </a:p>
      </dgm:t>
    </dgm:pt>
    <dgm:pt modelId="{173B82B1-7C6D-4648-9A67-C747CC5FB217}" type="sibTrans" cxnId="{458AD569-0E87-4C71-9712-4F1025C1DFC0}">
      <dgm:prSet/>
      <dgm:spPr/>
      <dgm:t>
        <a:bodyPr/>
        <a:lstStyle/>
        <a:p>
          <a:endParaRPr lang="es-CO"/>
        </a:p>
      </dgm:t>
    </dgm:pt>
    <dgm:pt modelId="{AEFF58B2-22CD-4CCC-80CB-F39904257D9D}" type="pres">
      <dgm:prSet presAssocID="{D7BCC41D-7B53-4274-9D01-0B38A091F3D5}" presName="linearFlow" presStyleCnt="0">
        <dgm:presLayoutVars>
          <dgm:dir/>
          <dgm:resizeHandles val="exact"/>
        </dgm:presLayoutVars>
      </dgm:prSet>
      <dgm:spPr/>
    </dgm:pt>
    <dgm:pt modelId="{1BB543B7-4740-41DE-80B6-C6CC1F1BDC0A}" type="pres">
      <dgm:prSet presAssocID="{65B75FC4-A9F6-400C-8746-8F68893246BB}" presName="composite" presStyleCnt="0"/>
      <dgm:spPr/>
    </dgm:pt>
    <dgm:pt modelId="{AC0C89B8-213B-4837-99CF-643A8B38E7D2}" type="pres">
      <dgm:prSet presAssocID="{65B75FC4-A9F6-400C-8746-8F68893246BB}" presName="imgShp" presStyleLbl="fgImgPlace1" presStyleIdx="0" presStyleCnt="3" custScaleX="101962" custScaleY="101801" custLinFactNeighborX="-21296" custLinFactNeighborY="-53025"/>
      <dgm:spPr>
        <a:xfrm>
          <a:off x="342528" y="132311"/>
          <a:ext cx="1078017" cy="82891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a:noFill/>
        </a:ln>
        <a:effectLst>
          <a:outerShdw blurRad="40000" dist="23000" dir="5400000" rotWithShape="0">
            <a:srgbClr val="000000">
              <a:alpha val="35000"/>
            </a:srgbClr>
          </a:outerShdw>
        </a:effectLst>
      </dgm:spPr>
    </dgm:pt>
    <dgm:pt modelId="{A92673EB-F536-4E73-A865-7474BAEA859F}" type="pres">
      <dgm:prSet presAssocID="{65B75FC4-A9F6-400C-8746-8F68893246BB}" presName="txShp" presStyleLbl="node1" presStyleIdx="0" presStyleCnt="3" custLinFactNeighborX="2365" custLinFactNeighborY="-47839">
        <dgm:presLayoutVars>
          <dgm:bulletEnabled val="1"/>
        </dgm:presLayoutVars>
      </dgm:prSet>
      <dgm:spPr/>
      <dgm:t>
        <a:bodyPr/>
        <a:lstStyle/>
        <a:p>
          <a:endParaRPr lang="es-ES"/>
        </a:p>
      </dgm:t>
    </dgm:pt>
    <dgm:pt modelId="{365988EA-2A66-449E-908F-CA319B9427DE}" type="pres">
      <dgm:prSet presAssocID="{B3011940-08DE-429F-9A43-C895657C6CAF}" presName="spacing" presStyleCnt="0"/>
      <dgm:spPr/>
    </dgm:pt>
    <dgm:pt modelId="{D96829B0-595C-4B3C-99A0-C2095E27BDE2}" type="pres">
      <dgm:prSet presAssocID="{B9B555E3-FB5C-4D5D-92F8-7E3DD88B81D8}" presName="composite" presStyleCnt="0"/>
      <dgm:spPr/>
    </dgm:pt>
    <dgm:pt modelId="{F17CDFD3-9D1E-4FA7-B5D1-CB34924BE4AB}" type="pres">
      <dgm:prSet presAssocID="{B9B555E3-FB5C-4D5D-92F8-7E3DD88B81D8}" presName="imgShp" presStyleLbl="fgImgPlace1" presStyleIdx="1" presStyleCnt="3" custScaleX="113037" custLinFactNeighborX="-21468" custLinFactNeighborY="-24007"/>
      <dgm:spPr>
        <a:xfrm>
          <a:off x="339487" y="1417286"/>
          <a:ext cx="1090183" cy="10901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a:noFill/>
        </a:ln>
        <a:effectLst>
          <a:outerShdw blurRad="40000" dist="23000" dir="5400000" rotWithShape="0">
            <a:srgbClr val="000000">
              <a:alpha val="35000"/>
            </a:srgbClr>
          </a:outerShdw>
        </a:effectLst>
      </dgm:spPr>
    </dgm:pt>
    <dgm:pt modelId="{D8F5AA0C-A5BB-4D93-96CE-6432106B26C4}" type="pres">
      <dgm:prSet presAssocID="{B9B555E3-FB5C-4D5D-92F8-7E3DD88B81D8}" presName="txShp" presStyleLbl="node1" presStyleIdx="1" presStyleCnt="3" custLinFactNeighborY="-23542">
        <dgm:presLayoutVars>
          <dgm:bulletEnabled val="1"/>
        </dgm:presLayoutVars>
      </dgm:prSet>
      <dgm:spPr/>
      <dgm:t>
        <a:bodyPr/>
        <a:lstStyle/>
        <a:p>
          <a:endParaRPr lang="es-ES"/>
        </a:p>
      </dgm:t>
    </dgm:pt>
    <dgm:pt modelId="{641EEE3C-A6F6-4D33-B64A-5DAF42C71A74}" type="pres">
      <dgm:prSet presAssocID="{7838084D-4663-48B4-A4E5-D0D21E299697}" presName="spacing" presStyleCnt="0"/>
      <dgm:spPr/>
    </dgm:pt>
    <dgm:pt modelId="{CC80E19C-5F94-475E-8903-04BA11D79F24}" type="pres">
      <dgm:prSet presAssocID="{DD6BE60B-1395-4AC2-8806-B7751F9F3F56}" presName="composite" presStyleCnt="0"/>
      <dgm:spPr/>
    </dgm:pt>
    <dgm:pt modelId="{35209780-5092-4B73-BD81-4E26690022A0}" type="pres">
      <dgm:prSet presAssocID="{DD6BE60B-1395-4AC2-8806-B7751F9F3F56}" presName="imgShp" presStyleLbl="fgImgPlace1" presStyleIdx="2" presStyleCnt="3" custScaleX="118101" custScaleY="110439" custLinFactNeighborX="-15655" custLinFactNeighborY="1177"/>
      <dgm:spPr>
        <a:xfrm>
          <a:off x="339487" y="2832898"/>
          <a:ext cx="1090183" cy="10901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a:noFill/>
        </a:ln>
        <a:effectLst>
          <a:outerShdw blurRad="40000" dist="23000" dir="5400000" rotWithShape="0">
            <a:srgbClr val="000000">
              <a:alpha val="35000"/>
            </a:srgbClr>
          </a:outerShdw>
        </a:effectLst>
      </dgm:spPr>
    </dgm:pt>
    <dgm:pt modelId="{A99C5BF9-3976-4BC4-8704-62C61D08C438}" type="pres">
      <dgm:prSet presAssocID="{DD6BE60B-1395-4AC2-8806-B7751F9F3F56}" presName="txShp" presStyleLbl="node1" presStyleIdx="2" presStyleCnt="3">
        <dgm:presLayoutVars>
          <dgm:bulletEnabled val="1"/>
        </dgm:presLayoutVars>
      </dgm:prSet>
      <dgm:spPr/>
      <dgm:t>
        <a:bodyPr/>
        <a:lstStyle/>
        <a:p>
          <a:endParaRPr lang="es-ES"/>
        </a:p>
      </dgm:t>
    </dgm:pt>
  </dgm:ptLst>
  <dgm:cxnLst>
    <dgm:cxn modelId="{EE379708-03EB-45A6-92A2-32295B4A0223}" srcId="{D7BCC41D-7B53-4274-9D01-0B38A091F3D5}" destId="{65B75FC4-A9F6-400C-8746-8F68893246BB}" srcOrd="0" destOrd="0" parTransId="{D0AE176C-5536-40F5-947D-4F8FD87066C9}" sibTransId="{B3011940-08DE-429F-9A43-C895657C6CAF}"/>
    <dgm:cxn modelId="{AD751A81-D745-46F4-8976-074D362C7085}" type="presOf" srcId="{65B75FC4-A9F6-400C-8746-8F68893246BB}" destId="{A92673EB-F536-4E73-A865-7474BAEA859F}" srcOrd="0" destOrd="0" presId="urn:microsoft.com/office/officeart/2005/8/layout/vList3"/>
    <dgm:cxn modelId="{458AD569-0E87-4C71-9712-4F1025C1DFC0}" srcId="{D7BCC41D-7B53-4274-9D01-0B38A091F3D5}" destId="{DD6BE60B-1395-4AC2-8806-B7751F9F3F56}" srcOrd="2" destOrd="0" parTransId="{B17FE4D8-832D-43B5-AB42-5F1CE943BD24}" sibTransId="{173B82B1-7C6D-4648-9A67-C747CC5FB217}"/>
    <dgm:cxn modelId="{1B44339D-6946-43E3-BDF1-05FFFCCC815B}" type="presOf" srcId="{D7BCC41D-7B53-4274-9D01-0B38A091F3D5}" destId="{AEFF58B2-22CD-4CCC-80CB-F39904257D9D}" srcOrd="0" destOrd="0" presId="urn:microsoft.com/office/officeart/2005/8/layout/vList3"/>
    <dgm:cxn modelId="{3E1D9160-5C65-4089-B044-6CA38D9BC94A}" type="presOf" srcId="{B9B555E3-FB5C-4D5D-92F8-7E3DD88B81D8}" destId="{D8F5AA0C-A5BB-4D93-96CE-6432106B26C4}" srcOrd="0" destOrd="0" presId="urn:microsoft.com/office/officeart/2005/8/layout/vList3"/>
    <dgm:cxn modelId="{03C1C748-268D-412C-8295-A69CD9D09499}" srcId="{D7BCC41D-7B53-4274-9D01-0B38A091F3D5}" destId="{B9B555E3-FB5C-4D5D-92F8-7E3DD88B81D8}" srcOrd="1" destOrd="0" parTransId="{D0ADB50A-24A6-46D5-A5CB-BE61E053ADB6}" sibTransId="{7838084D-4663-48B4-A4E5-D0D21E299697}"/>
    <dgm:cxn modelId="{3E140755-F019-4182-A9C8-8B0370FC1CEE}" type="presOf" srcId="{DD6BE60B-1395-4AC2-8806-B7751F9F3F56}" destId="{A99C5BF9-3976-4BC4-8704-62C61D08C438}" srcOrd="0" destOrd="0" presId="urn:microsoft.com/office/officeart/2005/8/layout/vList3"/>
    <dgm:cxn modelId="{E0723130-7582-4F66-8397-8D4FFFDF802C}" type="presParOf" srcId="{AEFF58B2-22CD-4CCC-80CB-F39904257D9D}" destId="{1BB543B7-4740-41DE-80B6-C6CC1F1BDC0A}" srcOrd="0" destOrd="0" presId="urn:microsoft.com/office/officeart/2005/8/layout/vList3"/>
    <dgm:cxn modelId="{F70D7DE8-B9FE-4082-AF42-03393C725CDF}" type="presParOf" srcId="{1BB543B7-4740-41DE-80B6-C6CC1F1BDC0A}" destId="{AC0C89B8-213B-4837-99CF-643A8B38E7D2}" srcOrd="0" destOrd="0" presId="urn:microsoft.com/office/officeart/2005/8/layout/vList3"/>
    <dgm:cxn modelId="{DA25CC95-8295-44CA-BB8B-1FC144AAFDD7}" type="presParOf" srcId="{1BB543B7-4740-41DE-80B6-C6CC1F1BDC0A}" destId="{A92673EB-F536-4E73-A865-7474BAEA859F}" srcOrd="1" destOrd="0" presId="urn:microsoft.com/office/officeart/2005/8/layout/vList3"/>
    <dgm:cxn modelId="{772A716C-8ADB-4B64-8CCE-598B7268B54D}" type="presParOf" srcId="{AEFF58B2-22CD-4CCC-80CB-F39904257D9D}" destId="{365988EA-2A66-449E-908F-CA319B9427DE}" srcOrd="1" destOrd="0" presId="urn:microsoft.com/office/officeart/2005/8/layout/vList3"/>
    <dgm:cxn modelId="{2003671E-ADFD-47E7-8039-8A6F2B27D77A}" type="presParOf" srcId="{AEFF58B2-22CD-4CCC-80CB-F39904257D9D}" destId="{D96829B0-595C-4B3C-99A0-C2095E27BDE2}" srcOrd="2" destOrd="0" presId="urn:microsoft.com/office/officeart/2005/8/layout/vList3"/>
    <dgm:cxn modelId="{8B4A7978-CF85-4CCE-996F-3FD44DE1607A}" type="presParOf" srcId="{D96829B0-595C-4B3C-99A0-C2095E27BDE2}" destId="{F17CDFD3-9D1E-4FA7-B5D1-CB34924BE4AB}" srcOrd="0" destOrd="0" presId="urn:microsoft.com/office/officeart/2005/8/layout/vList3"/>
    <dgm:cxn modelId="{9A35BECD-0AB0-49DE-BB98-7B90E8AB6995}" type="presParOf" srcId="{D96829B0-595C-4B3C-99A0-C2095E27BDE2}" destId="{D8F5AA0C-A5BB-4D93-96CE-6432106B26C4}" srcOrd="1" destOrd="0" presId="urn:microsoft.com/office/officeart/2005/8/layout/vList3"/>
    <dgm:cxn modelId="{3EC04E48-460A-446E-B57E-210B39EA31AF}" type="presParOf" srcId="{AEFF58B2-22CD-4CCC-80CB-F39904257D9D}" destId="{641EEE3C-A6F6-4D33-B64A-5DAF42C71A74}" srcOrd="3" destOrd="0" presId="urn:microsoft.com/office/officeart/2005/8/layout/vList3"/>
    <dgm:cxn modelId="{79CBC38F-C75E-40C0-8F87-63152FF222CB}" type="presParOf" srcId="{AEFF58B2-22CD-4CCC-80CB-F39904257D9D}" destId="{CC80E19C-5F94-475E-8903-04BA11D79F24}" srcOrd="4" destOrd="0" presId="urn:microsoft.com/office/officeart/2005/8/layout/vList3"/>
    <dgm:cxn modelId="{8B37E182-4CF1-4AAF-B0AC-8799E3374CA9}" type="presParOf" srcId="{CC80E19C-5F94-475E-8903-04BA11D79F24}" destId="{35209780-5092-4B73-BD81-4E26690022A0}" srcOrd="0" destOrd="0" presId="urn:microsoft.com/office/officeart/2005/8/layout/vList3"/>
    <dgm:cxn modelId="{FC63A8E7-4B1C-43D4-9A03-5A3666C4D8D8}" type="presParOf" srcId="{CC80E19C-5F94-475E-8903-04BA11D79F24}" destId="{A99C5BF9-3976-4BC4-8704-62C61D08C438}" srcOrd="1" destOrd="0" presId="urn:microsoft.com/office/officeart/2005/8/layout/vList3"/>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8EB8AD-58B4-4F6E-AD24-B1268789546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s-CO"/>
        </a:p>
      </dgm:t>
    </dgm:pt>
    <dgm:pt modelId="{21C700B6-ACF8-4DD3-8F52-1B88C3A2B07B}">
      <dgm:prSet phldrT="[Texto]"/>
      <dgm:spPr/>
      <dgm:t>
        <a:bodyPr/>
        <a:lstStyle/>
        <a:p>
          <a:r>
            <a:rPr lang="es-CO" dirty="0"/>
            <a:t>345 y 348</a:t>
          </a:r>
        </a:p>
      </dgm:t>
    </dgm:pt>
    <dgm:pt modelId="{00F8DB4C-251E-4F59-9B9C-26169E99CA31}" type="parTrans" cxnId="{EF68B7B3-1161-494C-A004-675EE6AC6210}">
      <dgm:prSet/>
      <dgm:spPr/>
      <dgm:t>
        <a:bodyPr/>
        <a:lstStyle/>
        <a:p>
          <a:endParaRPr lang="es-CO"/>
        </a:p>
      </dgm:t>
    </dgm:pt>
    <dgm:pt modelId="{00B6BB70-30FA-4155-9043-587222694CA8}" type="sibTrans" cxnId="{EF68B7B3-1161-494C-A004-675EE6AC6210}">
      <dgm:prSet/>
      <dgm:spPr/>
      <dgm:t>
        <a:bodyPr/>
        <a:lstStyle/>
        <a:p>
          <a:endParaRPr lang="es-CO"/>
        </a:p>
      </dgm:t>
    </dgm:pt>
    <dgm:pt modelId="{F4B419B5-84E7-44EB-8CC4-A7D64255827D}">
      <dgm:prSet phldrT="[Texto]"/>
      <dgm:spPr/>
      <dgm:t>
        <a:bodyPr/>
        <a:lstStyle/>
        <a:p>
          <a:r>
            <a:rPr lang="es-CO" dirty="0"/>
            <a:t>Análisis códigos diagnósticos</a:t>
          </a:r>
        </a:p>
      </dgm:t>
    </dgm:pt>
    <dgm:pt modelId="{74AAD26C-E660-4E85-81B2-3426621BE983}" type="parTrans" cxnId="{3A900D69-717B-4895-A2F8-2AB57D504B9B}">
      <dgm:prSet/>
      <dgm:spPr/>
      <dgm:t>
        <a:bodyPr/>
        <a:lstStyle/>
        <a:p>
          <a:endParaRPr lang="es-CO"/>
        </a:p>
      </dgm:t>
    </dgm:pt>
    <dgm:pt modelId="{3CEF12E7-2060-4E66-B2A5-3B62C7F18D0B}" type="sibTrans" cxnId="{3A900D69-717B-4895-A2F8-2AB57D504B9B}">
      <dgm:prSet/>
      <dgm:spPr/>
      <dgm:t>
        <a:bodyPr/>
        <a:lstStyle/>
        <a:p>
          <a:endParaRPr lang="es-CO"/>
        </a:p>
      </dgm:t>
    </dgm:pt>
    <dgm:pt modelId="{E446E9D9-B414-4656-AD7F-79A747413E44}">
      <dgm:prSet phldrT="[Texto]"/>
      <dgm:spPr/>
      <dgm:t>
        <a:bodyPr/>
        <a:lstStyle/>
        <a:p>
          <a:r>
            <a:rPr lang="es-CO" dirty="0"/>
            <a:t>Laboratorio</a:t>
          </a:r>
        </a:p>
      </dgm:t>
    </dgm:pt>
    <dgm:pt modelId="{47DE0BE3-63FD-42DF-BB28-E9222C5B237D}" type="parTrans" cxnId="{02E52279-0986-4906-A025-B27B75780DE6}">
      <dgm:prSet/>
      <dgm:spPr/>
      <dgm:t>
        <a:bodyPr/>
        <a:lstStyle/>
        <a:p>
          <a:endParaRPr lang="es-CO"/>
        </a:p>
      </dgm:t>
    </dgm:pt>
    <dgm:pt modelId="{E6643E6F-2EFB-4F34-BC82-81330796D158}" type="sibTrans" cxnId="{02E52279-0986-4906-A025-B27B75780DE6}">
      <dgm:prSet/>
      <dgm:spPr/>
      <dgm:t>
        <a:bodyPr/>
        <a:lstStyle/>
        <a:p>
          <a:endParaRPr lang="es-CO"/>
        </a:p>
      </dgm:t>
    </dgm:pt>
    <dgm:pt modelId="{06CD7686-3049-4B63-8D5D-16E1B232ECA9}">
      <dgm:prSet phldrT="[Texto]"/>
      <dgm:spPr/>
      <dgm:t>
        <a:bodyPr/>
        <a:lstStyle/>
        <a:p>
          <a:r>
            <a:rPr lang="es-CO" dirty="0"/>
            <a:t>Positividad para VSR</a:t>
          </a:r>
        </a:p>
      </dgm:t>
    </dgm:pt>
    <dgm:pt modelId="{F38C89F0-1DB2-4E49-99A4-3A5E2E3C9705}" type="parTrans" cxnId="{6D128C86-B358-4A77-9CC2-6132143884F4}">
      <dgm:prSet/>
      <dgm:spPr/>
      <dgm:t>
        <a:bodyPr/>
        <a:lstStyle/>
        <a:p>
          <a:endParaRPr lang="es-CO"/>
        </a:p>
      </dgm:t>
    </dgm:pt>
    <dgm:pt modelId="{2E33CF44-A35B-4D89-B4BB-072D994A6978}" type="sibTrans" cxnId="{6D128C86-B358-4A77-9CC2-6132143884F4}">
      <dgm:prSet/>
      <dgm:spPr/>
      <dgm:t>
        <a:bodyPr/>
        <a:lstStyle/>
        <a:p>
          <a:endParaRPr lang="es-CO"/>
        </a:p>
      </dgm:t>
    </dgm:pt>
    <dgm:pt modelId="{8A7B4AAA-32F1-4C23-8E8B-E80ED2432BD9}">
      <dgm:prSet phldrT="[Texto]"/>
      <dgm:spPr/>
      <dgm:t>
        <a:bodyPr/>
        <a:lstStyle/>
        <a:p>
          <a:r>
            <a:rPr lang="es-CO" dirty="0"/>
            <a:t>Modelo enfermedades respiratorias</a:t>
          </a:r>
        </a:p>
      </dgm:t>
    </dgm:pt>
    <dgm:pt modelId="{A7F00094-8C11-47E2-9EA0-0A7B9094C86C}" type="parTrans" cxnId="{E59B136D-CD63-47D9-8243-ED29769FE996}">
      <dgm:prSet/>
      <dgm:spPr/>
      <dgm:t>
        <a:bodyPr/>
        <a:lstStyle/>
        <a:p>
          <a:endParaRPr lang="es-CO"/>
        </a:p>
      </dgm:t>
    </dgm:pt>
    <dgm:pt modelId="{07B70ED9-0B34-4731-8E17-65B576035DD2}" type="sibTrans" cxnId="{E59B136D-CD63-47D9-8243-ED29769FE996}">
      <dgm:prSet/>
      <dgm:spPr/>
      <dgm:t>
        <a:bodyPr/>
        <a:lstStyle/>
        <a:p>
          <a:endParaRPr lang="es-CO"/>
        </a:p>
      </dgm:t>
    </dgm:pt>
    <dgm:pt modelId="{A8635FC3-9FE7-498C-B2BC-A1D91B687D58}">
      <dgm:prSet phldrT="[Texto]"/>
      <dgm:spPr/>
      <dgm:t>
        <a:bodyPr/>
        <a:lstStyle/>
        <a:p>
          <a:r>
            <a:rPr lang="es-CO" dirty="0"/>
            <a:t>Utilización de servicios</a:t>
          </a:r>
        </a:p>
      </dgm:t>
    </dgm:pt>
    <dgm:pt modelId="{659D2862-42CC-48BD-B368-39E2202CADF7}" type="parTrans" cxnId="{B64F1EEB-CD6E-40F5-9FAF-ECDBB65779F1}">
      <dgm:prSet/>
      <dgm:spPr/>
      <dgm:t>
        <a:bodyPr/>
        <a:lstStyle/>
        <a:p>
          <a:endParaRPr lang="es-CO"/>
        </a:p>
      </dgm:t>
    </dgm:pt>
    <dgm:pt modelId="{8F49621D-ADE5-4DB6-9AEE-EBBD582CD9C4}" type="sibTrans" cxnId="{B64F1EEB-CD6E-40F5-9FAF-ECDBB65779F1}">
      <dgm:prSet/>
      <dgm:spPr/>
      <dgm:t>
        <a:bodyPr/>
        <a:lstStyle/>
        <a:p>
          <a:endParaRPr lang="es-CO"/>
        </a:p>
      </dgm:t>
    </dgm:pt>
    <dgm:pt modelId="{C346B425-88AC-485C-97F4-6D3459ADCA36}">
      <dgm:prSet phldrT="[Texto]"/>
      <dgm:spPr/>
      <dgm:t>
        <a:bodyPr/>
        <a:lstStyle/>
        <a:p>
          <a:r>
            <a:rPr lang="es-CO" dirty="0"/>
            <a:t>Utilización de servicios</a:t>
          </a:r>
        </a:p>
      </dgm:t>
    </dgm:pt>
    <dgm:pt modelId="{359561B2-C298-4802-879C-DCC227E03791}" type="parTrans" cxnId="{F5BF4D65-4065-4A9C-885B-E89A26E194C8}">
      <dgm:prSet/>
      <dgm:spPr/>
      <dgm:t>
        <a:bodyPr/>
        <a:lstStyle/>
        <a:p>
          <a:endParaRPr lang="es-CO"/>
        </a:p>
      </dgm:t>
    </dgm:pt>
    <dgm:pt modelId="{1B859074-934E-428D-A24C-1557615AE2B4}" type="sibTrans" cxnId="{F5BF4D65-4065-4A9C-885B-E89A26E194C8}">
      <dgm:prSet/>
      <dgm:spPr/>
      <dgm:t>
        <a:bodyPr/>
        <a:lstStyle/>
        <a:p>
          <a:endParaRPr lang="es-CO"/>
        </a:p>
      </dgm:t>
    </dgm:pt>
    <dgm:pt modelId="{0E6E7D96-6661-4F03-946C-F2A2B988E805}">
      <dgm:prSet phldrT="[Texto]"/>
      <dgm:spPr/>
      <dgm:t>
        <a:bodyPr/>
        <a:lstStyle/>
        <a:p>
          <a:r>
            <a:rPr lang="es-CO" dirty="0"/>
            <a:t>Análisis códigos y agrupaciones diagnósticas</a:t>
          </a:r>
        </a:p>
      </dgm:t>
    </dgm:pt>
    <dgm:pt modelId="{E51CB29C-BBA4-4146-B906-F7CB4B5259F7}" type="parTrans" cxnId="{39D642FD-1326-4675-92FE-F1368D9DC2FA}">
      <dgm:prSet/>
      <dgm:spPr/>
      <dgm:t>
        <a:bodyPr/>
        <a:lstStyle/>
        <a:p>
          <a:endParaRPr lang="es-CO"/>
        </a:p>
      </dgm:t>
    </dgm:pt>
    <dgm:pt modelId="{4AAB3E04-50FE-48DF-8F1F-8942B80BF12F}" type="sibTrans" cxnId="{39D642FD-1326-4675-92FE-F1368D9DC2FA}">
      <dgm:prSet/>
      <dgm:spPr/>
      <dgm:t>
        <a:bodyPr/>
        <a:lstStyle/>
        <a:p>
          <a:endParaRPr lang="es-CO"/>
        </a:p>
      </dgm:t>
    </dgm:pt>
    <dgm:pt modelId="{83B89F66-B162-4FB5-B1D3-CD272F35BC46}">
      <dgm:prSet phldrT="[Texto]"/>
      <dgm:spPr/>
      <dgm:t>
        <a:bodyPr/>
        <a:lstStyle/>
        <a:p>
          <a:r>
            <a:rPr lang="es-CO" dirty="0"/>
            <a:t>Revisión literatura</a:t>
          </a:r>
        </a:p>
      </dgm:t>
    </dgm:pt>
    <dgm:pt modelId="{A76284F4-10A6-443E-A7D1-F62016DA1C57}" type="parTrans" cxnId="{654A23A9-FB23-428A-BAB4-2123D3D9AADF}">
      <dgm:prSet/>
      <dgm:spPr/>
      <dgm:t>
        <a:bodyPr/>
        <a:lstStyle/>
        <a:p>
          <a:endParaRPr lang="es-CO"/>
        </a:p>
      </dgm:t>
    </dgm:pt>
    <dgm:pt modelId="{2732EF25-1BA9-4931-953E-ECE9619F681A}" type="sibTrans" cxnId="{654A23A9-FB23-428A-BAB4-2123D3D9AADF}">
      <dgm:prSet/>
      <dgm:spPr/>
      <dgm:t>
        <a:bodyPr/>
        <a:lstStyle/>
        <a:p>
          <a:endParaRPr lang="es-CO"/>
        </a:p>
      </dgm:t>
    </dgm:pt>
    <dgm:pt modelId="{174036CE-48C0-490E-B805-7C22047FBF42}">
      <dgm:prSet phldrT="[Texto]"/>
      <dgm:spPr/>
      <dgm:t>
        <a:bodyPr/>
        <a:lstStyle/>
        <a:p>
          <a:r>
            <a:rPr lang="es-CO" dirty="0"/>
            <a:t>Prevalencia</a:t>
          </a:r>
        </a:p>
      </dgm:t>
    </dgm:pt>
    <dgm:pt modelId="{110D74A5-D0BA-4C51-8487-B969978A63E7}" type="parTrans" cxnId="{020D20D1-CF07-4F63-B10D-63058284CC13}">
      <dgm:prSet/>
      <dgm:spPr/>
      <dgm:t>
        <a:bodyPr/>
        <a:lstStyle/>
        <a:p>
          <a:endParaRPr lang="es-CO"/>
        </a:p>
      </dgm:t>
    </dgm:pt>
    <dgm:pt modelId="{E490690C-907D-495E-93AF-14D2F09EA02A}" type="sibTrans" cxnId="{020D20D1-CF07-4F63-B10D-63058284CC13}">
      <dgm:prSet/>
      <dgm:spPr/>
      <dgm:t>
        <a:bodyPr/>
        <a:lstStyle/>
        <a:p>
          <a:endParaRPr lang="es-CO"/>
        </a:p>
      </dgm:t>
    </dgm:pt>
    <dgm:pt modelId="{1A8D9715-7BA6-44CA-8AA7-5FA4377F53E7}">
      <dgm:prSet phldrT="[Texto]"/>
      <dgm:spPr/>
      <dgm:t>
        <a:bodyPr/>
        <a:lstStyle/>
        <a:p>
          <a:r>
            <a:rPr lang="es-CO" dirty="0"/>
            <a:t>Proporción IRA por VRS</a:t>
          </a:r>
        </a:p>
      </dgm:t>
    </dgm:pt>
    <dgm:pt modelId="{AEC6DDA1-C91C-4FD7-862D-3A3CE650DB9B}" type="parTrans" cxnId="{CFF36FFA-2692-4458-9357-A86DE277FE2B}">
      <dgm:prSet/>
      <dgm:spPr/>
      <dgm:t>
        <a:bodyPr/>
        <a:lstStyle/>
        <a:p>
          <a:endParaRPr lang="es-CO"/>
        </a:p>
      </dgm:t>
    </dgm:pt>
    <dgm:pt modelId="{37843E51-A1FE-44AD-BB77-48204B1F8CEB}" type="sibTrans" cxnId="{CFF36FFA-2692-4458-9357-A86DE277FE2B}">
      <dgm:prSet/>
      <dgm:spPr/>
      <dgm:t>
        <a:bodyPr/>
        <a:lstStyle/>
        <a:p>
          <a:endParaRPr lang="es-CO"/>
        </a:p>
      </dgm:t>
    </dgm:pt>
    <dgm:pt modelId="{84E65A3D-2AEC-460F-AD04-61863F6D7397}">
      <dgm:prSet phldrT="[Texto]"/>
      <dgm:spPr/>
      <dgm:t>
        <a:bodyPr/>
        <a:lstStyle/>
        <a:p>
          <a:r>
            <a:rPr lang="es-CO" dirty="0"/>
            <a:t>Utilización de servicios</a:t>
          </a:r>
        </a:p>
      </dgm:t>
    </dgm:pt>
    <dgm:pt modelId="{02013AC9-895E-445A-BF3D-2028122065F6}" type="parTrans" cxnId="{B88A553C-A052-49E1-8F1D-4D353E84FA16}">
      <dgm:prSet/>
      <dgm:spPr/>
      <dgm:t>
        <a:bodyPr/>
        <a:lstStyle/>
        <a:p>
          <a:endParaRPr lang="es-CO"/>
        </a:p>
      </dgm:t>
    </dgm:pt>
    <dgm:pt modelId="{52E91C1C-27CC-4B6D-880C-826EF70983C8}" type="sibTrans" cxnId="{B88A553C-A052-49E1-8F1D-4D353E84FA16}">
      <dgm:prSet/>
      <dgm:spPr/>
      <dgm:t>
        <a:bodyPr/>
        <a:lstStyle/>
        <a:p>
          <a:endParaRPr lang="es-CO"/>
        </a:p>
      </dgm:t>
    </dgm:pt>
    <dgm:pt modelId="{79D964E2-9505-4506-93ED-5FAA85A3FF80}">
      <dgm:prSet phldrT="[Texto]"/>
      <dgm:spPr/>
      <dgm:t>
        <a:bodyPr/>
        <a:lstStyle/>
        <a:p>
          <a:r>
            <a:rPr lang="es-CO" dirty="0"/>
            <a:t>Análisis de sensibilidad</a:t>
          </a:r>
        </a:p>
      </dgm:t>
    </dgm:pt>
    <dgm:pt modelId="{4F5EDC64-D778-4E80-BBEE-BC4F25CF14F8}" type="parTrans" cxnId="{ED49222F-F618-4D52-922D-CBCF3D058402}">
      <dgm:prSet/>
      <dgm:spPr/>
      <dgm:t>
        <a:bodyPr/>
        <a:lstStyle/>
        <a:p>
          <a:endParaRPr lang="es-CO"/>
        </a:p>
      </dgm:t>
    </dgm:pt>
    <dgm:pt modelId="{8A443C1B-7E11-4B2F-B30A-1ED274FA730B}" type="sibTrans" cxnId="{ED49222F-F618-4D52-922D-CBCF3D058402}">
      <dgm:prSet/>
      <dgm:spPr/>
      <dgm:t>
        <a:bodyPr/>
        <a:lstStyle/>
        <a:p>
          <a:endParaRPr lang="es-CO"/>
        </a:p>
      </dgm:t>
    </dgm:pt>
    <dgm:pt modelId="{23D3C4E9-11A7-47BF-B89C-E20CDE9588BF}">
      <dgm:prSet phldrT="[Texto]"/>
      <dgm:spPr/>
      <dgm:t>
        <a:bodyPr/>
        <a:lstStyle/>
        <a:p>
          <a:r>
            <a:rPr lang="es-CO" dirty="0"/>
            <a:t>Escenario base, mínimos y máximos</a:t>
          </a:r>
        </a:p>
      </dgm:t>
    </dgm:pt>
    <dgm:pt modelId="{A0FE5C2D-B155-4B0B-8489-2BA47DC59907}" type="parTrans" cxnId="{66677106-7087-43F4-9539-CBEAB528CB58}">
      <dgm:prSet/>
      <dgm:spPr/>
      <dgm:t>
        <a:bodyPr/>
        <a:lstStyle/>
        <a:p>
          <a:endParaRPr lang="es-CO"/>
        </a:p>
      </dgm:t>
    </dgm:pt>
    <dgm:pt modelId="{A6A25B28-BD23-477E-AF39-C657407415F7}" type="sibTrans" cxnId="{66677106-7087-43F4-9539-CBEAB528CB58}">
      <dgm:prSet/>
      <dgm:spPr/>
      <dgm:t>
        <a:bodyPr/>
        <a:lstStyle/>
        <a:p>
          <a:endParaRPr lang="es-CO"/>
        </a:p>
      </dgm:t>
    </dgm:pt>
    <dgm:pt modelId="{5C56B68A-C006-40D7-9FB6-34BA6E7767A4}">
      <dgm:prSet phldrT="[Texto]"/>
      <dgm:spPr/>
      <dgm:t>
        <a:bodyPr/>
        <a:lstStyle/>
        <a:p>
          <a:r>
            <a:rPr lang="es-CO" dirty="0"/>
            <a:t>Proporciones IRA por VRS y utilización de servicios</a:t>
          </a:r>
        </a:p>
      </dgm:t>
    </dgm:pt>
    <dgm:pt modelId="{D7EE9014-6FF9-4C68-8402-EDE65FC1EB2B}" type="parTrans" cxnId="{E742CE1B-9FD0-4D91-85FE-BA16BB148918}">
      <dgm:prSet/>
      <dgm:spPr/>
      <dgm:t>
        <a:bodyPr/>
        <a:lstStyle/>
        <a:p>
          <a:endParaRPr lang="es-CO"/>
        </a:p>
      </dgm:t>
    </dgm:pt>
    <dgm:pt modelId="{D6954B7D-05B5-4013-9156-9141E930FB92}" type="sibTrans" cxnId="{E742CE1B-9FD0-4D91-85FE-BA16BB148918}">
      <dgm:prSet/>
      <dgm:spPr/>
      <dgm:t>
        <a:bodyPr/>
        <a:lstStyle/>
        <a:p>
          <a:endParaRPr lang="es-CO"/>
        </a:p>
      </dgm:t>
    </dgm:pt>
    <dgm:pt modelId="{2CC8A5BA-6D3E-475E-9275-2905FCD6A632}">
      <dgm:prSet phldrT="[Texto]"/>
      <dgm:spPr/>
      <dgm:t>
        <a:bodyPr/>
        <a:lstStyle/>
        <a:p>
          <a:r>
            <a:rPr lang="es-CO" dirty="0"/>
            <a:t>Aplicación en 995</a:t>
          </a:r>
        </a:p>
      </dgm:t>
    </dgm:pt>
    <dgm:pt modelId="{ADB8B8C1-6886-433D-8497-D5AAD7CF67D6}" type="parTrans" cxnId="{A1668BA9-7BB7-4564-8D61-F2ED4517FCBA}">
      <dgm:prSet/>
      <dgm:spPr/>
      <dgm:t>
        <a:bodyPr/>
        <a:lstStyle/>
        <a:p>
          <a:endParaRPr lang="es-CO"/>
        </a:p>
      </dgm:t>
    </dgm:pt>
    <dgm:pt modelId="{F133AB5F-426E-4BA6-8483-58C25FA49CFD}" type="sibTrans" cxnId="{A1668BA9-7BB7-4564-8D61-F2ED4517FCBA}">
      <dgm:prSet/>
      <dgm:spPr/>
      <dgm:t>
        <a:bodyPr/>
        <a:lstStyle/>
        <a:p>
          <a:endParaRPr lang="es-CO"/>
        </a:p>
      </dgm:t>
    </dgm:pt>
    <dgm:pt modelId="{97ECD04E-9EB5-4E48-BDD3-017C09BDF794}">
      <dgm:prSet phldrT="[Texto]"/>
      <dgm:spPr/>
      <dgm:t>
        <a:bodyPr/>
        <a:lstStyle/>
        <a:p>
          <a:r>
            <a:rPr lang="es-CO" dirty="0"/>
            <a:t>Estadísticas vitales</a:t>
          </a:r>
        </a:p>
      </dgm:t>
    </dgm:pt>
    <dgm:pt modelId="{F7D47E13-E313-40FD-A94B-C937DCE7FDBE}" type="parTrans" cxnId="{4D907EE8-73C5-4DDD-B7B4-F72DC1E3180F}">
      <dgm:prSet/>
      <dgm:spPr/>
      <dgm:t>
        <a:bodyPr/>
        <a:lstStyle/>
        <a:p>
          <a:endParaRPr lang="es-CO"/>
        </a:p>
      </dgm:t>
    </dgm:pt>
    <dgm:pt modelId="{C7FB8100-597E-4B0B-9BA9-C084BF6C57C4}" type="sibTrans" cxnId="{4D907EE8-73C5-4DDD-B7B4-F72DC1E3180F}">
      <dgm:prSet/>
      <dgm:spPr/>
      <dgm:t>
        <a:bodyPr/>
        <a:lstStyle/>
        <a:p>
          <a:endParaRPr lang="es-CO"/>
        </a:p>
      </dgm:t>
    </dgm:pt>
    <dgm:pt modelId="{7769805F-E747-4FFF-956A-DC3C612B1DCB}">
      <dgm:prSet phldrT="[Texto]"/>
      <dgm:spPr/>
      <dgm:t>
        <a:bodyPr/>
        <a:lstStyle/>
        <a:p>
          <a:r>
            <a:rPr lang="es-CO" dirty="0"/>
            <a:t>Causa principal</a:t>
          </a:r>
        </a:p>
      </dgm:t>
    </dgm:pt>
    <dgm:pt modelId="{05A1F371-3AA9-4615-A500-3292AFBAF0D3}" type="parTrans" cxnId="{A1E4AE7E-1D30-417B-A79B-C2A5B29A9F23}">
      <dgm:prSet/>
      <dgm:spPr/>
      <dgm:t>
        <a:bodyPr/>
        <a:lstStyle/>
        <a:p>
          <a:endParaRPr lang="es-CO"/>
        </a:p>
      </dgm:t>
    </dgm:pt>
    <dgm:pt modelId="{393B7987-40A8-48E6-8F00-7264A0C54444}" type="sibTrans" cxnId="{A1E4AE7E-1D30-417B-A79B-C2A5B29A9F23}">
      <dgm:prSet/>
      <dgm:spPr/>
      <dgm:t>
        <a:bodyPr/>
        <a:lstStyle/>
        <a:p>
          <a:endParaRPr lang="es-CO"/>
        </a:p>
      </dgm:t>
    </dgm:pt>
    <dgm:pt modelId="{B818A321-CEED-4C48-ACF2-531D2DF2EEC3}">
      <dgm:prSet phldrT="[Texto]"/>
      <dgm:spPr/>
      <dgm:t>
        <a:bodyPr/>
        <a:lstStyle/>
        <a:p>
          <a:r>
            <a:rPr lang="es-CO" dirty="0"/>
            <a:t>Antecedentes</a:t>
          </a:r>
        </a:p>
      </dgm:t>
    </dgm:pt>
    <dgm:pt modelId="{8A9375AA-C348-44F5-93CD-5C671D45FEB1}" type="parTrans" cxnId="{3B7B6733-8EF8-4561-8DF7-38721EAA76D3}">
      <dgm:prSet/>
      <dgm:spPr/>
      <dgm:t>
        <a:bodyPr/>
        <a:lstStyle/>
        <a:p>
          <a:endParaRPr lang="es-CO"/>
        </a:p>
      </dgm:t>
    </dgm:pt>
    <dgm:pt modelId="{FB237676-ED46-45F4-A321-FCB00CBDB67E}" type="sibTrans" cxnId="{3B7B6733-8EF8-4561-8DF7-38721EAA76D3}">
      <dgm:prSet/>
      <dgm:spPr/>
      <dgm:t>
        <a:bodyPr/>
        <a:lstStyle/>
        <a:p>
          <a:endParaRPr lang="es-CO"/>
        </a:p>
      </dgm:t>
    </dgm:pt>
    <dgm:pt modelId="{FDC59599-DC75-4606-A90D-7436758BBCBA}">
      <dgm:prSet phldrT="[Texto]"/>
      <dgm:spPr/>
      <dgm:t>
        <a:bodyPr/>
        <a:lstStyle/>
        <a:p>
          <a:r>
            <a:rPr lang="es-CO" dirty="0"/>
            <a:t>Exclusión COVID</a:t>
          </a:r>
        </a:p>
      </dgm:t>
    </dgm:pt>
    <dgm:pt modelId="{CEC1A397-9D45-4366-87B1-BB970BBEA039}" type="parTrans" cxnId="{2052462A-C84E-4FB5-9FF1-EDE1FC855B46}">
      <dgm:prSet/>
      <dgm:spPr/>
      <dgm:t>
        <a:bodyPr/>
        <a:lstStyle/>
        <a:p>
          <a:endParaRPr lang="es-CO"/>
        </a:p>
      </dgm:t>
    </dgm:pt>
    <dgm:pt modelId="{9863BD96-849E-425C-8177-B562EAF74DC4}" type="sibTrans" cxnId="{2052462A-C84E-4FB5-9FF1-EDE1FC855B46}">
      <dgm:prSet/>
      <dgm:spPr/>
      <dgm:t>
        <a:bodyPr/>
        <a:lstStyle/>
        <a:p>
          <a:endParaRPr lang="es-CO"/>
        </a:p>
      </dgm:t>
    </dgm:pt>
    <dgm:pt modelId="{674A48B5-7290-48F2-A594-9DD4C1F8D726}">
      <dgm:prSet phldrT="[Texto]"/>
      <dgm:spPr/>
      <dgm:t>
        <a:bodyPr/>
        <a:lstStyle/>
        <a:p>
          <a:r>
            <a:rPr lang="es-CO" dirty="0"/>
            <a:t>Cálculo AVAD</a:t>
          </a:r>
        </a:p>
      </dgm:t>
    </dgm:pt>
    <dgm:pt modelId="{4CE44753-E69D-45D0-AD77-9309210E6611}" type="parTrans" cxnId="{E0831AB7-CBD0-4173-AA65-CAB58CBF355C}">
      <dgm:prSet/>
      <dgm:spPr/>
      <dgm:t>
        <a:bodyPr/>
        <a:lstStyle/>
        <a:p>
          <a:endParaRPr lang="es-CO"/>
        </a:p>
      </dgm:t>
    </dgm:pt>
    <dgm:pt modelId="{903DE580-72BB-49EC-9EA4-65DA3CCDB77C}" type="sibTrans" cxnId="{E0831AB7-CBD0-4173-AA65-CAB58CBF355C}">
      <dgm:prSet/>
      <dgm:spPr/>
      <dgm:t>
        <a:bodyPr/>
        <a:lstStyle/>
        <a:p>
          <a:endParaRPr lang="es-CO"/>
        </a:p>
      </dgm:t>
    </dgm:pt>
    <dgm:pt modelId="{AFD5C53C-32D3-4A87-8675-855AFBABD356}">
      <dgm:prSet phldrT="[Texto]"/>
      <dgm:spPr/>
      <dgm:t>
        <a:bodyPr/>
        <a:lstStyle/>
        <a:p>
          <a:r>
            <a:rPr lang="es-CO" dirty="0"/>
            <a:t>AVD</a:t>
          </a:r>
        </a:p>
      </dgm:t>
    </dgm:pt>
    <dgm:pt modelId="{49F93A2C-7A97-4AD4-B231-4F5BCD1F73DA}" type="parTrans" cxnId="{355FBC53-94B1-4BBF-AC9D-77F87F286F80}">
      <dgm:prSet/>
      <dgm:spPr/>
      <dgm:t>
        <a:bodyPr/>
        <a:lstStyle/>
        <a:p>
          <a:endParaRPr lang="es-CO"/>
        </a:p>
      </dgm:t>
    </dgm:pt>
    <dgm:pt modelId="{4CF9E5BC-5593-42BE-BB89-3472CD7C31CA}" type="sibTrans" cxnId="{355FBC53-94B1-4BBF-AC9D-77F87F286F80}">
      <dgm:prSet/>
      <dgm:spPr/>
      <dgm:t>
        <a:bodyPr/>
        <a:lstStyle/>
        <a:p>
          <a:endParaRPr lang="es-CO"/>
        </a:p>
      </dgm:t>
    </dgm:pt>
    <dgm:pt modelId="{1E668A08-A361-452F-89AB-D4C776CA3E55}">
      <dgm:prSet phldrT="[Texto]"/>
      <dgm:spPr/>
      <dgm:t>
        <a:bodyPr/>
        <a:lstStyle/>
        <a:p>
          <a:r>
            <a:rPr lang="es-CO" dirty="0"/>
            <a:t>AVP</a:t>
          </a:r>
        </a:p>
      </dgm:t>
    </dgm:pt>
    <dgm:pt modelId="{A8CA9373-EAD3-49DF-B476-0AC3C779CE42}" type="parTrans" cxnId="{3D430E19-0D08-4B5B-B4FE-E63CA8FC4A34}">
      <dgm:prSet/>
      <dgm:spPr/>
      <dgm:t>
        <a:bodyPr/>
        <a:lstStyle/>
        <a:p>
          <a:endParaRPr lang="es-CO"/>
        </a:p>
      </dgm:t>
    </dgm:pt>
    <dgm:pt modelId="{C0D01A46-2335-4E86-93C6-AF0C405A5AFB}" type="sibTrans" cxnId="{3D430E19-0D08-4B5B-B4FE-E63CA8FC4A34}">
      <dgm:prSet/>
      <dgm:spPr/>
      <dgm:t>
        <a:bodyPr/>
        <a:lstStyle/>
        <a:p>
          <a:endParaRPr lang="es-CO"/>
        </a:p>
      </dgm:t>
    </dgm:pt>
    <dgm:pt modelId="{599CC496-DBC9-4935-8C78-D384B9188620}">
      <dgm:prSet phldrT="[Texto]"/>
      <dgm:spPr/>
      <dgm:t>
        <a:bodyPr/>
        <a:lstStyle/>
        <a:p>
          <a:r>
            <a:rPr lang="es-CO" dirty="0"/>
            <a:t>Tablas de vida</a:t>
          </a:r>
        </a:p>
      </dgm:t>
    </dgm:pt>
    <dgm:pt modelId="{A83DF79E-C2B3-439A-93CC-CF1703BDF7C2}" type="parTrans" cxnId="{8732299B-5127-4442-94B4-682A85B1CCF0}">
      <dgm:prSet/>
      <dgm:spPr/>
      <dgm:t>
        <a:bodyPr/>
        <a:lstStyle/>
        <a:p>
          <a:endParaRPr lang="es-CO"/>
        </a:p>
      </dgm:t>
    </dgm:pt>
    <dgm:pt modelId="{3D5E3815-C3FB-4328-BA02-138FDD98B902}" type="sibTrans" cxnId="{8732299B-5127-4442-94B4-682A85B1CCF0}">
      <dgm:prSet/>
      <dgm:spPr/>
      <dgm:t>
        <a:bodyPr/>
        <a:lstStyle/>
        <a:p>
          <a:endParaRPr lang="es-CO"/>
        </a:p>
      </dgm:t>
    </dgm:pt>
    <dgm:pt modelId="{2130B652-EA9B-4132-8588-E829B32116CA}" type="pres">
      <dgm:prSet presAssocID="{4C8EB8AD-58B4-4F6E-AD24-B12687895463}" presName="Name0" presStyleCnt="0">
        <dgm:presLayoutVars>
          <dgm:chPref val="3"/>
          <dgm:dir/>
          <dgm:animLvl val="lvl"/>
          <dgm:resizeHandles/>
        </dgm:presLayoutVars>
      </dgm:prSet>
      <dgm:spPr/>
      <dgm:t>
        <a:bodyPr/>
        <a:lstStyle/>
        <a:p>
          <a:endParaRPr lang="es-ES"/>
        </a:p>
      </dgm:t>
    </dgm:pt>
    <dgm:pt modelId="{E65C9893-8524-47B4-989E-42E00EA1B91C}" type="pres">
      <dgm:prSet presAssocID="{21C700B6-ACF8-4DD3-8F52-1B88C3A2B07B}" presName="horFlow" presStyleCnt="0"/>
      <dgm:spPr/>
    </dgm:pt>
    <dgm:pt modelId="{C9FECA4E-A671-4C3B-B17A-B3B365EDD09E}" type="pres">
      <dgm:prSet presAssocID="{21C700B6-ACF8-4DD3-8F52-1B88C3A2B07B}" presName="bigChev" presStyleLbl="node1" presStyleIdx="0" presStyleCnt="7"/>
      <dgm:spPr/>
      <dgm:t>
        <a:bodyPr/>
        <a:lstStyle/>
        <a:p>
          <a:endParaRPr lang="es-ES"/>
        </a:p>
      </dgm:t>
    </dgm:pt>
    <dgm:pt modelId="{F130CCE5-6881-4C41-BC7D-4F11C9797DF4}" type="pres">
      <dgm:prSet presAssocID="{74AAD26C-E660-4E85-81B2-3426621BE983}" presName="parTrans" presStyleCnt="0"/>
      <dgm:spPr/>
    </dgm:pt>
    <dgm:pt modelId="{E00BA395-76B8-4C1E-976C-C757A3D6065B}" type="pres">
      <dgm:prSet presAssocID="{F4B419B5-84E7-44EB-8CC4-A7D64255827D}" presName="node" presStyleLbl="alignAccFollowNode1" presStyleIdx="0" presStyleCnt="17">
        <dgm:presLayoutVars>
          <dgm:bulletEnabled val="1"/>
        </dgm:presLayoutVars>
      </dgm:prSet>
      <dgm:spPr/>
      <dgm:t>
        <a:bodyPr/>
        <a:lstStyle/>
        <a:p>
          <a:endParaRPr lang="es-ES"/>
        </a:p>
      </dgm:t>
    </dgm:pt>
    <dgm:pt modelId="{27398A5B-7617-4BAB-85F6-E5B9F8AB6C8C}" type="pres">
      <dgm:prSet presAssocID="{3CEF12E7-2060-4E66-B2A5-3B62C7F18D0B}" presName="sibTrans" presStyleCnt="0"/>
      <dgm:spPr/>
    </dgm:pt>
    <dgm:pt modelId="{4E9C9776-2D3A-4A0D-BAC7-3F3B82340150}" type="pres">
      <dgm:prSet presAssocID="{C346B425-88AC-485C-97F4-6D3459ADCA36}" presName="node" presStyleLbl="alignAccFollowNode1" presStyleIdx="1" presStyleCnt="17">
        <dgm:presLayoutVars>
          <dgm:bulletEnabled val="1"/>
        </dgm:presLayoutVars>
      </dgm:prSet>
      <dgm:spPr/>
      <dgm:t>
        <a:bodyPr/>
        <a:lstStyle/>
        <a:p>
          <a:endParaRPr lang="es-ES"/>
        </a:p>
      </dgm:t>
    </dgm:pt>
    <dgm:pt modelId="{0942BD57-6CC2-4EA0-9FEF-E84EBFC122C6}" type="pres">
      <dgm:prSet presAssocID="{21C700B6-ACF8-4DD3-8F52-1B88C3A2B07B}" presName="vSp" presStyleCnt="0"/>
      <dgm:spPr/>
    </dgm:pt>
    <dgm:pt modelId="{EAC6C559-71FD-4EAE-80D1-1C135EBC88C8}" type="pres">
      <dgm:prSet presAssocID="{E446E9D9-B414-4656-AD7F-79A747413E44}" presName="horFlow" presStyleCnt="0"/>
      <dgm:spPr/>
    </dgm:pt>
    <dgm:pt modelId="{2BF32325-48A6-4473-A1C0-E3B6EB2979FE}" type="pres">
      <dgm:prSet presAssocID="{E446E9D9-B414-4656-AD7F-79A747413E44}" presName="bigChev" presStyleLbl="node1" presStyleIdx="1" presStyleCnt="7"/>
      <dgm:spPr/>
      <dgm:t>
        <a:bodyPr/>
        <a:lstStyle/>
        <a:p>
          <a:endParaRPr lang="es-ES"/>
        </a:p>
      </dgm:t>
    </dgm:pt>
    <dgm:pt modelId="{75720976-61A9-4354-A8F7-52FE8FF705A5}" type="pres">
      <dgm:prSet presAssocID="{F38C89F0-1DB2-4E49-99A4-3A5E2E3C9705}" presName="parTrans" presStyleCnt="0"/>
      <dgm:spPr/>
    </dgm:pt>
    <dgm:pt modelId="{301B7E6F-F24B-470B-BE44-ABB362AB1384}" type="pres">
      <dgm:prSet presAssocID="{06CD7686-3049-4B63-8D5D-16E1B232ECA9}" presName="node" presStyleLbl="alignAccFollowNode1" presStyleIdx="2" presStyleCnt="17">
        <dgm:presLayoutVars>
          <dgm:bulletEnabled val="1"/>
        </dgm:presLayoutVars>
      </dgm:prSet>
      <dgm:spPr/>
      <dgm:t>
        <a:bodyPr/>
        <a:lstStyle/>
        <a:p>
          <a:endParaRPr lang="es-ES"/>
        </a:p>
      </dgm:t>
    </dgm:pt>
    <dgm:pt modelId="{58C9F109-474E-4DDD-8B4B-D70BDCD7745E}" type="pres">
      <dgm:prSet presAssocID="{E446E9D9-B414-4656-AD7F-79A747413E44}" presName="vSp" presStyleCnt="0"/>
      <dgm:spPr/>
    </dgm:pt>
    <dgm:pt modelId="{8F1BFAC2-32D0-44C3-B46F-242086F1180A}" type="pres">
      <dgm:prSet presAssocID="{8A7B4AAA-32F1-4C23-8E8B-E80ED2432BD9}" presName="horFlow" presStyleCnt="0"/>
      <dgm:spPr/>
    </dgm:pt>
    <dgm:pt modelId="{5B56E5BF-7FA2-46FC-A8D4-02B30C5BAE1B}" type="pres">
      <dgm:prSet presAssocID="{8A7B4AAA-32F1-4C23-8E8B-E80ED2432BD9}" presName="bigChev" presStyleLbl="node1" presStyleIdx="2" presStyleCnt="7"/>
      <dgm:spPr/>
      <dgm:t>
        <a:bodyPr/>
        <a:lstStyle/>
        <a:p>
          <a:endParaRPr lang="es-ES"/>
        </a:p>
      </dgm:t>
    </dgm:pt>
    <dgm:pt modelId="{1026F015-89AF-43AB-941C-9A732DE28B37}" type="pres">
      <dgm:prSet presAssocID="{659D2862-42CC-48BD-B368-39E2202CADF7}" presName="parTrans" presStyleCnt="0"/>
      <dgm:spPr/>
    </dgm:pt>
    <dgm:pt modelId="{DE46B59E-5670-4D77-9291-45D490F559ED}" type="pres">
      <dgm:prSet presAssocID="{A8635FC3-9FE7-498C-B2BC-A1D91B687D58}" presName="node" presStyleLbl="alignAccFollowNode1" presStyleIdx="3" presStyleCnt="17">
        <dgm:presLayoutVars>
          <dgm:bulletEnabled val="1"/>
        </dgm:presLayoutVars>
      </dgm:prSet>
      <dgm:spPr/>
      <dgm:t>
        <a:bodyPr/>
        <a:lstStyle/>
        <a:p>
          <a:endParaRPr lang="es-ES"/>
        </a:p>
      </dgm:t>
    </dgm:pt>
    <dgm:pt modelId="{F407F0F6-7267-483D-BCD6-7EC3ADC13F4D}" type="pres">
      <dgm:prSet presAssocID="{8F49621D-ADE5-4DB6-9AEE-EBBD582CD9C4}" presName="sibTrans" presStyleCnt="0"/>
      <dgm:spPr/>
    </dgm:pt>
    <dgm:pt modelId="{D4273674-7AF8-4D52-8822-CEE89E9EFBCF}" type="pres">
      <dgm:prSet presAssocID="{0E6E7D96-6661-4F03-946C-F2A2B988E805}" presName="node" presStyleLbl="alignAccFollowNode1" presStyleIdx="4" presStyleCnt="17">
        <dgm:presLayoutVars>
          <dgm:bulletEnabled val="1"/>
        </dgm:presLayoutVars>
      </dgm:prSet>
      <dgm:spPr/>
      <dgm:t>
        <a:bodyPr/>
        <a:lstStyle/>
        <a:p>
          <a:endParaRPr lang="es-ES"/>
        </a:p>
      </dgm:t>
    </dgm:pt>
    <dgm:pt modelId="{BD6C18ED-4FB1-4991-AC03-C90529C35B3F}" type="pres">
      <dgm:prSet presAssocID="{8A7B4AAA-32F1-4C23-8E8B-E80ED2432BD9}" presName="vSp" presStyleCnt="0"/>
      <dgm:spPr/>
    </dgm:pt>
    <dgm:pt modelId="{443354D9-A796-4601-A88C-A7AD79B93FDF}" type="pres">
      <dgm:prSet presAssocID="{83B89F66-B162-4FB5-B1D3-CD272F35BC46}" presName="horFlow" presStyleCnt="0"/>
      <dgm:spPr/>
    </dgm:pt>
    <dgm:pt modelId="{D2F9DAF8-1DC6-497F-89EE-232368FA6DD4}" type="pres">
      <dgm:prSet presAssocID="{83B89F66-B162-4FB5-B1D3-CD272F35BC46}" presName="bigChev" presStyleLbl="node1" presStyleIdx="3" presStyleCnt="7"/>
      <dgm:spPr/>
      <dgm:t>
        <a:bodyPr/>
        <a:lstStyle/>
        <a:p>
          <a:endParaRPr lang="es-ES"/>
        </a:p>
      </dgm:t>
    </dgm:pt>
    <dgm:pt modelId="{5EE9EFBA-6149-4B52-9E42-B7CE19B0CBB9}" type="pres">
      <dgm:prSet presAssocID="{110D74A5-D0BA-4C51-8487-B969978A63E7}" presName="parTrans" presStyleCnt="0"/>
      <dgm:spPr/>
    </dgm:pt>
    <dgm:pt modelId="{FBF3F402-5EC2-48EA-9CF2-02654EA0ADDF}" type="pres">
      <dgm:prSet presAssocID="{174036CE-48C0-490E-B805-7C22047FBF42}" presName="node" presStyleLbl="alignAccFollowNode1" presStyleIdx="5" presStyleCnt="17">
        <dgm:presLayoutVars>
          <dgm:bulletEnabled val="1"/>
        </dgm:presLayoutVars>
      </dgm:prSet>
      <dgm:spPr/>
      <dgm:t>
        <a:bodyPr/>
        <a:lstStyle/>
        <a:p>
          <a:endParaRPr lang="es-ES"/>
        </a:p>
      </dgm:t>
    </dgm:pt>
    <dgm:pt modelId="{A8086891-6ABC-4441-972A-CD2B8C5F76D5}" type="pres">
      <dgm:prSet presAssocID="{E490690C-907D-495E-93AF-14D2F09EA02A}" presName="sibTrans" presStyleCnt="0"/>
      <dgm:spPr/>
    </dgm:pt>
    <dgm:pt modelId="{C01D2A3B-A9AB-4B36-ABD3-9257864D0AFB}" type="pres">
      <dgm:prSet presAssocID="{1A8D9715-7BA6-44CA-8AA7-5FA4377F53E7}" presName="node" presStyleLbl="alignAccFollowNode1" presStyleIdx="6" presStyleCnt="17">
        <dgm:presLayoutVars>
          <dgm:bulletEnabled val="1"/>
        </dgm:presLayoutVars>
      </dgm:prSet>
      <dgm:spPr/>
      <dgm:t>
        <a:bodyPr/>
        <a:lstStyle/>
        <a:p>
          <a:endParaRPr lang="es-ES"/>
        </a:p>
      </dgm:t>
    </dgm:pt>
    <dgm:pt modelId="{2565AB5B-3881-44EF-BFC6-EFFA06DAE5C4}" type="pres">
      <dgm:prSet presAssocID="{37843E51-A1FE-44AD-BB77-48204B1F8CEB}" presName="sibTrans" presStyleCnt="0"/>
      <dgm:spPr/>
    </dgm:pt>
    <dgm:pt modelId="{D1A9AE04-5271-4D64-AD37-4A3777EF7C44}" type="pres">
      <dgm:prSet presAssocID="{84E65A3D-2AEC-460F-AD04-61863F6D7397}" presName="node" presStyleLbl="alignAccFollowNode1" presStyleIdx="7" presStyleCnt="17">
        <dgm:presLayoutVars>
          <dgm:bulletEnabled val="1"/>
        </dgm:presLayoutVars>
      </dgm:prSet>
      <dgm:spPr/>
      <dgm:t>
        <a:bodyPr/>
        <a:lstStyle/>
        <a:p>
          <a:endParaRPr lang="es-ES"/>
        </a:p>
      </dgm:t>
    </dgm:pt>
    <dgm:pt modelId="{2D0F7414-4C42-41A7-B93F-FF6F09F8C657}" type="pres">
      <dgm:prSet presAssocID="{83B89F66-B162-4FB5-B1D3-CD272F35BC46}" presName="vSp" presStyleCnt="0"/>
      <dgm:spPr/>
    </dgm:pt>
    <dgm:pt modelId="{4CF5A480-74FA-49BB-AE77-DC9A5AD5F5CC}" type="pres">
      <dgm:prSet presAssocID="{79D964E2-9505-4506-93ED-5FAA85A3FF80}" presName="horFlow" presStyleCnt="0"/>
      <dgm:spPr/>
    </dgm:pt>
    <dgm:pt modelId="{95952775-1002-4D39-83FD-1015A7AD64BD}" type="pres">
      <dgm:prSet presAssocID="{79D964E2-9505-4506-93ED-5FAA85A3FF80}" presName="bigChev" presStyleLbl="node1" presStyleIdx="4" presStyleCnt="7"/>
      <dgm:spPr/>
      <dgm:t>
        <a:bodyPr/>
        <a:lstStyle/>
        <a:p>
          <a:endParaRPr lang="es-ES"/>
        </a:p>
      </dgm:t>
    </dgm:pt>
    <dgm:pt modelId="{40E27502-E84A-4C31-84A8-AEF420AFF79F}" type="pres">
      <dgm:prSet presAssocID="{A0FE5C2D-B155-4B0B-8489-2BA47DC59907}" presName="parTrans" presStyleCnt="0"/>
      <dgm:spPr/>
    </dgm:pt>
    <dgm:pt modelId="{70140A36-2C82-48CF-A6A9-8D20542B0D0F}" type="pres">
      <dgm:prSet presAssocID="{23D3C4E9-11A7-47BF-B89C-E20CDE9588BF}" presName="node" presStyleLbl="alignAccFollowNode1" presStyleIdx="8" presStyleCnt="17">
        <dgm:presLayoutVars>
          <dgm:bulletEnabled val="1"/>
        </dgm:presLayoutVars>
      </dgm:prSet>
      <dgm:spPr/>
      <dgm:t>
        <a:bodyPr/>
        <a:lstStyle/>
        <a:p>
          <a:endParaRPr lang="es-ES"/>
        </a:p>
      </dgm:t>
    </dgm:pt>
    <dgm:pt modelId="{F97ED3BA-9605-4C66-AC31-46E2C65FEB66}" type="pres">
      <dgm:prSet presAssocID="{A6A25B28-BD23-477E-AF39-C657407415F7}" presName="sibTrans" presStyleCnt="0"/>
      <dgm:spPr/>
    </dgm:pt>
    <dgm:pt modelId="{53A1C8CF-4CC3-4A8B-B73C-A3B8FF8F1BD9}" type="pres">
      <dgm:prSet presAssocID="{5C56B68A-C006-40D7-9FB6-34BA6E7767A4}" presName="node" presStyleLbl="alignAccFollowNode1" presStyleIdx="9" presStyleCnt="17">
        <dgm:presLayoutVars>
          <dgm:bulletEnabled val="1"/>
        </dgm:presLayoutVars>
      </dgm:prSet>
      <dgm:spPr/>
      <dgm:t>
        <a:bodyPr/>
        <a:lstStyle/>
        <a:p>
          <a:endParaRPr lang="es-ES"/>
        </a:p>
      </dgm:t>
    </dgm:pt>
    <dgm:pt modelId="{2D0C9F7F-21BD-4C5F-836A-9EA0D432BC40}" type="pres">
      <dgm:prSet presAssocID="{D6954B7D-05B5-4013-9156-9141E930FB92}" presName="sibTrans" presStyleCnt="0"/>
      <dgm:spPr/>
    </dgm:pt>
    <dgm:pt modelId="{C3BE5F10-4849-464F-8020-473509E94056}" type="pres">
      <dgm:prSet presAssocID="{2CC8A5BA-6D3E-475E-9275-2905FCD6A632}" presName="node" presStyleLbl="alignAccFollowNode1" presStyleIdx="10" presStyleCnt="17">
        <dgm:presLayoutVars>
          <dgm:bulletEnabled val="1"/>
        </dgm:presLayoutVars>
      </dgm:prSet>
      <dgm:spPr/>
      <dgm:t>
        <a:bodyPr/>
        <a:lstStyle/>
        <a:p>
          <a:endParaRPr lang="es-ES"/>
        </a:p>
      </dgm:t>
    </dgm:pt>
    <dgm:pt modelId="{22387E7B-45D4-4ABE-A49C-F97BAC001FCD}" type="pres">
      <dgm:prSet presAssocID="{79D964E2-9505-4506-93ED-5FAA85A3FF80}" presName="vSp" presStyleCnt="0"/>
      <dgm:spPr/>
    </dgm:pt>
    <dgm:pt modelId="{5CE0AA06-0905-4770-91A6-F449E1DDAC6B}" type="pres">
      <dgm:prSet presAssocID="{97ECD04E-9EB5-4E48-BDD3-017C09BDF794}" presName="horFlow" presStyleCnt="0"/>
      <dgm:spPr/>
    </dgm:pt>
    <dgm:pt modelId="{849C0246-C727-45FA-B369-1E0A446CA432}" type="pres">
      <dgm:prSet presAssocID="{97ECD04E-9EB5-4E48-BDD3-017C09BDF794}" presName="bigChev" presStyleLbl="node1" presStyleIdx="5" presStyleCnt="7"/>
      <dgm:spPr/>
      <dgm:t>
        <a:bodyPr/>
        <a:lstStyle/>
        <a:p>
          <a:endParaRPr lang="es-ES"/>
        </a:p>
      </dgm:t>
    </dgm:pt>
    <dgm:pt modelId="{0C1F8A03-D8FB-4916-ABF2-B9F38E5E9EDB}" type="pres">
      <dgm:prSet presAssocID="{CEC1A397-9D45-4366-87B1-BB970BBEA039}" presName="parTrans" presStyleCnt="0"/>
      <dgm:spPr/>
    </dgm:pt>
    <dgm:pt modelId="{BE2B9E7C-7656-46C4-8F06-524C368DC893}" type="pres">
      <dgm:prSet presAssocID="{FDC59599-DC75-4606-A90D-7436758BBCBA}" presName="node" presStyleLbl="alignAccFollowNode1" presStyleIdx="11" presStyleCnt="17">
        <dgm:presLayoutVars>
          <dgm:bulletEnabled val="1"/>
        </dgm:presLayoutVars>
      </dgm:prSet>
      <dgm:spPr/>
      <dgm:t>
        <a:bodyPr/>
        <a:lstStyle/>
        <a:p>
          <a:endParaRPr lang="es-ES"/>
        </a:p>
      </dgm:t>
    </dgm:pt>
    <dgm:pt modelId="{5260372A-F8C1-4BFE-96CB-F96DF8EC8A80}" type="pres">
      <dgm:prSet presAssocID="{9863BD96-849E-425C-8177-B562EAF74DC4}" presName="sibTrans" presStyleCnt="0"/>
      <dgm:spPr/>
    </dgm:pt>
    <dgm:pt modelId="{9D9456C5-6E77-4C72-8224-DC2EB381E11A}" type="pres">
      <dgm:prSet presAssocID="{7769805F-E747-4FFF-956A-DC3C612B1DCB}" presName="node" presStyleLbl="alignAccFollowNode1" presStyleIdx="12" presStyleCnt="17">
        <dgm:presLayoutVars>
          <dgm:bulletEnabled val="1"/>
        </dgm:presLayoutVars>
      </dgm:prSet>
      <dgm:spPr/>
      <dgm:t>
        <a:bodyPr/>
        <a:lstStyle/>
        <a:p>
          <a:endParaRPr lang="es-ES"/>
        </a:p>
      </dgm:t>
    </dgm:pt>
    <dgm:pt modelId="{4760462F-7A88-42AF-9A45-37F2E029515B}" type="pres">
      <dgm:prSet presAssocID="{393B7987-40A8-48E6-8F00-7264A0C54444}" presName="sibTrans" presStyleCnt="0"/>
      <dgm:spPr/>
    </dgm:pt>
    <dgm:pt modelId="{F81A90AE-CCA7-449B-A074-B67432C1AB56}" type="pres">
      <dgm:prSet presAssocID="{B818A321-CEED-4C48-ACF2-531D2DF2EEC3}" presName="node" presStyleLbl="alignAccFollowNode1" presStyleIdx="13" presStyleCnt="17">
        <dgm:presLayoutVars>
          <dgm:bulletEnabled val="1"/>
        </dgm:presLayoutVars>
      </dgm:prSet>
      <dgm:spPr/>
      <dgm:t>
        <a:bodyPr/>
        <a:lstStyle/>
        <a:p>
          <a:endParaRPr lang="es-ES"/>
        </a:p>
      </dgm:t>
    </dgm:pt>
    <dgm:pt modelId="{B69B13A7-4FF4-4CD4-A949-64A3A550EB05}" type="pres">
      <dgm:prSet presAssocID="{FB237676-ED46-45F4-A321-FCB00CBDB67E}" presName="sibTrans" presStyleCnt="0"/>
      <dgm:spPr/>
    </dgm:pt>
    <dgm:pt modelId="{ED7F1568-2C22-424D-A01E-6B1BC107C88F}" type="pres">
      <dgm:prSet presAssocID="{599CC496-DBC9-4935-8C78-D384B9188620}" presName="node" presStyleLbl="alignAccFollowNode1" presStyleIdx="14" presStyleCnt="17">
        <dgm:presLayoutVars>
          <dgm:bulletEnabled val="1"/>
        </dgm:presLayoutVars>
      </dgm:prSet>
      <dgm:spPr/>
      <dgm:t>
        <a:bodyPr/>
        <a:lstStyle/>
        <a:p>
          <a:endParaRPr lang="es-ES"/>
        </a:p>
      </dgm:t>
    </dgm:pt>
    <dgm:pt modelId="{B23DC9A3-D7B9-4D64-9E0E-9FBD08576154}" type="pres">
      <dgm:prSet presAssocID="{97ECD04E-9EB5-4E48-BDD3-017C09BDF794}" presName="vSp" presStyleCnt="0"/>
      <dgm:spPr/>
    </dgm:pt>
    <dgm:pt modelId="{DD7EE6A5-E360-4083-8F43-A68E6221FFFD}" type="pres">
      <dgm:prSet presAssocID="{674A48B5-7290-48F2-A594-9DD4C1F8D726}" presName="horFlow" presStyleCnt="0"/>
      <dgm:spPr/>
    </dgm:pt>
    <dgm:pt modelId="{4C575F93-0F57-4BA1-AECD-763BD08A5CF4}" type="pres">
      <dgm:prSet presAssocID="{674A48B5-7290-48F2-A594-9DD4C1F8D726}" presName="bigChev" presStyleLbl="node1" presStyleIdx="6" presStyleCnt="7"/>
      <dgm:spPr/>
      <dgm:t>
        <a:bodyPr/>
        <a:lstStyle/>
        <a:p>
          <a:endParaRPr lang="es-ES"/>
        </a:p>
      </dgm:t>
    </dgm:pt>
    <dgm:pt modelId="{53D2B7C1-1E5E-41A2-9F64-C921D233AD70}" type="pres">
      <dgm:prSet presAssocID="{49F93A2C-7A97-4AD4-B231-4F5BCD1F73DA}" presName="parTrans" presStyleCnt="0"/>
      <dgm:spPr/>
    </dgm:pt>
    <dgm:pt modelId="{F36BA9A7-87F1-4B7C-B091-3F4055A8C165}" type="pres">
      <dgm:prSet presAssocID="{AFD5C53C-32D3-4A87-8675-855AFBABD356}" presName="node" presStyleLbl="alignAccFollowNode1" presStyleIdx="15" presStyleCnt="17">
        <dgm:presLayoutVars>
          <dgm:bulletEnabled val="1"/>
        </dgm:presLayoutVars>
      </dgm:prSet>
      <dgm:spPr/>
      <dgm:t>
        <a:bodyPr/>
        <a:lstStyle/>
        <a:p>
          <a:endParaRPr lang="es-ES"/>
        </a:p>
      </dgm:t>
    </dgm:pt>
    <dgm:pt modelId="{362E6DBF-AC0B-40CB-AF1D-CCD1AFEF0271}" type="pres">
      <dgm:prSet presAssocID="{4CF9E5BC-5593-42BE-BB89-3472CD7C31CA}" presName="sibTrans" presStyleCnt="0"/>
      <dgm:spPr/>
    </dgm:pt>
    <dgm:pt modelId="{FD5E2C30-7DDB-469A-BBA3-5F6BEABED65C}" type="pres">
      <dgm:prSet presAssocID="{1E668A08-A361-452F-89AB-D4C776CA3E55}" presName="node" presStyleLbl="alignAccFollowNode1" presStyleIdx="16" presStyleCnt="17">
        <dgm:presLayoutVars>
          <dgm:bulletEnabled val="1"/>
        </dgm:presLayoutVars>
      </dgm:prSet>
      <dgm:spPr/>
      <dgm:t>
        <a:bodyPr/>
        <a:lstStyle/>
        <a:p>
          <a:endParaRPr lang="es-ES"/>
        </a:p>
      </dgm:t>
    </dgm:pt>
  </dgm:ptLst>
  <dgm:cxnLst>
    <dgm:cxn modelId="{05BCE36B-0908-49B1-91AC-110F5DC37E6D}" type="presOf" srcId="{1E668A08-A361-452F-89AB-D4C776CA3E55}" destId="{FD5E2C30-7DDB-469A-BBA3-5F6BEABED65C}" srcOrd="0" destOrd="0" presId="urn:microsoft.com/office/officeart/2005/8/layout/lProcess3"/>
    <dgm:cxn modelId="{A1668BA9-7BB7-4564-8D61-F2ED4517FCBA}" srcId="{79D964E2-9505-4506-93ED-5FAA85A3FF80}" destId="{2CC8A5BA-6D3E-475E-9275-2905FCD6A632}" srcOrd="2" destOrd="0" parTransId="{ADB8B8C1-6886-433D-8497-D5AAD7CF67D6}" sibTransId="{F133AB5F-426E-4BA6-8483-58C25FA49CFD}"/>
    <dgm:cxn modelId="{6D128C86-B358-4A77-9CC2-6132143884F4}" srcId="{E446E9D9-B414-4656-AD7F-79A747413E44}" destId="{06CD7686-3049-4B63-8D5D-16E1B232ECA9}" srcOrd="0" destOrd="0" parTransId="{F38C89F0-1DB2-4E49-99A4-3A5E2E3C9705}" sibTransId="{2E33CF44-A35B-4D89-B4BB-072D994A6978}"/>
    <dgm:cxn modelId="{31737478-1BBF-4469-8153-FDB39607A25C}" type="presOf" srcId="{A8635FC3-9FE7-498C-B2BC-A1D91B687D58}" destId="{DE46B59E-5670-4D77-9291-45D490F559ED}" srcOrd="0" destOrd="0" presId="urn:microsoft.com/office/officeart/2005/8/layout/lProcess3"/>
    <dgm:cxn modelId="{4D907EE8-73C5-4DDD-B7B4-F72DC1E3180F}" srcId="{4C8EB8AD-58B4-4F6E-AD24-B12687895463}" destId="{97ECD04E-9EB5-4E48-BDD3-017C09BDF794}" srcOrd="5" destOrd="0" parTransId="{F7D47E13-E313-40FD-A94B-C937DCE7FDBE}" sibTransId="{C7FB8100-597E-4B0B-9BA9-C084BF6C57C4}"/>
    <dgm:cxn modelId="{EF68B7B3-1161-494C-A004-675EE6AC6210}" srcId="{4C8EB8AD-58B4-4F6E-AD24-B12687895463}" destId="{21C700B6-ACF8-4DD3-8F52-1B88C3A2B07B}" srcOrd="0" destOrd="0" parTransId="{00F8DB4C-251E-4F59-9B9C-26169E99CA31}" sibTransId="{00B6BB70-30FA-4155-9043-587222694CA8}"/>
    <dgm:cxn modelId="{C08CCE0D-2204-4E7D-B400-28C8F4F53407}" type="presOf" srcId="{2CC8A5BA-6D3E-475E-9275-2905FCD6A632}" destId="{C3BE5F10-4849-464F-8020-473509E94056}" srcOrd="0" destOrd="0" presId="urn:microsoft.com/office/officeart/2005/8/layout/lProcess3"/>
    <dgm:cxn modelId="{1F248350-DF67-41D7-9EA2-393FA389C5CA}" type="presOf" srcId="{F4B419B5-84E7-44EB-8CC4-A7D64255827D}" destId="{E00BA395-76B8-4C1E-976C-C757A3D6065B}" srcOrd="0" destOrd="0" presId="urn:microsoft.com/office/officeart/2005/8/layout/lProcess3"/>
    <dgm:cxn modelId="{B88A553C-A052-49E1-8F1D-4D353E84FA16}" srcId="{83B89F66-B162-4FB5-B1D3-CD272F35BC46}" destId="{84E65A3D-2AEC-460F-AD04-61863F6D7397}" srcOrd="2" destOrd="0" parTransId="{02013AC9-895E-445A-BF3D-2028122065F6}" sibTransId="{52E91C1C-27CC-4B6D-880C-826EF70983C8}"/>
    <dgm:cxn modelId="{E1323D25-B9DA-403A-B055-89F02717BED1}" type="presOf" srcId="{79D964E2-9505-4506-93ED-5FAA85A3FF80}" destId="{95952775-1002-4D39-83FD-1015A7AD64BD}" srcOrd="0" destOrd="0" presId="urn:microsoft.com/office/officeart/2005/8/layout/lProcess3"/>
    <dgm:cxn modelId="{355FBC53-94B1-4BBF-AC9D-77F87F286F80}" srcId="{674A48B5-7290-48F2-A594-9DD4C1F8D726}" destId="{AFD5C53C-32D3-4A87-8675-855AFBABD356}" srcOrd="0" destOrd="0" parTransId="{49F93A2C-7A97-4AD4-B231-4F5BCD1F73DA}" sibTransId="{4CF9E5BC-5593-42BE-BB89-3472CD7C31CA}"/>
    <dgm:cxn modelId="{02E52279-0986-4906-A025-B27B75780DE6}" srcId="{4C8EB8AD-58B4-4F6E-AD24-B12687895463}" destId="{E446E9D9-B414-4656-AD7F-79A747413E44}" srcOrd="1" destOrd="0" parTransId="{47DE0BE3-63FD-42DF-BB28-E9222C5B237D}" sibTransId="{E6643E6F-2EFB-4F34-BC82-81330796D158}"/>
    <dgm:cxn modelId="{9698E9F8-95E7-4A6C-B48D-810A101B566C}" type="presOf" srcId="{7769805F-E747-4FFF-956A-DC3C612B1DCB}" destId="{9D9456C5-6E77-4C72-8224-DC2EB381E11A}" srcOrd="0" destOrd="0" presId="urn:microsoft.com/office/officeart/2005/8/layout/lProcess3"/>
    <dgm:cxn modelId="{49EBFBAB-B065-4CD9-A9CE-48E77EEDC59A}" type="presOf" srcId="{C346B425-88AC-485C-97F4-6D3459ADCA36}" destId="{4E9C9776-2D3A-4A0D-BAC7-3F3B82340150}" srcOrd="0" destOrd="0" presId="urn:microsoft.com/office/officeart/2005/8/layout/lProcess3"/>
    <dgm:cxn modelId="{3A900D69-717B-4895-A2F8-2AB57D504B9B}" srcId="{21C700B6-ACF8-4DD3-8F52-1B88C3A2B07B}" destId="{F4B419B5-84E7-44EB-8CC4-A7D64255827D}" srcOrd="0" destOrd="0" parTransId="{74AAD26C-E660-4E85-81B2-3426621BE983}" sibTransId="{3CEF12E7-2060-4E66-B2A5-3B62C7F18D0B}"/>
    <dgm:cxn modelId="{77F396C6-7C4A-40DB-9CB0-DCAB37221AF3}" type="presOf" srcId="{0E6E7D96-6661-4F03-946C-F2A2B988E805}" destId="{D4273674-7AF8-4D52-8822-CEE89E9EFBCF}" srcOrd="0" destOrd="0" presId="urn:microsoft.com/office/officeart/2005/8/layout/lProcess3"/>
    <dgm:cxn modelId="{8F1A4CC4-FC85-4D77-BC25-F1E6EFB3588D}" type="presOf" srcId="{83B89F66-B162-4FB5-B1D3-CD272F35BC46}" destId="{D2F9DAF8-1DC6-497F-89EE-232368FA6DD4}" srcOrd="0" destOrd="0" presId="urn:microsoft.com/office/officeart/2005/8/layout/lProcess3"/>
    <dgm:cxn modelId="{57DFF92B-1A03-4A61-8D25-506F2F5615BB}" type="presOf" srcId="{599CC496-DBC9-4935-8C78-D384B9188620}" destId="{ED7F1568-2C22-424D-A01E-6B1BC107C88F}" srcOrd="0" destOrd="0" presId="urn:microsoft.com/office/officeart/2005/8/layout/lProcess3"/>
    <dgm:cxn modelId="{E59B136D-CD63-47D9-8243-ED29769FE996}" srcId="{4C8EB8AD-58B4-4F6E-AD24-B12687895463}" destId="{8A7B4AAA-32F1-4C23-8E8B-E80ED2432BD9}" srcOrd="2" destOrd="0" parTransId="{A7F00094-8C11-47E2-9EA0-0A7B9094C86C}" sibTransId="{07B70ED9-0B34-4731-8E17-65B576035DD2}"/>
    <dgm:cxn modelId="{4A6AC775-EB4F-4847-A2BF-6CCD7B3DE707}" type="presOf" srcId="{84E65A3D-2AEC-460F-AD04-61863F6D7397}" destId="{D1A9AE04-5271-4D64-AD37-4A3777EF7C44}" srcOrd="0" destOrd="0" presId="urn:microsoft.com/office/officeart/2005/8/layout/lProcess3"/>
    <dgm:cxn modelId="{F5BF4D65-4065-4A9C-885B-E89A26E194C8}" srcId="{21C700B6-ACF8-4DD3-8F52-1B88C3A2B07B}" destId="{C346B425-88AC-485C-97F4-6D3459ADCA36}" srcOrd="1" destOrd="0" parTransId="{359561B2-C298-4802-879C-DCC227E03791}" sibTransId="{1B859074-934E-428D-A24C-1557615AE2B4}"/>
    <dgm:cxn modelId="{612B66A2-C492-449D-8936-F70314AC26D1}" type="presOf" srcId="{8A7B4AAA-32F1-4C23-8E8B-E80ED2432BD9}" destId="{5B56E5BF-7FA2-46FC-A8D4-02B30C5BAE1B}" srcOrd="0" destOrd="0" presId="urn:microsoft.com/office/officeart/2005/8/layout/lProcess3"/>
    <dgm:cxn modelId="{ED49222F-F618-4D52-922D-CBCF3D058402}" srcId="{4C8EB8AD-58B4-4F6E-AD24-B12687895463}" destId="{79D964E2-9505-4506-93ED-5FAA85A3FF80}" srcOrd="4" destOrd="0" parTransId="{4F5EDC64-D778-4E80-BBEE-BC4F25CF14F8}" sibTransId="{8A443C1B-7E11-4B2F-B30A-1ED274FA730B}"/>
    <dgm:cxn modelId="{2052462A-C84E-4FB5-9FF1-EDE1FC855B46}" srcId="{97ECD04E-9EB5-4E48-BDD3-017C09BDF794}" destId="{FDC59599-DC75-4606-A90D-7436758BBCBA}" srcOrd="0" destOrd="0" parTransId="{CEC1A397-9D45-4366-87B1-BB970BBEA039}" sibTransId="{9863BD96-849E-425C-8177-B562EAF74DC4}"/>
    <dgm:cxn modelId="{E4C7F2EA-BA20-46D0-BDF5-308DC89B8AC1}" type="presOf" srcId="{E446E9D9-B414-4656-AD7F-79A747413E44}" destId="{2BF32325-48A6-4473-A1C0-E3B6EB2979FE}" srcOrd="0" destOrd="0" presId="urn:microsoft.com/office/officeart/2005/8/layout/lProcess3"/>
    <dgm:cxn modelId="{E0831AB7-CBD0-4173-AA65-CAB58CBF355C}" srcId="{4C8EB8AD-58B4-4F6E-AD24-B12687895463}" destId="{674A48B5-7290-48F2-A594-9DD4C1F8D726}" srcOrd="6" destOrd="0" parTransId="{4CE44753-E69D-45D0-AD77-9309210E6611}" sibTransId="{903DE580-72BB-49EC-9EA4-65DA3CCDB77C}"/>
    <dgm:cxn modelId="{E742CE1B-9FD0-4D91-85FE-BA16BB148918}" srcId="{79D964E2-9505-4506-93ED-5FAA85A3FF80}" destId="{5C56B68A-C006-40D7-9FB6-34BA6E7767A4}" srcOrd="1" destOrd="0" parTransId="{D7EE9014-6FF9-4C68-8402-EDE65FC1EB2B}" sibTransId="{D6954B7D-05B5-4013-9156-9141E930FB92}"/>
    <dgm:cxn modelId="{B64F1EEB-CD6E-40F5-9FAF-ECDBB65779F1}" srcId="{8A7B4AAA-32F1-4C23-8E8B-E80ED2432BD9}" destId="{A8635FC3-9FE7-498C-B2BC-A1D91B687D58}" srcOrd="0" destOrd="0" parTransId="{659D2862-42CC-48BD-B368-39E2202CADF7}" sibTransId="{8F49621D-ADE5-4DB6-9AEE-EBBD582CD9C4}"/>
    <dgm:cxn modelId="{020D20D1-CF07-4F63-B10D-63058284CC13}" srcId="{83B89F66-B162-4FB5-B1D3-CD272F35BC46}" destId="{174036CE-48C0-490E-B805-7C22047FBF42}" srcOrd="0" destOrd="0" parTransId="{110D74A5-D0BA-4C51-8487-B969978A63E7}" sibTransId="{E490690C-907D-495E-93AF-14D2F09EA02A}"/>
    <dgm:cxn modelId="{3D430E19-0D08-4B5B-B4FE-E63CA8FC4A34}" srcId="{674A48B5-7290-48F2-A594-9DD4C1F8D726}" destId="{1E668A08-A361-452F-89AB-D4C776CA3E55}" srcOrd="1" destOrd="0" parTransId="{A8CA9373-EAD3-49DF-B476-0AC3C779CE42}" sibTransId="{C0D01A46-2335-4E86-93C6-AF0C405A5AFB}"/>
    <dgm:cxn modelId="{B66F0F5C-4C30-4EBF-AAE6-19EF0A20F94E}" type="presOf" srcId="{FDC59599-DC75-4606-A90D-7436758BBCBA}" destId="{BE2B9E7C-7656-46C4-8F06-524C368DC893}" srcOrd="0" destOrd="0" presId="urn:microsoft.com/office/officeart/2005/8/layout/lProcess3"/>
    <dgm:cxn modelId="{3B7B6733-8EF8-4561-8DF7-38721EAA76D3}" srcId="{97ECD04E-9EB5-4E48-BDD3-017C09BDF794}" destId="{B818A321-CEED-4C48-ACF2-531D2DF2EEC3}" srcOrd="2" destOrd="0" parTransId="{8A9375AA-C348-44F5-93CD-5C671D45FEB1}" sibTransId="{FB237676-ED46-45F4-A321-FCB00CBDB67E}"/>
    <dgm:cxn modelId="{39D642FD-1326-4675-92FE-F1368D9DC2FA}" srcId="{8A7B4AAA-32F1-4C23-8E8B-E80ED2432BD9}" destId="{0E6E7D96-6661-4F03-946C-F2A2B988E805}" srcOrd="1" destOrd="0" parTransId="{E51CB29C-BBA4-4146-B906-F7CB4B5259F7}" sibTransId="{4AAB3E04-50FE-48DF-8F1F-8942B80BF12F}"/>
    <dgm:cxn modelId="{1D814D0E-8379-4F4E-8868-CE83D29B81E0}" type="presOf" srcId="{174036CE-48C0-490E-B805-7C22047FBF42}" destId="{FBF3F402-5EC2-48EA-9CF2-02654EA0ADDF}" srcOrd="0" destOrd="0" presId="urn:microsoft.com/office/officeart/2005/8/layout/lProcess3"/>
    <dgm:cxn modelId="{9E2D86B2-28AA-49BE-9749-81945442F30F}" type="presOf" srcId="{B818A321-CEED-4C48-ACF2-531D2DF2EEC3}" destId="{F81A90AE-CCA7-449B-A074-B67432C1AB56}" srcOrd="0" destOrd="0" presId="urn:microsoft.com/office/officeart/2005/8/layout/lProcess3"/>
    <dgm:cxn modelId="{CCD17DC4-74C8-47C5-915D-CF7CACAAC4DB}" type="presOf" srcId="{AFD5C53C-32D3-4A87-8675-855AFBABD356}" destId="{F36BA9A7-87F1-4B7C-B091-3F4055A8C165}" srcOrd="0" destOrd="0" presId="urn:microsoft.com/office/officeart/2005/8/layout/lProcess3"/>
    <dgm:cxn modelId="{A1E4AE7E-1D30-417B-A79B-C2A5B29A9F23}" srcId="{97ECD04E-9EB5-4E48-BDD3-017C09BDF794}" destId="{7769805F-E747-4FFF-956A-DC3C612B1DCB}" srcOrd="1" destOrd="0" parTransId="{05A1F371-3AA9-4615-A500-3292AFBAF0D3}" sibTransId="{393B7987-40A8-48E6-8F00-7264A0C54444}"/>
    <dgm:cxn modelId="{6F56C075-B7B1-4B65-8616-6A5E42571AF7}" type="presOf" srcId="{4C8EB8AD-58B4-4F6E-AD24-B12687895463}" destId="{2130B652-EA9B-4132-8588-E829B32116CA}" srcOrd="0" destOrd="0" presId="urn:microsoft.com/office/officeart/2005/8/layout/lProcess3"/>
    <dgm:cxn modelId="{66677106-7087-43F4-9539-CBEAB528CB58}" srcId="{79D964E2-9505-4506-93ED-5FAA85A3FF80}" destId="{23D3C4E9-11A7-47BF-B89C-E20CDE9588BF}" srcOrd="0" destOrd="0" parTransId="{A0FE5C2D-B155-4B0B-8489-2BA47DC59907}" sibTransId="{A6A25B28-BD23-477E-AF39-C657407415F7}"/>
    <dgm:cxn modelId="{BFF4140B-F6F1-45AE-9D83-75E122C0F701}" type="presOf" srcId="{23D3C4E9-11A7-47BF-B89C-E20CDE9588BF}" destId="{70140A36-2C82-48CF-A6A9-8D20542B0D0F}" srcOrd="0" destOrd="0" presId="urn:microsoft.com/office/officeart/2005/8/layout/lProcess3"/>
    <dgm:cxn modelId="{7FD4D370-5FAB-48A8-8B80-E9118F7CF6D7}" type="presOf" srcId="{674A48B5-7290-48F2-A594-9DD4C1F8D726}" destId="{4C575F93-0F57-4BA1-AECD-763BD08A5CF4}" srcOrd="0" destOrd="0" presId="urn:microsoft.com/office/officeart/2005/8/layout/lProcess3"/>
    <dgm:cxn modelId="{654A23A9-FB23-428A-BAB4-2123D3D9AADF}" srcId="{4C8EB8AD-58B4-4F6E-AD24-B12687895463}" destId="{83B89F66-B162-4FB5-B1D3-CD272F35BC46}" srcOrd="3" destOrd="0" parTransId="{A76284F4-10A6-443E-A7D1-F62016DA1C57}" sibTransId="{2732EF25-1BA9-4931-953E-ECE9619F681A}"/>
    <dgm:cxn modelId="{A9E454DA-A9A8-4DB5-A06F-211A9D3846D6}" type="presOf" srcId="{21C700B6-ACF8-4DD3-8F52-1B88C3A2B07B}" destId="{C9FECA4E-A671-4C3B-B17A-B3B365EDD09E}" srcOrd="0" destOrd="0" presId="urn:microsoft.com/office/officeart/2005/8/layout/lProcess3"/>
    <dgm:cxn modelId="{CFF36FFA-2692-4458-9357-A86DE277FE2B}" srcId="{83B89F66-B162-4FB5-B1D3-CD272F35BC46}" destId="{1A8D9715-7BA6-44CA-8AA7-5FA4377F53E7}" srcOrd="1" destOrd="0" parTransId="{AEC6DDA1-C91C-4FD7-862D-3A3CE650DB9B}" sibTransId="{37843E51-A1FE-44AD-BB77-48204B1F8CEB}"/>
    <dgm:cxn modelId="{8732299B-5127-4442-94B4-682A85B1CCF0}" srcId="{97ECD04E-9EB5-4E48-BDD3-017C09BDF794}" destId="{599CC496-DBC9-4935-8C78-D384B9188620}" srcOrd="3" destOrd="0" parTransId="{A83DF79E-C2B3-439A-93CC-CF1703BDF7C2}" sibTransId="{3D5E3815-C3FB-4328-BA02-138FDD98B902}"/>
    <dgm:cxn modelId="{5B9F478B-A057-4FEA-B76A-3CA8DB67902C}" type="presOf" srcId="{1A8D9715-7BA6-44CA-8AA7-5FA4377F53E7}" destId="{C01D2A3B-A9AB-4B36-ABD3-9257864D0AFB}" srcOrd="0" destOrd="0" presId="urn:microsoft.com/office/officeart/2005/8/layout/lProcess3"/>
    <dgm:cxn modelId="{A447D909-8788-463F-99DC-2888C742418B}" type="presOf" srcId="{97ECD04E-9EB5-4E48-BDD3-017C09BDF794}" destId="{849C0246-C727-45FA-B369-1E0A446CA432}" srcOrd="0" destOrd="0" presId="urn:microsoft.com/office/officeart/2005/8/layout/lProcess3"/>
    <dgm:cxn modelId="{56B9DC8E-617B-47E1-9DD3-B5B6B88040C5}" type="presOf" srcId="{5C56B68A-C006-40D7-9FB6-34BA6E7767A4}" destId="{53A1C8CF-4CC3-4A8B-B73C-A3B8FF8F1BD9}" srcOrd="0" destOrd="0" presId="urn:microsoft.com/office/officeart/2005/8/layout/lProcess3"/>
    <dgm:cxn modelId="{6EDA59B9-1148-48CC-9545-571E174C9700}" type="presOf" srcId="{06CD7686-3049-4B63-8D5D-16E1B232ECA9}" destId="{301B7E6F-F24B-470B-BE44-ABB362AB1384}" srcOrd="0" destOrd="0" presId="urn:microsoft.com/office/officeart/2005/8/layout/lProcess3"/>
    <dgm:cxn modelId="{2904F245-A29A-45B8-A958-77813BF6EE33}" type="presParOf" srcId="{2130B652-EA9B-4132-8588-E829B32116CA}" destId="{E65C9893-8524-47B4-989E-42E00EA1B91C}" srcOrd="0" destOrd="0" presId="urn:microsoft.com/office/officeart/2005/8/layout/lProcess3"/>
    <dgm:cxn modelId="{8DD18103-3C36-4F8D-9621-9F2846FE6724}" type="presParOf" srcId="{E65C9893-8524-47B4-989E-42E00EA1B91C}" destId="{C9FECA4E-A671-4C3B-B17A-B3B365EDD09E}" srcOrd="0" destOrd="0" presId="urn:microsoft.com/office/officeart/2005/8/layout/lProcess3"/>
    <dgm:cxn modelId="{6A030B6F-6C68-47FB-9C77-4744F57F0737}" type="presParOf" srcId="{E65C9893-8524-47B4-989E-42E00EA1B91C}" destId="{F130CCE5-6881-4C41-BC7D-4F11C9797DF4}" srcOrd="1" destOrd="0" presId="urn:microsoft.com/office/officeart/2005/8/layout/lProcess3"/>
    <dgm:cxn modelId="{ECB5F618-7C84-409F-A14F-B23B4F9203E0}" type="presParOf" srcId="{E65C9893-8524-47B4-989E-42E00EA1B91C}" destId="{E00BA395-76B8-4C1E-976C-C757A3D6065B}" srcOrd="2" destOrd="0" presId="urn:microsoft.com/office/officeart/2005/8/layout/lProcess3"/>
    <dgm:cxn modelId="{A4A647B7-A0EA-4275-A251-FF6BB39463EF}" type="presParOf" srcId="{E65C9893-8524-47B4-989E-42E00EA1B91C}" destId="{27398A5B-7617-4BAB-85F6-E5B9F8AB6C8C}" srcOrd="3" destOrd="0" presId="urn:microsoft.com/office/officeart/2005/8/layout/lProcess3"/>
    <dgm:cxn modelId="{534FBDEA-DF45-430B-9189-22742CC91CDD}" type="presParOf" srcId="{E65C9893-8524-47B4-989E-42E00EA1B91C}" destId="{4E9C9776-2D3A-4A0D-BAC7-3F3B82340150}" srcOrd="4" destOrd="0" presId="urn:microsoft.com/office/officeart/2005/8/layout/lProcess3"/>
    <dgm:cxn modelId="{8B2ACA1B-CB53-4933-972B-C84A209E098B}" type="presParOf" srcId="{2130B652-EA9B-4132-8588-E829B32116CA}" destId="{0942BD57-6CC2-4EA0-9FEF-E84EBFC122C6}" srcOrd="1" destOrd="0" presId="urn:microsoft.com/office/officeart/2005/8/layout/lProcess3"/>
    <dgm:cxn modelId="{3200A531-BB9B-4A2B-A2B7-2697810746C0}" type="presParOf" srcId="{2130B652-EA9B-4132-8588-E829B32116CA}" destId="{EAC6C559-71FD-4EAE-80D1-1C135EBC88C8}" srcOrd="2" destOrd="0" presId="urn:microsoft.com/office/officeart/2005/8/layout/lProcess3"/>
    <dgm:cxn modelId="{4C1140F9-822A-4E75-930D-916343BBDEF0}" type="presParOf" srcId="{EAC6C559-71FD-4EAE-80D1-1C135EBC88C8}" destId="{2BF32325-48A6-4473-A1C0-E3B6EB2979FE}" srcOrd="0" destOrd="0" presId="urn:microsoft.com/office/officeart/2005/8/layout/lProcess3"/>
    <dgm:cxn modelId="{B05B7B02-7C8A-461C-A7FA-94D3F18FEA80}" type="presParOf" srcId="{EAC6C559-71FD-4EAE-80D1-1C135EBC88C8}" destId="{75720976-61A9-4354-A8F7-52FE8FF705A5}" srcOrd="1" destOrd="0" presId="urn:microsoft.com/office/officeart/2005/8/layout/lProcess3"/>
    <dgm:cxn modelId="{38B36CE3-105C-4927-BB0B-7833F996CC45}" type="presParOf" srcId="{EAC6C559-71FD-4EAE-80D1-1C135EBC88C8}" destId="{301B7E6F-F24B-470B-BE44-ABB362AB1384}" srcOrd="2" destOrd="0" presId="urn:microsoft.com/office/officeart/2005/8/layout/lProcess3"/>
    <dgm:cxn modelId="{5AC58D93-1210-4184-88B7-03E01B2A0127}" type="presParOf" srcId="{2130B652-EA9B-4132-8588-E829B32116CA}" destId="{58C9F109-474E-4DDD-8B4B-D70BDCD7745E}" srcOrd="3" destOrd="0" presId="urn:microsoft.com/office/officeart/2005/8/layout/lProcess3"/>
    <dgm:cxn modelId="{74687BEB-AB2B-4EC7-908A-1A1E2831087F}" type="presParOf" srcId="{2130B652-EA9B-4132-8588-E829B32116CA}" destId="{8F1BFAC2-32D0-44C3-B46F-242086F1180A}" srcOrd="4" destOrd="0" presId="urn:microsoft.com/office/officeart/2005/8/layout/lProcess3"/>
    <dgm:cxn modelId="{DDFB0F74-4AB2-41F5-9104-7FC55F40E63B}" type="presParOf" srcId="{8F1BFAC2-32D0-44C3-B46F-242086F1180A}" destId="{5B56E5BF-7FA2-46FC-A8D4-02B30C5BAE1B}" srcOrd="0" destOrd="0" presId="urn:microsoft.com/office/officeart/2005/8/layout/lProcess3"/>
    <dgm:cxn modelId="{CFF02F79-D6AC-4136-990E-C6D6C5A6E43C}" type="presParOf" srcId="{8F1BFAC2-32D0-44C3-B46F-242086F1180A}" destId="{1026F015-89AF-43AB-941C-9A732DE28B37}" srcOrd="1" destOrd="0" presId="urn:microsoft.com/office/officeart/2005/8/layout/lProcess3"/>
    <dgm:cxn modelId="{ADF95672-2604-4474-B907-6994A26A0FF3}" type="presParOf" srcId="{8F1BFAC2-32D0-44C3-B46F-242086F1180A}" destId="{DE46B59E-5670-4D77-9291-45D490F559ED}" srcOrd="2" destOrd="0" presId="urn:microsoft.com/office/officeart/2005/8/layout/lProcess3"/>
    <dgm:cxn modelId="{3FF71E94-4CBD-41DE-ADAD-A93DD9B437F5}" type="presParOf" srcId="{8F1BFAC2-32D0-44C3-B46F-242086F1180A}" destId="{F407F0F6-7267-483D-BCD6-7EC3ADC13F4D}" srcOrd="3" destOrd="0" presId="urn:microsoft.com/office/officeart/2005/8/layout/lProcess3"/>
    <dgm:cxn modelId="{A67B369B-6C30-442D-AA04-34E3801A8D83}" type="presParOf" srcId="{8F1BFAC2-32D0-44C3-B46F-242086F1180A}" destId="{D4273674-7AF8-4D52-8822-CEE89E9EFBCF}" srcOrd="4" destOrd="0" presId="urn:microsoft.com/office/officeart/2005/8/layout/lProcess3"/>
    <dgm:cxn modelId="{055BC8E5-8335-4E3A-982A-AA63F55F6D8E}" type="presParOf" srcId="{2130B652-EA9B-4132-8588-E829B32116CA}" destId="{BD6C18ED-4FB1-4991-AC03-C90529C35B3F}" srcOrd="5" destOrd="0" presId="urn:microsoft.com/office/officeart/2005/8/layout/lProcess3"/>
    <dgm:cxn modelId="{7EBF6A51-43B8-4797-82F0-4B48864518A6}" type="presParOf" srcId="{2130B652-EA9B-4132-8588-E829B32116CA}" destId="{443354D9-A796-4601-A88C-A7AD79B93FDF}" srcOrd="6" destOrd="0" presId="urn:microsoft.com/office/officeart/2005/8/layout/lProcess3"/>
    <dgm:cxn modelId="{5EFC2AB5-F778-49FD-8966-889D3901E716}" type="presParOf" srcId="{443354D9-A796-4601-A88C-A7AD79B93FDF}" destId="{D2F9DAF8-1DC6-497F-89EE-232368FA6DD4}" srcOrd="0" destOrd="0" presId="urn:microsoft.com/office/officeart/2005/8/layout/lProcess3"/>
    <dgm:cxn modelId="{867296B4-4BA5-4661-B278-E858636A6AD2}" type="presParOf" srcId="{443354D9-A796-4601-A88C-A7AD79B93FDF}" destId="{5EE9EFBA-6149-4B52-9E42-B7CE19B0CBB9}" srcOrd="1" destOrd="0" presId="urn:microsoft.com/office/officeart/2005/8/layout/lProcess3"/>
    <dgm:cxn modelId="{12BDBB2B-AC4B-45AA-9201-E4F1C802900E}" type="presParOf" srcId="{443354D9-A796-4601-A88C-A7AD79B93FDF}" destId="{FBF3F402-5EC2-48EA-9CF2-02654EA0ADDF}" srcOrd="2" destOrd="0" presId="urn:microsoft.com/office/officeart/2005/8/layout/lProcess3"/>
    <dgm:cxn modelId="{0C507B82-04A3-40B6-B577-0D8123347AD7}" type="presParOf" srcId="{443354D9-A796-4601-A88C-A7AD79B93FDF}" destId="{A8086891-6ABC-4441-972A-CD2B8C5F76D5}" srcOrd="3" destOrd="0" presId="urn:microsoft.com/office/officeart/2005/8/layout/lProcess3"/>
    <dgm:cxn modelId="{7BF53F04-B0E2-4DF2-B2D6-136700544658}" type="presParOf" srcId="{443354D9-A796-4601-A88C-A7AD79B93FDF}" destId="{C01D2A3B-A9AB-4B36-ABD3-9257864D0AFB}" srcOrd="4" destOrd="0" presId="urn:microsoft.com/office/officeart/2005/8/layout/lProcess3"/>
    <dgm:cxn modelId="{47A4AD54-95D5-41A1-AB79-A7AA553799C3}" type="presParOf" srcId="{443354D9-A796-4601-A88C-A7AD79B93FDF}" destId="{2565AB5B-3881-44EF-BFC6-EFFA06DAE5C4}" srcOrd="5" destOrd="0" presId="urn:microsoft.com/office/officeart/2005/8/layout/lProcess3"/>
    <dgm:cxn modelId="{68957B6C-AE4C-484D-8FD6-F2D918160F27}" type="presParOf" srcId="{443354D9-A796-4601-A88C-A7AD79B93FDF}" destId="{D1A9AE04-5271-4D64-AD37-4A3777EF7C44}" srcOrd="6" destOrd="0" presId="urn:microsoft.com/office/officeart/2005/8/layout/lProcess3"/>
    <dgm:cxn modelId="{DC1E14CC-7D32-41A4-89A9-6E4A67EFCBA8}" type="presParOf" srcId="{2130B652-EA9B-4132-8588-E829B32116CA}" destId="{2D0F7414-4C42-41A7-B93F-FF6F09F8C657}" srcOrd="7" destOrd="0" presId="urn:microsoft.com/office/officeart/2005/8/layout/lProcess3"/>
    <dgm:cxn modelId="{FBE8D240-01E7-4063-80AD-54C80254FD4A}" type="presParOf" srcId="{2130B652-EA9B-4132-8588-E829B32116CA}" destId="{4CF5A480-74FA-49BB-AE77-DC9A5AD5F5CC}" srcOrd="8" destOrd="0" presId="urn:microsoft.com/office/officeart/2005/8/layout/lProcess3"/>
    <dgm:cxn modelId="{FE5E693F-1489-4B85-A3C4-8CB1EBA0E654}" type="presParOf" srcId="{4CF5A480-74FA-49BB-AE77-DC9A5AD5F5CC}" destId="{95952775-1002-4D39-83FD-1015A7AD64BD}" srcOrd="0" destOrd="0" presId="urn:microsoft.com/office/officeart/2005/8/layout/lProcess3"/>
    <dgm:cxn modelId="{6DD5A0F1-B52C-4E07-8A88-1272C3F0F9A1}" type="presParOf" srcId="{4CF5A480-74FA-49BB-AE77-DC9A5AD5F5CC}" destId="{40E27502-E84A-4C31-84A8-AEF420AFF79F}" srcOrd="1" destOrd="0" presId="urn:microsoft.com/office/officeart/2005/8/layout/lProcess3"/>
    <dgm:cxn modelId="{B4475E73-A487-44CE-91DD-F43F9176610C}" type="presParOf" srcId="{4CF5A480-74FA-49BB-AE77-DC9A5AD5F5CC}" destId="{70140A36-2C82-48CF-A6A9-8D20542B0D0F}" srcOrd="2" destOrd="0" presId="urn:microsoft.com/office/officeart/2005/8/layout/lProcess3"/>
    <dgm:cxn modelId="{421F9CE9-D469-42CB-9AF1-D97D60260208}" type="presParOf" srcId="{4CF5A480-74FA-49BB-AE77-DC9A5AD5F5CC}" destId="{F97ED3BA-9605-4C66-AC31-46E2C65FEB66}" srcOrd="3" destOrd="0" presId="urn:microsoft.com/office/officeart/2005/8/layout/lProcess3"/>
    <dgm:cxn modelId="{E67C5C8C-68AF-4B75-96D2-9B0EDDDCFF84}" type="presParOf" srcId="{4CF5A480-74FA-49BB-AE77-DC9A5AD5F5CC}" destId="{53A1C8CF-4CC3-4A8B-B73C-A3B8FF8F1BD9}" srcOrd="4" destOrd="0" presId="urn:microsoft.com/office/officeart/2005/8/layout/lProcess3"/>
    <dgm:cxn modelId="{7F29D479-D981-4827-AFF9-D835B302A2B9}" type="presParOf" srcId="{4CF5A480-74FA-49BB-AE77-DC9A5AD5F5CC}" destId="{2D0C9F7F-21BD-4C5F-836A-9EA0D432BC40}" srcOrd="5" destOrd="0" presId="urn:microsoft.com/office/officeart/2005/8/layout/lProcess3"/>
    <dgm:cxn modelId="{6F14036F-EF97-4D61-B1AE-CE7E177D3BBB}" type="presParOf" srcId="{4CF5A480-74FA-49BB-AE77-DC9A5AD5F5CC}" destId="{C3BE5F10-4849-464F-8020-473509E94056}" srcOrd="6" destOrd="0" presId="urn:microsoft.com/office/officeart/2005/8/layout/lProcess3"/>
    <dgm:cxn modelId="{46FF8BFA-C3F6-410A-9F04-DF663CC27B45}" type="presParOf" srcId="{2130B652-EA9B-4132-8588-E829B32116CA}" destId="{22387E7B-45D4-4ABE-A49C-F97BAC001FCD}" srcOrd="9" destOrd="0" presId="urn:microsoft.com/office/officeart/2005/8/layout/lProcess3"/>
    <dgm:cxn modelId="{8D4B4497-CAAD-40DB-B95C-A02DD483E1D4}" type="presParOf" srcId="{2130B652-EA9B-4132-8588-E829B32116CA}" destId="{5CE0AA06-0905-4770-91A6-F449E1DDAC6B}" srcOrd="10" destOrd="0" presId="urn:microsoft.com/office/officeart/2005/8/layout/lProcess3"/>
    <dgm:cxn modelId="{2A763DFE-09E7-46E7-967B-1989438C2042}" type="presParOf" srcId="{5CE0AA06-0905-4770-91A6-F449E1DDAC6B}" destId="{849C0246-C727-45FA-B369-1E0A446CA432}" srcOrd="0" destOrd="0" presId="urn:microsoft.com/office/officeart/2005/8/layout/lProcess3"/>
    <dgm:cxn modelId="{7A8A260B-6708-4375-8839-69C210FA99BB}" type="presParOf" srcId="{5CE0AA06-0905-4770-91A6-F449E1DDAC6B}" destId="{0C1F8A03-D8FB-4916-ABF2-B9F38E5E9EDB}" srcOrd="1" destOrd="0" presId="urn:microsoft.com/office/officeart/2005/8/layout/lProcess3"/>
    <dgm:cxn modelId="{61D7F7F1-0F36-4CB9-95F7-3F9E3F55A508}" type="presParOf" srcId="{5CE0AA06-0905-4770-91A6-F449E1DDAC6B}" destId="{BE2B9E7C-7656-46C4-8F06-524C368DC893}" srcOrd="2" destOrd="0" presId="urn:microsoft.com/office/officeart/2005/8/layout/lProcess3"/>
    <dgm:cxn modelId="{CE4577EA-8CD0-4F14-ACC0-FE5262C637A9}" type="presParOf" srcId="{5CE0AA06-0905-4770-91A6-F449E1DDAC6B}" destId="{5260372A-F8C1-4BFE-96CB-F96DF8EC8A80}" srcOrd="3" destOrd="0" presId="urn:microsoft.com/office/officeart/2005/8/layout/lProcess3"/>
    <dgm:cxn modelId="{7225DD21-B41B-4619-A6C2-AF91069D0512}" type="presParOf" srcId="{5CE0AA06-0905-4770-91A6-F449E1DDAC6B}" destId="{9D9456C5-6E77-4C72-8224-DC2EB381E11A}" srcOrd="4" destOrd="0" presId="urn:microsoft.com/office/officeart/2005/8/layout/lProcess3"/>
    <dgm:cxn modelId="{34D76DE5-2AFC-4309-BCBE-040D059C244C}" type="presParOf" srcId="{5CE0AA06-0905-4770-91A6-F449E1DDAC6B}" destId="{4760462F-7A88-42AF-9A45-37F2E029515B}" srcOrd="5" destOrd="0" presId="urn:microsoft.com/office/officeart/2005/8/layout/lProcess3"/>
    <dgm:cxn modelId="{A087E8E0-9C62-4FE9-8AA1-E39A5AA0EFCB}" type="presParOf" srcId="{5CE0AA06-0905-4770-91A6-F449E1DDAC6B}" destId="{F81A90AE-CCA7-449B-A074-B67432C1AB56}" srcOrd="6" destOrd="0" presId="urn:microsoft.com/office/officeart/2005/8/layout/lProcess3"/>
    <dgm:cxn modelId="{D5CB8D3A-E734-4BF9-A294-A1F1E6963DDA}" type="presParOf" srcId="{5CE0AA06-0905-4770-91A6-F449E1DDAC6B}" destId="{B69B13A7-4FF4-4CD4-A949-64A3A550EB05}" srcOrd="7" destOrd="0" presId="urn:microsoft.com/office/officeart/2005/8/layout/lProcess3"/>
    <dgm:cxn modelId="{B95D5E26-1C09-415C-B855-B0563C3EB6B8}" type="presParOf" srcId="{5CE0AA06-0905-4770-91A6-F449E1DDAC6B}" destId="{ED7F1568-2C22-424D-A01E-6B1BC107C88F}" srcOrd="8" destOrd="0" presId="urn:microsoft.com/office/officeart/2005/8/layout/lProcess3"/>
    <dgm:cxn modelId="{B21BAE75-11FF-4CA5-AFB1-C9A387ABA9A8}" type="presParOf" srcId="{2130B652-EA9B-4132-8588-E829B32116CA}" destId="{B23DC9A3-D7B9-4D64-9E0E-9FBD08576154}" srcOrd="11" destOrd="0" presId="urn:microsoft.com/office/officeart/2005/8/layout/lProcess3"/>
    <dgm:cxn modelId="{E3037B70-56B3-4867-985D-E54C865C5DD5}" type="presParOf" srcId="{2130B652-EA9B-4132-8588-E829B32116CA}" destId="{DD7EE6A5-E360-4083-8F43-A68E6221FFFD}" srcOrd="12" destOrd="0" presId="urn:microsoft.com/office/officeart/2005/8/layout/lProcess3"/>
    <dgm:cxn modelId="{9F396105-DE12-4941-A463-2AAE101EF7BF}" type="presParOf" srcId="{DD7EE6A5-E360-4083-8F43-A68E6221FFFD}" destId="{4C575F93-0F57-4BA1-AECD-763BD08A5CF4}" srcOrd="0" destOrd="0" presId="urn:microsoft.com/office/officeart/2005/8/layout/lProcess3"/>
    <dgm:cxn modelId="{6643A256-DBF8-4542-AEEB-670C0AB05327}" type="presParOf" srcId="{DD7EE6A5-E360-4083-8F43-A68E6221FFFD}" destId="{53D2B7C1-1E5E-41A2-9F64-C921D233AD70}" srcOrd="1" destOrd="0" presId="urn:microsoft.com/office/officeart/2005/8/layout/lProcess3"/>
    <dgm:cxn modelId="{8F0DFF2D-96DD-4B2A-96F4-375A45ACE4E2}" type="presParOf" srcId="{DD7EE6A5-E360-4083-8F43-A68E6221FFFD}" destId="{F36BA9A7-87F1-4B7C-B091-3F4055A8C165}" srcOrd="2" destOrd="0" presId="urn:microsoft.com/office/officeart/2005/8/layout/lProcess3"/>
    <dgm:cxn modelId="{B1979463-38C0-4D35-B3E0-D5DB98C53B27}" type="presParOf" srcId="{DD7EE6A5-E360-4083-8F43-A68E6221FFFD}" destId="{362E6DBF-AC0B-40CB-AF1D-CCD1AFEF0271}" srcOrd="3" destOrd="0" presId="urn:microsoft.com/office/officeart/2005/8/layout/lProcess3"/>
    <dgm:cxn modelId="{969B38B2-755A-457D-A78C-6B03D9223358}" type="presParOf" srcId="{DD7EE6A5-E360-4083-8F43-A68E6221FFFD}" destId="{FD5E2C30-7DDB-469A-BBA3-5F6BEABED65C}" srcOrd="4" destOrd="0" presId="urn:microsoft.com/office/officeart/2005/8/layout/l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673EB-F536-4E73-A865-7474BAEA859F}">
      <dsp:nvSpPr>
        <dsp:cNvPr id="0" name=""/>
        <dsp:cNvSpPr/>
      </dsp:nvSpPr>
      <dsp:spPr>
        <a:xfrm rot="10800000">
          <a:off x="947618" y="922517"/>
          <a:ext cx="2250426" cy="1133673"/>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60960" rIns="113792" bIns="60960" numCol="1" spcCol="1270" anchor="ctr" anchorCtr="0">
          <a:noAutofit/>
        </a:bodyPr>
        <a:lstStyle/>
        <a:p>
          <a:pPr lvl="0" algn="ctr" defTabSz="711200">
            <a:lnSpc>
              <a:spcPct val="90000"/>
            </a:lnSpc>
            <a:spcBef>
              <a:spcPct val="0"/>
            </a:spcBef>
            <a:spcAft>
              <a:spcPct val="35000"/>
            </a:spcAft>
            <a:buNone/>
          </a:pPr>
          <a:r>
            <a:rPr lang="es-CO" sz="1600" b="1" kern="1200" dirty="0">
              <a:solidFill>
                <a:schemeClr val="tx1"/>
              </a:solidFill>
              <a:latin typeface="Calibri"/>
              <a:ea typeface="+mn-ea"/>
              <a:cs typeface="+mn-cs"/>
            </a:rPr>
            <a:t>Población General </a:t>
          </a:r>
        </a:p>
      </dsp:txBody>
      <dsp:txXfrm rot="10800000">
        <a:off x="1231036" y="922517"/>
        <a:ext cx="1967008" cy="1133673"/>
      </dsp:txXfrm>
    </dsp:sp>
    <dsp:sp modelId="{AC0C89B8-213B-4837-99CF-643A8B38E7D2}">
      <dsp:nvSpPr>
        <dsp:cNvPr id="0" name=""/>
        <dsp:cNvSpPr/>
      </dsp:nvSpPr>
      <dsp:spPr>
        <a:xfrm>
          <a:off x="128286" y="957491"/>
          <a:ext cx="1121021" cy="86197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D8F5AA0C-A5BB-4D93-96CE-6432106B26C4}">
      <dsp:nvSpPr>
        <dsp:cNvPr id="0" name=""/>
        <dsp:cNvSpPr/>
      </dsp:nvSpPr>
      <dsp:spPr>
        <a:xfrm rot="10800000">
          <a:off x="936847" y="2881054"/>
          <a:ext cx="2250426" cy="1133673"/>
        </a:xfrm>
        <a:prstGeom prst="homePlate">
          <a:avLst/>
        </a:prstGeom>
        <a:gradFill rotWithShape="0">
          <a:gsLst>
            <a:gs pos="0">
              <a:schemeClr val="accent5">
                <a:hueOff val="-4572790"/>
                <a:satOff val="21260"/>
                <a:lumOff val="2647"/>
                <a:alphaOff val="0"/>
                <a:satMod val="103000"/>
                <a:lumMod val="102000"/>
                <a:tint val="94000"/>
              </a:schemeClr>
            </a:gs>
            <a:gs pos="50000">
              <a:schemeClr val="accent5">
                <a:hueOff val="-4572790"/>
                <a:satOff val="21260"/>
                <a:lumOff val="2647"/>
                <a:alphaOff val="0"/>
                <a:satMod val="110000"/>
                <a:lumMod val="100000"/>
                <a:shade val="100000"/>
              </a:schemeClr>
            </a:gs>
            <a:gs pos="100000">
              <a:schemeClr val="accent5">
                <a:hueOff val="-4572790"/>
                <a:satOff val="21260"/>
                <a:lumOff val="2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53340" rIns="99568" bIns="53340" numCol="1" spcCol="1270" anchor="ctr" anchorCtr="0">
          <a:noAutofit/>
        </a:bodyPr>
        <a:lstStyle/>
        <a:p>
          <a:pPr lvl="0" algn="ctr" defTabSz="622300">
            <a:lnSpc>
              <a:spcPct val="90000"/>
            </a:lnSpc>
            <a:spcBef>
              <a:spcPct val="0"/>
            </a:spcBef>
            <a:spcAft>
              <a:spcPct val="35000"/>
            </a:spcAft>
            <a:buNone/>
          </a:pPr>
          <a:r>
            <a:rPr lang="es-CO" sz="1400" b="1" kern="1200" dirty="0">
              <a:solidFill>
                <a:schemeClr val="tx1"/>
              </a:solidFill>
              <a:latin typeface="Calibri"/>
              <a:ea typeface="+mn-ea"/>
              <a:cs typeface="+mn-cs"/>
            </a:rPr>
            <a:t>Población de 1 a 4 años y 11 meses </a:t>
          </a:r>
        </a:p>
      </dsp:txBody>
      <dsp:txXfrm rot="10800000">
        <a:off x="1220265" y="2881054"/>
        <a:ext cx="1967008" cy="1133673"/>
      </dsp:txXfrm>
    </dsp:sp>
    <dsp:sp modelId="{F17CDFD3-9D1E-4FA7-B5D1-CB34924BE4AB}">
      <dsp:nvSpPr>
        <dsp:cNvPr id="0" name=""/>
        <dsp:cNvSpPr/>
      </dsp:nvSpPr>
      <dsp:spPr>
        <a:xfrm>
          <a:off x="82185" y="2623659"/>
          <a:ext cx="1297580" cy="131595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A99C5BF9-3976-4BC4-8704-62C61D08C438}">
      <dsp:nvSpPr>
        <dsp:cNvPr id="0" name=""/>
        <dsp:cNvSpPr/>
      </dsp:nvSpPr>
      <dsp:spPr>
        <a:xfrm rot="10800000">
          <a:off x="895871" y="4817700"/>
          <a:ext cx="2250426" cy="1133673"/>
        </a:xfrm>
        <a:prstGeom prst="homePlate">
          <a:avLst/>
        </a:prstGeom>
        <a:gradFill rotWithShape="0">
          <a:gsLst>
            <a:gs pos="0">
              <a:schemeClr val="accent5">
                <a:hueOff val="-9145580"/>
                <a:satOff val="42520"/>
                <a:lumOff val="5294"/>
                <a:alphaOff val="0"/>
                <a:satMod val="103000"/>
                <a:lumMod val="102000"/>
                <a:tint val="94000"/>
              </a:schemeClr>
            </a:gs>
            <a:gs pos="50000">
              <a:schemeClr val="accent5">
                <a:hueOff val="-9145580"/>
                <a:satOff val="42520"/>
                <a:lumOff val="5294"/>
                <a:alphaOff val="0"/>
                <a:satMod val="110000"/>
                <a:lumMod val="100000"/>
                <a:shade val="100000"/>
              </a:schemeClr>
            </a:gs>
            <a:gs pos="100000">
              <a:schemeClr val="accent5">
                <a:hueOff val="-9145580"/>
                <a:satOff val="42520"/>
                <a:lumOff val="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53340" rIns="99568" bIns="53340" numCol="1" spcCol="1270" anchor="ctr" anchorCtr="0">
          <a:noAutofit/>
        </a:bodyPr>
        <a:lstStyle/>
        <a:p>
          <a:pPr lvl="0" algn="ctr" defTabSz="622300">
            <a:lnSpc>
              <a:spcPct val="90000"/>
            </a:lnSpc>
            <a:spcBef>
              <a:spcPct val="0"/>
            </a:spcBef>
            <a:spcAft>
              <a:spcPct val="35000"/>
            </a:spcAft>
            <a:buNone/>
          </a:pPr>
          <a:r>
            <a:rPr lang="es-CO" sz="1400" b="1" kern="1200" dirty="0">
              <a:solidFill>
                <a:schemeClr val="tx1"/>
              </a:solidFill>
              <a:latin typeface="Calibri"/>
              <a:ea typeface="+mn-ea"/>
              <a:cs typeface="+mn-cs"/>
            </a:rPr>
            <a:t>Población de 0 a 11 meses </a:t>
          </a:r>
        </a:p>
      </dsp:txBody>
      <dsp:txXfrm rot="10800000">
        <a:off x="1179289" y="4817700"/>
        <a:ext cx="1967008" cy="1133673"/>
      </dsp:txXfrm>
    </dsp:sp>
    <dsp:sp modelId="{35209780-5092-4B73-BD81-4E26690022A0}">
      <dsp:nvSpPr>
        <dsp:cNvPr id="0" name=""/>
        <dsp:cNvSpPr/>
      </dsp:nvSpPr>
      <dsp:spPr>
        <a:xfrm>
          <a:off x="329026" y="4817700"/>
          <a:ext cx="1133673" cy="113367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673EB-F536-4E73-A865-7474BAEA859F}">
      <dsp:nvSpPr>
        <dsp:cNvPr id="0" name=""/>
        <dsp:cNvSpPr/>
      </dsp:nvSpPr>
      <dsp:spPr>
        <a:xfrm rot="10800000">
          <a:off x="909038" y="1227143"/>
          <a:ext cx="2250426" cy="1133673"/>
        </a:xfrm>
        <a:prstGeom prst="homePlat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53340" rIns="99568" bIns="53340" numCol="1" spcCol="1270" anchor="ctr" anchorCtr="0">
          <a:noAutofit/>
        </a:bodyPr>
        <a:lstStyle/>
        <a:p>
          <a:pPr lvl="0" algn="ctr" defTabSz="622300">
            <a:lnSpc>
              <a:spcPct val="90000"/>
            </a:lnSpc>
            <a:spcBef>
              <a:spcPct val="0"/>
            </a:spcBef>
            <a:spcAft>
              <a:spcPct val="35000"/>
            </a:spcAft>
            <a:buNone/>
          </a:pPr>
          <a:r>
            <a:rPr lang="es-CO" sz="1400" b="1" kern="1200" dirty="0">
              <a:solidFill>
                <a:sysClr val="window" lastClr="FFFFFF"/>
              </a:solidFill>
              <a:latin typeface="Calibri"/>
              <a:ea typeface="+mn-ea"/>
              <a:cs typeface="+mn-cs"/>
            </a:rPr>
            <a:t>Consulta externa y urgencias</a:t>
          </a:r>
        </a:p>
      </dsp:txBody>
      <dsp:txXfrm rot="10800000">
        <a:off x="1192456" y="1227143"/>
        <a:ext cx="1967008" cy="1133673"/>
      </dsp:txXfrm>
    </dsp:sp>
    <dsp:sp modelId="{AC0C89B8-213B-4837-99CF-643A8B38E7D2}">
      <dsp:nvSpPr>
        <dsp:cNvPr id="0" name=""/>
        <dsp:cNvSpPr/>
      </dsp:nvSpPr>
      <dsp:spPr>
        <a:xfrm>
          <a:off x="36430" y="1158142"/>
          <a:ext cx="1155916" cy="11540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8F5AA0C-A5BB-4D93-96CE-6432106B26C4}">
      <dsp:nvSpPr>
        <dsp:cNvPr id="0" name=""/>
        <dsp:cNvSpPr/>
      </dsp:nvSpPr>
      <dsp:spPr>
        <a:xfrm rot="10800000">
          <a:off x="887204" y="2984883"/>
          <a:ext cx="2250426" cy="1133673"/>
        </a:xfrm>
        <a:prstGeom prst="homePlate">
          <a:avLst/>
        </a:prstGeom>
        <a:gradFill rotWithShape="0">
          <a:gsLst>
            <a:gs pos="0">
              <a:srgbClr val="8064A2">
                <a:hueOff val="-2232385"/>
                <a:satOff val="13449"/>
                <a:lumOff val="1078"/>
                <a:alphaOff val="0"/>
                <a:shade val="51000"/>
                <a:satMod val="130000"/>
              </a:srgbClr>
            </a:gs>
            <a:gs pos="80000">
              <a:srgbClr val="8064A2">
                <a:hueOff val="-2232385"/>
                <a:satOff val="13449"/>
                <a:lumOff val="1078"/>
                <a:alphaOff val="0"/>
                <a:shade val="93000"/>
                <a:satMod val="130000"/>
              </a:srgbClr>
            </a:gs>
            <a:gs pos="100000">
              <a:srgbClr val="8064A2">
                <a:hueOff val="-2232385"/>
                <a:satOff val="13449"/>
                <a:lumOff val="1078"/>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53340" rIns="99568" bIns="53340" numCol="1" spcCol="1270" anchor="ctr" anchorCtr="0">
          <a:noAutofit/>
        </a:bodyPr>
        <a:lstStyle/>
        <a:p>
          <a:pPr lvl="0" algn="ctr" defTabSz="622300">
            <a:lnSpc>
              <a:spcPct val="90000"/>
            </a:lnSpc>
            <a:spcBef>
              <a:spcPct val="0"/>
            </a:spcBef>
            <a:spcAft>
              <a:spcPct val="35000"/>
            </a:spcAft>
            <a:buNone/>
          </a:pPr>
          <a:r>
            <a:rPr lang="es-CO" sz="1400" b="1" kern="1200" dirty="0">
              <a:solidFill>
                <a:schemeClr val="bg1"/>
              </a:solidFill>
              <a:latin typeface="Calibri"/>
              <a:ea typeface="+mn-ea"/>
              <a:cs typeface="+mn-cs"/>
            </a:rPr>
            <a:t>Hospitalización</a:t>
          </a:r>
          <a:r>
            <a:rPr lang="es-CO" sz="1400" b="1" kern="1200" baseline="0" dirty="0">
              <a:solidFill>
                <a:schemeClr val="bg1"/>
              </a:solidFill>
              <a:latin typeface="Calibri"/>
              <a:ea typeface="+mn-ea"/>
              <a:cs typeface="+mn-cs"/>
            </a:rPr>
            <a:t> general</a:t>
          </a:r>
          <a:endParaRPr lang="es-CO" sz="1400" b="1" kern="1200" dirty="0">
            <a:solidFill>
              <a:schemeClr val="bg1"/>
            </a:solidFill>
            <a:latin typeface="Calibri"/>
            <a:ea typeface="+mn-ea"/>
            <a:cs typeface="+mn-cs"/>
          </a:endParaRPr>
        </a:p>
      </dsp:txBody>
      <dsp:txXfrm rot="10800000">
        <a:off x="1170622" y="2984883"/>
        <a:ext cx="1967008" cy="1133673"/>
      </dsp:txXfrm>
    </dsp:sp>
    <dsp:sp modelId="{F17CDFD3-9D1E-4FA7-B5D1-CB34924BE4AB}">
      <dsp:nvSpPr>
        <dsp:cNvPr id="0" name=""/>
        <dsp:cNvSpPr/>
      </dsp:nvSpPr>
      <dsp:spPr>
        <a:xfrm>
          <a:off x="3092" y="2979612"/>
          <a:ext cx="1281470" cy="113367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99C5BF9-3976-4BC4-8704-62C61D08C438}">
      <dsp:nvSpPr>
        <dsp:cNvPr id="0" name=""/>
        <dsp:cNvSpPr/>
      </dsp:nvSpPr>
      <dsp:spPr>
        <a:xfrm rot="10800000">
          <a:off x="901556" y="4783028"/>
          <a:ext cx="2250426" cy="1133673"/>
        </a:xfrm>
        <a:prstGeom prst="homePlate">
          <a:avLst/>
        </a:prstGeom>
        <a:gradFill rotWithShape="0">
          <a:gsLst>
            <a:gs pos="0">
              <a:srgbClr val="8064A2">
                <a:hueOff val="-4464770"/>
                <a:satOff val="26899"/>
                <a:lumOff val="2156"/>
                <a:alphaOff val="0"/>
                <a:shade val="51000"/>
                <a:satMod val="130000"/>
              </a:srgbClr>
            </a:gs>
            <a:gs pos="80000">
              <a:srgbClr val="8064A2">
                <a:hueOff val="-4464770"/>
                <a:satOff val="26899"/>
                <a:lumOff val="2156"/>
                <a:alphaOff val="0"/>
                <a:shade val="93000"/>
                <a:satMod val="130000"/>
              </a:srgbClr>
            </a:gs>
            <a:gs pos="100000">
              <a:srgbClr val="8064A2">
                <a:hueOff val="-4464770"/>
                <a:satOff val="26899"/>
                <a:lumOff val="2156"/>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9919" tIns="53340" rIns="99568" bIns="53340" numCol="1" spcCol="1270" anchor="ctr" anchorCtr="0">
          <a:noAutofit/>
        </a:bodyPr>
        <a:lstStyle/>
        <a:p>
          <a:pPr lvl="0" algn="ctr" defTabSz="622300">
            <a:lnSpc>
              <a:spcPct val="90000"/>
            </a:lnSpc>
            <a:spcBef>
              <a:spcPct val="0"/>
            </a:spcBef>
            <a:spcAft>
              <a:spcPct val="35000"/>
            </a:spcAft>
            <a:buNone/>
          </a:pPr>
          <a:r>
            <a:rPr lang="es-CO" sz="1400" b="1" kern="1200" dirty="0">
              <a:solidFill>
                <a:schemeClr val="tx1"/>
              </a:solidFill>
              <a:latin typeface="Calibri"/>
              <a:ea typeface="+mn-ea"/>
              <a:cs typeface="+mn-cs"/>
            </a:rPr>
            <a:t>Unidad de Cuidado Intensivo </a:t>
          </a:r>
        </a:p>
      </dsp:txBody>
      <dsp:txXfrm rot="10800000">
        <a:off x="1184974" y="4783028"/>
        <a:ext cx="1967008" cy="1133673"/>
      </dsp:txXfrm>
    </dsp:sp>
    <dsp:sp modelId="{35209780-5092-4B73-BD81-4E26690022A0}">
      <dsp:nvSpPr>
        <dsp:cNvPr id="0" name=""/>
        <dsp:cNvSpPr/>
      </dsp:nvSpPr>
      <dsp:spPr>
        <a:xfrm>
          <a:off x="54640" y="4737200"/>
          <a:ext cx="1338879" cy="12520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ECA4E-A671-4C3B-B17A-B3B365EDD09E}">
      <dsp:nvSpPr>
        <dsp:cNvPr id="0" name=""/>
        <dsp:cNvSpPr/>
      </dsp:nvSpPr>
      <dsp:spPr>
        <a:xfrm>
          <a:off x="748091" y="2328"/>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345 y 348</a:t>
          </a:r>
        </a:p>
      </dsp:txBody>
      <dsp:txXfrm>
        <a:off x="1093372" y="2328"/>
        <a:ext cx="1035844" cy="690562"/>
      </dsp:txXfrm>
    </dsp:sp>
    <dsp:sp modelId="{E00BA395-76B8-4C1E-976C-C757A3D6065B}">
      <dsp:nvSpPr>
        <dsp:cNvPr id="0" name=""/>
        <dsp:cNvSpPr/>
      </dsp:nvSpPr>
      <dsp:spPr>
        <a:xfrm>
          <a:off x="2250064" y="61026"/>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Análisis códigos diagnósticos</a:t>
          </a:r>
        </a:p>
      </dsp:txBody>
      <dsp:txXfrm>
        <a:off x="2536647" y="61026"/>
        <a:ext cx="859751" cy="573166"/>
      </dsp:txXfrm>
    </dsp:sp>
    <dsp:sp modelId="{4E9C9776-2D3A-4A0D-BAC7-3F3B82340150}">
      <dsp:nvSpPr>
        <dsp:cNvPr id="0" name=""/>
        <dsp:cNvSpPr/>
      </dsp:nvSpPr>
      <dsp:spPr>
        <a:xfrm>
          <a:off x="3482373" y="61026"/>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Utilización de servicios</a:t>
          </a:r>
        </a:p>
      </dsp:txBody>
      <dsp:txXfrm>
        <a:off x="3768956" y="61026"/>
        <a:ext cx="859751" cy="573166"/>
      </dsp:txXfrm>
    </dsp:sp>
    <dsp:sp modelId="{2BF32325-48A6-4473-A1C0-E3B6EB2979FE}">
      <dsp:nvSpPr>
        <dsp:cNvPr id="0" name=""/>
        <dsp:cNvSpPr/>
      </dsp:nvSpPr>
      <dsp:spPr>
        <a:xfrm>
          <a:off x="748091" y="789569"/>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Laboratorio</a:t>
          </a:r>
        </a:p>
      </dsp:txBody>
      <dsp:txXfrm>
        <a:off x="1093372" y="789569"/>
        <a:ext cx="1035844" cy="690562"/>
      </dsp:txXfrm>
    </dsp:sp>
    <dsp:sp modelId="{301B7E6F-F24B-470B-BE44-ABB362AB1384}">
      <dsp:nvSpPr>
        <dsp:cNvPr id="0" name=""/>
        <dsp:cNvSpPr/>
      </dsp:nvSpPr>
      <dsp:spPr>
        <a:xfrm>
          <a:off x="2250064" y="848267"/>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Positividad para VSR</a:t>
          </a:r>
        </a:p>
      </dsp:txBody>
      <dsp:txXfrm>
        <a:off x="2536647" y="848267"/>
        <a:ext cx="859751" cy="573166"/>
      </dsp:txXfrm>
    </dsp:sp>
    <dsp:sp modelId="{5B56E5BF-7FA2-46FC-A8D4-02B30C5BAE1B}">
      <dsp:nvSpPr>
        <dsp:cNvPr id="0" name=""/>
        <dsp:cNvSpPr/>
      </dsp:nvSpPr>
      <dsp:spPr>
        <a:xfrm>
          <a:off x="748091" y="1576811"/>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Modelo enfermedades respiratorias</a:t>
          </a:r>
        </a:p>
      </dsp:txBody>
      <dsp:txXfrm>
        <a:off x="1093372" y="1576811"/>
        <a:ext cx="1035844" cy="690562"/>
      </dsp:txXfrm>
    </dsp:sp>
    <dsp:sp modelId="{DE46B59E-5670-4D77-9291-45D490F559ED}">
      <dsp:nvSpPr>
        <dsp:cNvPr id="0" name=""/>
        <dsp:cNvSpPr/>
      </dsp:nvSpPr>
      <dsp:spPr>
        <a:xfrm>
          <a:off x="2250064" y="1635508"/>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Utilización de servicios</a:t>
          </a:r>
        </a:p>
      </dsp:txBody>
      <dsp:txXfrm>
        <a:off x="2536647" y="1635508"/>
        <a:ext cx="859751" cy="573166"/>
      </dsp:txXfrm>
    </dsp:sp>
    <dsp:sp modelId="{D4273674-7AF8-4D52-8822-CEE89E9EFBCF}">
      <dsp:nvSpPr>
        <dsp:cNvPr id="0" name=""/>
        <dsp:cNvSpPr/>
      </dsp:nvSpPr>
      <dsp:spPr>
        <a:xfrm>
          <a:off x="3482373" y="1635508"/>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Análisis códigos y agrupaciones diagnósticas</a:t>
          </a:r>
        </a:p>
      </dsp:txBody>
      <dsp:txXfrm>
        <a:off x="3768956" y="1635508"/>
        <a:ext cx="859751" cy="573166"/>
      </dsp:txXfrm>
    </dsp:sp>
    <dsp:sp modelId="{D2F9DAF8-1DC6-497F-89EE-232368FA6DD4}">
      <dsp:nvSpPr>
        <dsp:cNvPr id="0" name=""/>
        <dsp:cNvSpPr/>
      </dsp:nvSpPr>
      <dsp:spPr>
        <a:xfrm>
          <a:off x="748091" y="2364052"/>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Revisión literatura</a:t>
          </a:r>
        </a:p>
      </dsp:txBody>
      <dsp:txXfrm>
        <a:off x="1093372" y="2364052"/>
        <a:ext cx="1035844" cy="690562"/>
      </dsp:txXfrm>
    </dsp:sp>
    <dsp:sp modelId="{FBF3F402-5EC2-48EA-9CF2-02654EA0ADDF}">
      <dsp:nvSpPr>
        <dsp:cNvPr id="0" name=""/>
        <dsp:cNvSpPr/>
      </dsp:nvSpPr>
      <dsp:spPr>
        <a:xfrm>
          <a:off x="2250064" y="2422750"/>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Prevalencia</a:t>
          </a:r>
        </a:p>
      </dsp:txBody>
      <dsp:txXfrm>
        <a:off x="2536647" y="2422750"/>
        <a:ext cx="859751" cy="573166"/>
      </dsp:txXfrm>
    </dsp:sp>
    <dsp:sp modelId="{C01D2A3B-A9AB-4B36-ABD3-9257864D0AFB}">
      <dsp:nvSpPr>
        <dsp:cNvPr id="0" name=""/>
        <dsp:cNvSpPr/>
      </dsp:nvSpPr>
      <dsp:spPr>
        <a:xfrm>
          <a:off x="3482373" y="2422750"/>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Proporción IRA por VRS</a:t>
          </a:r>
        </a:p>
      </dsp:txBody>
      <dsp:txXfrm>
        <a:off x="3768956" y="2422750"/>
        <a:ext cx="859751" cy="573166"/>
      </dsp:txXfrm>
    </dsp:sp>
    <dsp:sp modelId="{D1A9AE04-5271-4D64-AD37-4A3777EF7C44}">
      <dsp:nvSpPr>
        <dsp:cNvPr id="0" name=""/>
        <dsp:cNvSpPr/>
      </dsp:nvSpPr>
      <dsp:spPr>
        <a:xfrm>
          <a:off x="4714682" y="2422750"/>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Utilización de servicios</a:t>
          </a:r>
        </a:p>
      </dsp:txBody>
      <dsp:txXfrm>
        <a:off x="5001265" y="2422750"/>
        <a:ext cx="859751" cy="573166"/>
      </dsp:txXfrm>
    </dsp:sp>
    <dsp:sp modelId="{95952775-1002-4D39-83FD-1015A7AD64BD}">
      <dsp:nvSpPr>
        <dsp:cNvPr id="0" name=""/>
        <dsp:cNvSpPr/>
      </dsp:nvSpPr>
      <dsp:spPr>
        <a:xfrm>
          <a:off x="748091" y="3151293"/>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Análisis de sensibilidad</a:t>
          </a:r>
        </a:p>
      </dsp:txBody>
      <dsp:txXfrm>
        <a:off x="1093372" y="3151293"/>
        <a:ext cx="1035844" cy="690562"/>
      </dsp:txXfrm>
    </dsp:sp>
    <dsp:sp modelId="{70140A36-2C82-48CF-A6A9-8D20542B0D0F}">
      <dsp:nvSpPr>
        <dsp:cNvPr id="0" name=""/>
        <dsp:cNvSpPr/>
      </dsp:nvSpPr>
      <dsp:spPr>
        <a:xfrm>
          <a:off x="2250064" y="3209991"/>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Escenario base, mínimos y máximos</a:t>
          </a:r>
        </a:p>
      </dsp:txBody>
      <dsp:txXfrm>
        <a:off x="2536647" y="3209991"/>
        <a:ext cx="859751" cy="573166"/>
      </dsp:txXfrm>
    </dsp:sp>
    <dsp:sp modelId="{53A1C8CF-4CC3-4A8B-B73C-A3B8FF8F1BD9}">
      <dsp:nvSpPr>
        <dsp:cNvPr id="0" name=""/>
        <dsp:cNvSpPr/>
      </dsp:nvSpPr>
      <dsp:spPr>
        <a:xfrm>
          <a:off x="3482373" y="3209991"/>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Proporciones IRA por VRS y utilización de servicios</a:t>
          </a:r>
        </a:p>
      </dsp:txBody>
      <dsp:txXfrm>
        <a:off x="3768956" y="3209991"/>
        <a:ext cx="859751" cy="573166"/>
      </dsp:txXfrm>
    </dsp:sp>
    <dsp:sp modelId="{C3BE5F10-4849-464F-8020-473509E94056}">
      <dsp:nvSpPr>
        <dsp:cNvPr id="0" name=""/>
        <dsp:cNvSpPr/>
      </dsp:nvSpPr>
      <dsp:spPr>
        <a:xfrm>
          <a:off x="4714682" y="3209991"/>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Aplicación en 995</a:t>
          </a:r>
        </a:p>
      </dsp:txBody>
      <dsp:txXfrm>
        <a:off x="5001265" y="3209991"/>
        <a:ext cx="859751" cy="573166"/>
      </dsp:txXfrm>
    </dsp:sp>
    <dsp:sp modelId="{849C0246-C727-45FA-B369-1E0A446CA432}">
      <dsp:nvSpPr>
        <dsp:cNvPr id="0" name=""/>
        <dsp:cNvSpPr/>
      </dsp:nvSpPr>
      <dsp:spPr>
        <a:xfrm>
          <a:off x="748091" y="3938534"/>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Estadísticas vitales</a:t>
          </a:r>
        </a:p>
      </dsp:txBody>
      <dsp:txXfrm>
        <a:off x="1093372" y="3938534"/>
        <a:ext cx="1035844" cy="690562"/>
      </dsp:txXfrm>
    </dsp:sp>
    <dsp:sp modelId="{BE2B9E7C-7656-46C4-8F06-524C368DC893}">
      <dsp:nvSpPr>
        <dsp:cNvPr id="0" name=""/>
        <dsp:cNvSpPr/>
      </dsp:nvSpPr>
      <dsp:spPr>
        <a:xfrm>
          <a:off x="2250064" y="3997232"/>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Exclusión COVID</a:t>
          </a:r>
        </a:p>
      </dsp:txBody>
      <dsp:txXfrm>
        <a:off x="2536647" y="3997232"/>
        <a:ext cx="859751" cy="573166"/>
      </dsp:txXfrm>
    </dsp:sp>
    <dsp:sp modelId="{9D9456C5-6E77-4C72-8224-DC2EB381E11A}">
      <dsp:nvSpPr>
        <dsp:cNvPr id="0" name=""/>
        <dsp:cNvSpPr/>
      </dsp:nvSpPr>
      <dsp:spPr>
        <a:xfrm>
          <a:off x="3482373" y="3997232"/>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Causa principal</a:t>
          </a:r>
        </a:p>
      </dsp:txBody>
      <dsp:txXfrm>
        <a:off x="3768956" y="3997232"/>
        <a:ext cx="859751" cy="573166"/>
      </dsp:txXfrm>
    </dsp:sp>
    <dsp:sp modelId="{F81A90AE-CCA7-449B-A074-B67432C1AB56}">
      <dsp:nvSpPr>
        <dsp:cNvPr id="0" name=""/>
        <dsp:cNvSpPr/>
      </dsp:nvSpPr>
      <dsp:spPr>
        <a:xfrm>
          <a:off x="4714682" y="3997232"/>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Antecedentes</a:t>
          </a:r>
        </a:p>
      </dsp:txBody>
      <dsp:txXfrm>
        <a:off x="5001265" y="3997232"/>
        <a:ext cx="859751" cy="573166"/>
      </dsp:txXfrm>
    </dsp:sp>
    <dsp:sp modelId="{ED7F1568-2C22-424D-A01E-6B1BC107C88F}">
      <dsp:nvSpPr>
        <dsp:cNvPr id="0" name=""/>
        <dsp:cNvSpPr/>
      </dsp:nvSpPr>
      <dsp:spPr>
        <a:xfrm>
          <a:off x="5946991" y="3997232"/>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Tablas de vida</a:t>
          </a:r>
        </a:p>
      </dsp:txBody>
      <dsp:txXfrm>
        <a:off x="6233574" y="3997232"/>
        <a:ext cx="859751" cy="573166"/>
      </dsp:txXfrm>
    </dsp:sp>
    <dsp:sp modelId="{4C575F93-0F57-4BA1-AECD-763BD08A5CF4}">
      <dsp:nvSpPr>
        <dsp:cNvPr id="0" name=""/>
        <dsp:cNvSpPr/>
      </dsp:nvSpPr>
      <dsp:spPr>
        <a:xfrm>
          <a:off x="748091" y="4725775"/>
          <a:ext cx="1726406" cy="69056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44500">
            <a:lnSpc>
              <a:spcPct val="90000"/>
            </a:lnSpc>
            <a:spcBef>
              <a:spcPct val="0"/>
            </a:spcBef>
            <a:spcAft>
              <a:spcPct val="35000"/>
            </a:spcAft>
          </a:pPr>
          <a:r>
            <a:rPr lang="es-CO" sz="1000" kern="1200" dirty="0"/>
            <a:t>Cálculo AVAD</a:t>
          </a:r>
        </a:p>
      </dsp:txBody>
      <dsp:txXfrm>
        <a:off x="1093372" y="4725775"/>
        <a:ext cx="1035844" cy="690562"/>
      </dsp:txXfrm>
    </dsp:sp>
    <dsp:sp modelId="{F36BA9A7-87F1-4B7C-B091-3F4055A8C165}">
      <dsp:nvSpPr>
        <dsp:cNvPr id="0" name=""/>
        <dsp:cNvSpPr/>
      </dsp:nvSpPr>
      <dsp:spPr>
        <a:xfrm>
          <a:off x="2250064" y="4784473"/>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AVD</a:t>
          </a:r>
        </a:p>
      </dsp:txBody>
      <dsp:txXfrm>
        <a:off x="2536647" y="4784473"/>
        <a:ext cx="859751" cy="573166"/>
      </dsp:txXfrm>
    </dsp:sp>
    <dsp:sp modelId="{FD5E2C30-7DDB-469A-BBA3-5F6BEABED65C}">
      <dsp:nvSpPr>
        <dsp:cNvPr id="0" name=""/>
        <dsp:cNvSpPr/>
      </dsp:nvSpPr>
      <dsp:spPr>
        <a:xfrm>
          <a:off x="3482373" y="4784473"/>
          <a:ext cx="1432917" cy="5731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a:lnSpc>
              <a:spcPct val="90000"/>
            </a:lnSpc>
            <a:spcBef>
              <a:spcPct val="0"/>
            </a:spcBef>
            <a:spcAft>
              <a:spcPct val="35000"/>
            </a:spcAft>
          </a:pPr>
          <a:r>
            <a:rPr lang="es-CO" sz="800" kern="1200" dirty="0"/>
            <a:t>AVP</a:t>
          </a:r>
        </a:p>
      </dsp:txBody>
      <dsp:txXfrm>
        <a:off x="3768956" y="4784473"/>
        <a:ext cx="859751" cy="57316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drawing1.xml><?xml version="1.0" encoding="utf-8"?>
<c:userShapes xmlns:c="http://schemas.openxmlformats.org/drawingml/2006/chart">
  <cdr:relSizeAnchor xmlns:cdr="http://schemas.openxmlformats.org/drawingml/2006/chartDrawing">
    <cdr:from>
      <cdr:x>0.98111</cdr:x>
      <cdr:y>0.09424</cdr:y>
    </cdr:from>
    <cdr:to>
      <cdr:x>0.98924</cdr:x>
      <cdr:y>0.10563</cdr:y>
    </cdr:to>
    <cdr:sp macro="" textlink="">
      <cdr:nvSpPr>
        <cdr:cNvPr id="2" name="CuadroTexto 1">
          <a:extLst xmlns:a="http://schemas.openxmlformats.org/drawingml/2006/main">
            <a:ext uri="{FF2B5EF4-FFF2-40B4-BE49-F238E27FC236}">
              <a16:creationId xmlns:a16="http://schemas.microsoft.com/office/drawing/2014/main" id="{C0341FDF-BF58-48FE-A9BE-B1C857009A3E}"/>
            </a:ext>
          </a:extLst>
        </cdr:cNvPr>
        <cdr:cNvSpPr txBox="1"/>
      </cdr:nvSpPr>
      <cdr:spPr>
        <a:xfrm xmlns:a="http://schemas.openxmlformats.org/drawingml/2006/main">
          <a:off x="10832742" y="378127"/>
          <a:ext cx="89781" cy="457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CO"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8E904-1C21-DB4E-A263-78898B7AB3EC}" type="datetimeFigureOut">
              <a:rPr lang="en-CO" smtClean="0"/>
              <a:t>08/13/2025</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1B790-843C-0548-8062-239BD2CF5E87}" type="slidenum">
              <a:rPr lang="en-CO" smtClean="0"/>
              <a:t>‹Nº›</a:t>
            </a:fld>
            <a:endParaRPr lang="en-CO"/>
          </a:p>
        </p:txBody>
      </p:sp>
    </p:spTree>
    <p:extLst>
      <p:ext uri="{BB962C8B-B14F-4D97-AF65-F5344CB8AC3E}">
        <p14:creationId xmlns:p14="http://schemas.microsoft.com/office/powerpoint/2010/main" val="1919296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6897D7D-FF45-9AC5-B5D2-C53B6599DBD1}"/>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191265B-B478-36E9-E290-ACF01CC398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33DB6D35-5594-FB97-FB57-5F442EC32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6824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1B08A04-4E15-9A58-F199-E19E60C0DF82}"/>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AF687E42-CF56-F766-F677-6CF3E84E5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84C7D569-F285-E992-DAA1-220DEBF63E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3985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6F35E08-CBE0-8CDE-436F-BB8381AE8C48}"/>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BE1FC3D7-03D4-93DB-B667-671149786C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9505A5B2-C8EB-A808-E9C3-A2F956C3E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529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C5919A9-1479-5651-AB21-AE2A68B7FE3B}"/>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9CE1ECC8-F05C-E43C-7E95-AE7311FC8A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628F523D-533B-3B0D-9069-C05B13EC40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054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E991382-6D77-6EF0-F407-CB234FDAD7BE}"/>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FDD02582-2E4C-2A9C-95BD-E2FB2398E8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41D5CD75-665B-32C2-F270-B3FE4DC6BF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63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435160A-529B-1E2B-E3E6-41F0D80C97FC}"/>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79EA4EC9-C976-EC65-469E-290AA9751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F28DEF01-E37D-A6EB-C291-A623B6829E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578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F8B5B1-21F6-2C5D-493B-9F65438A39E0}"/>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F6BD919F-AD6D-197C-BDB9-83893F125D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C1094067-14E8-B8A9-1BCC-61F4516274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487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2C1F488-C885-565D-91BC-15ED95A37468}"/>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CFEDE39A-D833-4F8C-0671-DD203B8074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5FD0BBBB-AC65-C2B9-4E8C-E86CDB67A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414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5761068-3C24-6FC5-3995-DEDF981FC7FA}"/>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3F38D93D-5BD6-E022-A97F-11E300050B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2E8B017C-0D19-F47C-A66E-D7C661947B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3561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221063B-ED58-27ED-3938-27C82FD0D32D}"/>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C4CC45B2-44E7-EE06-FF36-64E6CBDE3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7F87D176-9398-769C-177C-71C33F0BFC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65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F0D385D-B27A-16F3-25A2-B5BD1F344D49}"/>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E7AD532B-B80E-8506-0B58-60A76AD4FF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E7875FB3-7F96-57A1-5DBD-F5756DF3C1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643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DEC6DE5-504A-D8FE-6493-9083EB2A24D7}"/>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9B407EA1-D27D-303C-1506-A0B8D021D9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72D2A368-BEB3-0080-1D14-0B9AEF0746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252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7AFFBC2-699C-5707-7917-82FEF486D254}"/>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0A0B402-1904-2C28-F935-3292ECB09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A3270994-85BF-921A-88E2-278FBD0EE4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399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D146CD7-A9CE-FA1D-3933-612813DB386A}"/>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C4463DB-B1E2-25F0-08A2-96F003103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18A5C279-C9B3-32C9-18D4-4F5CF8A63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10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0CCF7BE-8517-7642-C745-0A3FE3FA8B91}"/>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3791830-736E-3A28-8BD5-96A4713AB6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78CEF038-A383-C59E-F0FF-688290409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899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3C2948C-2C57-7391-55D9-730D43E98D03}"/>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DB8BF61-234A-85D3-63BE-162E015E5F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394C10FA-AAB7-DB60-D594-321C4245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464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35C5C32-1DDB-3BE4-F634-ADD1B1D1BE6F}"/>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A967BA9-6166-EC6A-DF32-688DA29094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BCD53A63-431A-9573-C335-A2E2EE70F6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610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7A3EAD9-596C-CCFE-AA45-7F6B2A538F25}"/>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B810EDA-DAD2-5364-12FE-EA66B8028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11AEA91A-CB43-EC50-5BE0-29CFF9B7A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9597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1AFEC4D-4F11-359F-F8BA-5E4F51D3E46D}"/>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15E5124-FECA-B667-E313-E9644D422B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E6CAA5CA-DC02-9238-B2B7-3EF426835E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20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1303881-6F2E-7C88-2A67-6F3BE1640CD2}"/>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2CF53E1-A4B7-C5DC-C977-68F6FE327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7EBC0A65-43A3-875A-492B-8A234E86F2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6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F1FACFD-5008-D44F-6223-A8F4483FAD7D}"/>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A9F1F708-758A-02B6-41BB-F9609E8464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EDE87514-BEA4-6351-D862-B847292977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475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804CFD-49FE-2BB0-9096-63BB7B57F822}"/>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25858300-272B-6A70-B8E8-F6804A46E6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10C4E3DA-69DB-747C-98A6-27D7C4244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6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78E5B4-0B2A-1ECF-5969-0FF53768ABF0}"/>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5578A719-F344-2CC8-2F50-B945A15B60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F364B62F-E681-CAA8-DFAA-F4FA68A242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3837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92F45C-A8D7-734F-0B58-034762E31792}"/>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B1F336C4-A4F4-64B1-95EF-CE8637B846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C578B63A-00E7-10FB-586B-F5CF649EB6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297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1545043-814C-1CB5-5114-F856C3DF4F85}"/>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BAB8EB62-98F4-FF47-58FE-B6C66E9A4A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CE42DF83-EA24-8955-86D0-F06FB47E9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4792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109388F-6FBD-16F5-FF58-650CDB9B7BDB}"/>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4C26019-E06C-102E-1705-4EB5C5BAC2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9DF26C2D-6B74-7C04-9462-7F41B77108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01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0E1E35A-5AB5-560A-A60B-FD3DE9BE8887}"/>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1A32F0FA-9354-D34D-9D29-5B1BC64ECB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BF93BC52-CD2C-8D8B-33EF-8FE7786B59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804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ee5e2f3b5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ee5e2f3b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693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C9C2DE6-667A-B754-99F5-51075E666D75}"/>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D496E820-3D81-EBBB-23FC-350D589850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1757A213-8175-1952-DE2E-4CD8C84DC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64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C404CCD-7E9F-ECBE-1250-76283D48FE85}"/>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25DF5E0E-12AD-8E29-B59C-20E82672AD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388717A7-901F-D69F-536F-C8F3AD45EF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7561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EBFDB64-C1E6-81BD-B272-EC8FE2BB0268}"/>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A81297A0-36F8-4307-C69C-E3CAA636B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C3743E31-FC50-1150-0DA2-92A7A43D8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4400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CAF7FC3-78E0-E32F-F81E-31CCAAB8717B}"/>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35E575E-C972-BF04-D36F-A9BBAB3C4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B6185692-44E0-B11E-59CB-C1432D9789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028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43A42D0-D1FA-CF89-CC8E-6A3FA91ABBEA}"/>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43EE57B3-83B3-F822-9B7D-06E05A3FAB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09554886-7445-32C5-586A-A869B1EE6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79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865D2C1-04A1-DCF2-F6C4-266782FF8F05}"/>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88AA5BAE-5D1D-71C4-EF2B-8E36476B7E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67269B56-205F-866D-A4BB-D1E83E8534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799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F4E18C-CCEF-33B3-0D7B-947E45E5764F}"/>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EE0234E2-0A5A-A989-CF1E-96CBF4EEE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0D6D3D2B-F14D-95CD-D54C-DC2C66CA07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23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85FC644-09DA-C3A9-C03A-5A40B292DEB3}"/>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DB6E7ED6-D991-B46E-91C7-053A4178E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199EAAE1-ED40-09CF-DBA3-A553CB7899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01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0AF3036-7351-A797-DBFF-BF00C3CE021A}"/>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CA461556-C1FC-4264-2780-F75E857583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7D060881-590E-D03B-B8CC-0FEDEC533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3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D45D025-C021-677A-098A-A748AA570CD7}"/>
            </a:ext>
          </a:extLst>
        </p:cNvPr>
        <p:cNvGrpSpPr/>
        <p:nvPr/>
      </p:nvGrpSpPr>
      <p:grpSpPr>
        <a:xfrm>
          <a:off x="0" y="0"/>
          <a:ext cx="0" cy="0"/>
          <a:chOff x="0" y="0"/>
          <a:chExt cx="0" cy="0"/>
        </a:xfrm>
      </p:grpSpPr>
      <p:sp>
        <p:nvSpPr>
          <p:cNvPr id="102" name="Google Shape;102;g2abf9f62662_0_166:notes">
            <a:extLst>
              <a:ext uri="{FF2B5EF4-FFF2-40B4-BE49-F238E27FC236}">
                <a16:creationId xmlns:a16="http://schemas.microsoft.com/office/drawing/2014/main" id="{8965CE4A-D713-5385-E5CA-605E40BF6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bf9f62662_0_166:notes">
            <a:extLst>
              <a:ext uri="{FF2B5EF4-FFF2-40B4-BE49-F238E27FC236}">
                <a16:creationId xmlns:a16="http://schemas.microsoft.com/office/drawing/2014/main" id="{4FC7CD71-3148-12EE-EC78-58CDBA0CB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7031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F755-0E87-B438-07A8-B38109939897}"/>
              </a:ext>
            </a:extLst>
          </p:cNvPr>
          <p:cNvSpPr>
            <a:spLocks noGrp="1"/>
          </p:cNvSpPr>
          <p:nvPr>
            <p:ph type="ctrTitle" hasCustomPrompt="1"/>
          </p:nvPr>
        </p:nvSpPr>
        <p:spPr>
          <a:xfrm>
            <a:off x="1231783" y="1907526"/>
            <a:ext cx="7723531" cy="1514230"/>
          </a:xfrm>
          <a:noFill/>
          <a:ln>
            <a:noFill/>
          </a:ln>
        </p:spPr>
        <p:txBody>
          <a:bodyPr spcFirstLastPara="1" wrap="square" lIns="91425" tIns="91425" rIns="91425" bIns="91425" anchor="t" anchorCtr="0">
            <a:spAutoFit/>
          </a:bodyPr>
          <a:lstStyle>
            <a:lvl1pPr>
              <a:defRPr lang="en-CO" sz="4800" b="1">
                <a:solidFill>
                  <a:schemeClr val="lt1"/>
                </a:solidFill>
                <a:latin typeface="Aptos" panose="020B0004020202020204" pitchFamily="34" charset="0"/>
                <a:ea typeface="+mn-lt"/>
                <a:cs typeface="+mn-lt"/>
              </a:defRPr>
            </a:lvl1pPr>
          </a:lstStyle>
          <a:p>
            <a:pPr marL="0" lvl="0"/>
            <a:r>
              <a:rPr lang="en-US" dirty="0" err="1"/>
              <a:t>Título</a:t>
            </a:r>
            <a:r>
              <a:rPr lang="en-US" dirty="0"/>
              <a:t/>
            </a:r>
            <a:br>
              <a:rPr lang="en-US" dirty="0"/>
            </a:br>
            <a:r>
              <a:rPr lang="en-US" dirty="0" err="1"/>
              <a:t>presentación</a:t>
            </a:r>
            <a:endParaRPr lang="en-CO" dirty="0"/>
          </a:p>
        </p:txBody>
      </p:sp>
      <p:sp>
        <p:nvSpPr>
          <p:cNvPr id="3" name="Subtitle 2">
            <a:extLst>
              <a:ext uri="{FF2B5EF4-FFF2-40B4-BE49-F238E27FC236}">
                <a16:creationId xmlns:a16="http://schemas.microsoft.com/office/drawing/2014/main" id="{D7369207-9C78-A75D-FC96-8754A3A3E931}"/>
              </a:ext>
            </a:extLst>
          </p:cNvPr>
          <p:cNvSpPr>
            <a:spLocks noGrp="1"/>
          </p:cNvSpPr>
          <p:nvPr>
            <p:ph type="subTitle" idx="1" hasCustomPrompt="1"/>
          </p:nvPr>
        </p:nvSpPr>
        <p:spPr>
          <a:xfrm>
            <a:off x="1231783" y="3502152"/>
            <a:ext cx="7723531" cy="677354"/>
          </a:xfrm>
          <a:noFill/>
          <a:ln>
            <a:noFill/>
          </a:ln>
        </p:spPr>
        <p:txBody>
          <a:bodyPr spcFirstLastPara="1" wrap="square" lIns="91425" tIns="91425" rIns="91425" bIns="91425" anchor="t" anchorCtr="0">
            <a:noAutofit/>
          </a:bodyPr>
          <a:lstStyle>
            <a:lvl1pPr marL="0" indent="0">
              <a:buNone/>
              <a:defRPr lang="en-CO" sz="2000" spc="300">
                <a:solidFill>
                  <a:schemeClr val="bg1"/>
                </a:solidFill>
                <a:ea typeface="+mn-lt"/>
                <a:cs typeface="+mn-lt"/>
              </a:defRPr>
            </a:lvl1pPr>
          </a:lstStyle>
          <a:p>
            <a:pPr marL="0" lvl="0"/>
            <a:r>
              <a:rPr lang="en-US" dirty="0" err="1"/>
              <a:t>Subtítulo</a:t>
            </a:r>
            <a:r>
              <a:rPr lang="en-US" dirty="0"/>
              <a:t> / </a:t>
            </a:r>
            <a:r>
              <a:rPr lang="en-US" dirty="0" err="1"/>
              <a:t>fecha</a:t>
            </a:r>
            <a:endParaRPr lang="en-CO" dirty="0"/>
          </a:p>
        </p:txBody>
      </p:sp>
      <p:sp>
        <p:nvSpPr>
          <p:cNvPr id="4" name="Date Placeholder 3">
            <a:extLst>
              <a:ext uri="{FF2B5EF4-FFF2-40B4-BE49-F238E27FC236}">
                <a16:creationId xmlns:a16="http://schemas.microsoft.com/office/drawing/2014/main" id="{21CB97D5-42F3-98C8-5AD5-54C166D32DB3}"/>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63B063EE-25C8-349F-4DE7-7E17650D374D}"/>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BDD45033-1EB2-1BA1-ABEE-14F18AA83899}"/>
              </a:ext>
            </a:extLst>
          </p:cNvPr>
          <p:cNvSpPr>
            <a:spLocks noGrp="1"/>
          </p:cNvSpPr>
          <p:nvPr>
            <p:ph type="sldNum" sz="quarter" idx="12"/>
          </p:nvPr>
        </p:nvSpPr>
        <p:spPr/>
        <p:txBody>
          <a:bodyPr/>
          <a:lstStyle/>
          <a:p>
            <a:fld id="{60081C85-8CFE-5842-BD33-E1BC10B9E80D}" type="slidenum">
              <a:rPr lang="en-CO" smtClean="0"/>
              <a:t>‹Nº›</a:t>
            </a:fld>
            <a:endParaRPr lang="en-CO"/>
          </a:p>
        </p:txBody>
      </p:sp>
      <p:pic>
        <p:nvPicPr>
          <p:cNvPr id="10" name="Imagen 3">
            <a:extLst>
              <a:ext uri="{FF2B5EF4-FFF2-40B4-BE49-F238E27FC236}">
                <a16:creationId xmlns:a16="http://schemas.microsoft.com/office/drawing/2014/main" id="{8F6FED09-A391-632E-E1AF-D39413FDB2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36575" y="5744658"/>
            <a:ext cx="2755777" cy="635000"/>
          </a:xfrm>
          <a:prstGeom prst="rect">
            <a:avLst/>
          </a:prstGeom>
        </p:spPr>
      </p:pic>
    </p:spTree>
    <p:extLst>
      <p:ext uri="{BB962C8B-B14F-4D97-AF65-F5344CB8AC3E}">
        <p14:creationId xmlns:p14="http://schemas.microsoft.com/office/powerpoint/2010/main" val="90249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CB97D5-42F3-98C8-5AD5-54C166D32DB3}"/>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63B063EE-25C8-349F-4DE7-7E17650D374D}"/>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BDD45033-1EB2-1BA1-ABEE-14F18AA83899}"/>
              </a:ext>
            </a:extLst>
          </p:cNvPr>
          <p:cNvSpPr>
            <a:spLocks noGrp="1"/>
          </p:cNvSpPr>
          <p:nvPr>
            <p:ph type="sldNum" sz="quarter" idx="12"/>
          </p:nvPr>
        </p:nvSpPr>
        <p:spPr/>
        <p:txBody>
          <a:bodyPr/>
          <a:lstStyle/>
          <a:p>
            <a:fld id="{60081C85-8CFE-5842-BD33-E1BC10B9E80D}" type="slidenum">
              <a:rPr lang="en-CO" smtClean="0"/>
              <a:t>‹Nº›</a:t>
            </a:fld>
            <a:endParaRPr lang="en-CO"/>
          </a:p>
        </p:txBody>
      </p:sp>
      <p:pic>
        <p:nvPicPr>
          <p:cNvPr id="10" name="Imagen 3">
            <a:extLst>
              <a:ext uri="{FF2B5EF4-FFF2-40B4-BE49-F238E27FC236}">
                <a16:creationId xmlns:a16="http://schemas.microsoft.com/office/drawing/2014/main" id="{8F6FED09-A391-632E-E1AF-D39413FDB2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36575" y="5744658"/>
            <a:ext cx="2755777" cy="635000"/>
          </a:xfrm>
          <a:prstGeom prst="rect">
            <a:avLst/>
          </a:prstGeom>
        </p:spPr>
      </p:pic>
      <p:sp>
        <p:nvSpPr>
          <p:cNvPr id="7" name="Google Shape;88;p13">
            <a:extLst>
              <a:ext uri="{FF2B5EF4-FFF2-40B4-BE49-F238E27FC236}">
                <a16:creationId xmlns:a16="http://schemas.microsoft.com/office/drawing/2014/main" id="{52A3E154-587D-9517-4F28-3205BFD42D8D}"/>
              </a:ext>
            </a:extLst>
          </p:cNvPr>
          <p:cNvSpPr txBox="1"/>
          <p:nvPr userDrawn="1"/>
        </p:nvSpPr>
        <p:spPr>
          <a:xfrm>
            <a:off x="1134479" y="2789289"/>
            <a:ext cx="7476122" cy="1200298"/>
          </a:xfrm>
          <a:prstGeom prst="rect">
            <a:avLst/>
          </a:prstGeom>
          <a:noFill/>
          <a:ln>
            <a:noFill/>
          </a:ln>
        </p:spPr>
        <p:txBody>
          <a:bodyPr spcFirstLastPara="1" wrap="square" lIns="91425" tIns="91425" rIns="91425" bIns="91425" anchor="t" anchorCtr="0">
            <a:spAutoFit/>
          </a:bodyPr>
          <a:lstStyle/>
          <a:p>
            <a:r>
              <a:rPr lang="es-MX" sz="6600" b="1" dirty="0">
                <a:solidFill>
                  <a:schemeClr val="lt1"/>
                </a:solidFill>
                <a:latin typeface="Aptos" panose="020B0004020202020204" pitchFamily="34" charset="0"/>
                <a:ea typeface="+mn-lt"/>
                <a:cs typeface="+mn-lt"/>
                <a:sym typeface="Oswald"/>
              </a:rPr>
              <a:t>Gracias</a:t>
            </a:r>
            <a:endParaRPr lang="es-CO" sz="6600" b="1" dirty="0">
              <a:solidFill>
                <a:schemeClr val="lt1"/>
              </a:solidFill>
              <a:latin typeface="Aptos" panose="020B0004020202020204" pitchFamily="34" charset="0"/>
              <a:ea typeface="+mn-lt"/>
              <a:cs typeface="+mn-lt"/>
              <a:sym typeface="Oswald"/>
            </a:endParaRPr>
          </a:p>
        </p:txBody>
      </p:sp>
    </p:spTree>
    <p:extLst>
      <p:ext uri="{BB962C8B-B14F-4D97-AF65-F5344CB8AC3E}">
        <p14:creationId xmlns:p14="http://schemas.microsoft.com/office/powerpoint/2010/main" val="1728031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FF91-C18E-55DD-37EB-5CE21940A8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CO"/>
          </a:p>
        </p:txBody>
      </p:sp>
      <p:sp>
        <p:nvSpPr>
          <p:cNvPr id="3" name="Picture Placeholder 2">
            <a:extLst>
              <a:ext uri="{FF2B5EF4-FFF2-40B4-BE49-F238E27FC236}">
                <a16:creationId xmlns:a16="http://schemas.microsoft.com/office/drawing/2014/main" id="{2ED393D3-12C2-5937-F227-F0A4E0F97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CO"/>
          </a:p>
        </p:txBody>
      </p:sp>
      <p:sp>
        <p:nvSpPr>
          <p:cNvPr id="4" name="Text Placeholder 3">
            <a:extLst>
              <a:ext uri="{FF2B5EF4-FFF2-40B4-BE49-F238E27FC236}">
                <a16:creationId xmlns:a16="http://schemas.microsoft.com/office/drawing/2014/main" id="{B1F89BED-9FF5-1AA3-84E1-B8B2FAF24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a:extLst>
              <a:ext uri="{FF2B5EF4-FFF2-40B4-BE49-F238E27FC236}">
                <a16:creationId xmlns:a16="http://schemas.microsoft.com/office/drawing/2014/main" id="{6414AC27-6A34-D907-6834-AC4E9A5D71D6}"/>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6" name="Footer Placeholder 5">
            <a:extLst>
              <a:ext uri="{FF2B5EF4-FFF2-40B4-BE49-F238E27FC236}">
                <a16:creationId xmlns:a16="http://schemas.microsoft.com/office/drawing/2014/main" id="{48C61FA6-E3E9-9A3B-4C96-B64EDC539B2F}"/>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0ED65CFA-5251-C603-637A-E1EA79AC61A1}"/>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418383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CF98-2B5F-A410-5408-F2D0671752EA}"/>
              </a:ext>
            </a:extLst>
          </p:cNvPr>
          <p:cNvSpPr>
            <a:spLocks noGrp="1"/>
          </p:cNvSpPr>
          <p:nvPr>
            <p:ph type="title"/>
          </p:nvPr>
        </p:nvSpPr>
        <p:spPr/>
        <p:txBody>
          <a:bodyPr/>
          <a:lstStyle/>
          <a:p>
            <a:r>
              <a:rPr lang="es-ES"/>
              <a:t>Haga clic para modificar el estilo de título del patrón</a:t>
            </a:r>
            <a:endParaRPr lang="en-CO"/>
          </a:p>
        </p:txBody>
      </p:sp>
      <p:sp>
        <p:nvSpPr>
          <p:cNvPr id="3" name="Vertical Text Placeholder 2">
            <a:extLst>
              <a:ext uri="{FF2B5EF4-FFF2-40B4-BE49-F238E27FC236}">
                <a16:creationId xmlns:a16="http://schemas.microsoft.com/office/drawing/2014/main" id="{26B497F3-60AC-F5AB-C4D3-E6A2D32F545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a:p>
        </p:txBody>
      </p:sp>
      <p:sp>
        <p:nvSpPr>
          <p:cNvPr id="4" name="Date Placeholder 3">
            <a:extLst>
              <a:ext uri="{FF2B5EF4-FFF2-40B4-BE49-F238E27FC236}">
                <a16:creationId xmlns:a16="http://schemas.microsoft.com/office/drawing/2014/main" id="{20D559B8-98AE-AAD1-2A04-CE7B28199DB7}"/>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A4C68990-F10A-81DD-50DF-14898C3DD73B}"/>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762B26C-3925-E18D-2DC0-D53C59FACA7D}"/>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287021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DCC-5D52-1424-B90F-F9B8BA151AF7}"/>
              </a:ext>
            </a:extLst>
          </p:cNvPr>
          <p:cNvSpPr>
            <a:spLocks noGrp="1"/>
          </p:cNvSpPr>
          <p:nvPr>
            <p:ph type="title" hasCustomPrompt="1"/>
          </p:nvPr>
        </p:nvSpPr>
        <p:spPr>
          <a:xfrm>
            <a:off x="838200" y="636519"/>
            <a:ext cx="10515600" cy="510524"/>
          </a:xfrm>
          <a:noFill/>
        </p:spPr>
        <p:txBody>
          <a:bodyPr wrap="square" lIns="91440" tIns="45720" rIns="91440" bIns="45720" anchor="t">
            <a:spAutoFit/>
          </a:bodyPr>
          <a:lstStyle>
            <a:lvl1pPr>
              <a:defRPr lang="en-CO" sz="3000" b="1">
                <a:solidFill>
                  <a:srgbClr val="38A9CA"/>
                </a:solidFill>
                <a:latin typeface="Aptos" panose="020B0004020202020204" pitchFamily="34" charset="0"/>
                <a:ea typeface="+mn-ea"/>
                <a:cs typeface="Arial"/>
              </a:defRPr>
            </a:lvl1pPr>
          </a:lstStyle>
          <a:p>
            <a:pPr marL="0" lvl="0"/>
            <a:r>
              <a:rPr lang="en-US" dirty="0" err="1"/>
              <a:t>Título</a:t>
            </a:r>
            <a:r>
              <a:rPr lang="en-US" dirty="0"/>
              <a:t> </a:t>
            </a:r>
            <a:r>
              <a:rPr lang="en-US" dirty="0" err="1"/>
              <a:t>diapositiva</a:t>
            </a:r>
            <a:endParaRPr lang="en-CO" dirty="0"/>
          </a:p>
        </p:txBody>
      </p:sp>
      <p:sp>
        <p:nvSpPr>
          <p:cNvPr id="3" name="Content Placeholder 2">
            <a:extLst>
              <a:ext uri="{FF2B5EF4-FFF2-40B4-BE49-F238E27FC236}">
                <a16:creationId xmlns:a16="http://schemas.microsoft.com/office/drawing/2014/main" id="{A1F353A5-BE49-E9A0-D897-67ACC968D367}"/>
              </a:ext>
            </a:extLst>
          </p:cNvPr>
          <p:cNvSpPr>
            <a:spLocks noGrp="1"/>
          </p:cNvSpPr>
          <p:nvPr>
            <p:ph idx="1" hasCustomPrompt="1"/>
          </p:nvPr>
        </p:nvSpPr>
        <p:spPr>
          <a:xfrm>
            <a:off x="838199" y="1825625"/>
            <a:ext cx="10515599" cy="3813736"/>
          </a:xfrm>
          <a:noFill/>
        </p:spPr>
        <p:txBody>
          <a:bodyPr wrap="square" rtlCol="0">
            <a:spAutoFit/>
          </a:bodyPr>
          <a:lstStyle>
            <a:lvl1pPr marL="0" indent="0">
              <a:buNone/>
              <a:defRPr lang="en-US" sz="1600">
                <a:solidFill>
                  <a:schemeClr val="tx1">
                    <a:lumMod val="85000"/>
                    <a:lumOff val="15000"/>
                  </a:schemeClr>
                </a:solidFill>
                <a:latin typeface="Aptos" panose="020B0004020202020204" pitchFamily="34" charset="0"/>
              </a:defRPr>
            </a:lvl1pPr>
            <a:lvl2pPr>
              <a:defRPr lang="en-US" sz="1800">
                <a:solidFill>
                  <a:schemeClr val="tx1">
                    <a:lumMod val="85000"/>
                    <a:lumOff val="15000"/>
                  </a:schemeClr>
                </a:solidFill>
              </a:defRPr>
            </a:lvl2pPr>
            <a:lvl3pPr>
              <a:defRPr lang="en-US" sz="1800">
                <a:solidFill>
                  <a:schemeClr val="tx1">
                    <a:lumMod val="85000"/>
                    <a:lumOff val="15000"/>
                  </a:schemeClr>
                </a:solidFill>
              </a:defRPr>
            </a:lvl3pPr>
            <a:lvl4pPr>
              <a:defRPr lang="en-US">
                <a:solidFill>
                  <a:schemeClr val="tx1">
                    <a:lumMod val="85000"/>
                    <a:lumOff val="15000"/>
                  </a:schemeClr>
                </a:solidFill>
              </a:defRPr>
            </a:lvl4pPr>
            <a:lvl5pPr>
              <a:defRPr lang="en-CO">
                <a:solidFill>
                  <a:schemeClr val="tx1">
                    <a:lumMod val="85000"/>
                    <a:lumOff val="15000"/>
                  </a:schemeClr>
                </a:solidFill>
              </a:defRPr>
            </a:lvl5pPr>
          </a:lstStyle>
          <a:p>
            <a:pPr marL="0" lvl="0"/>
            <a:r>
              <a:rPr lang="en-US" dirty="0" err="1"/>
              <a:t>Texto</a:t>
            </a:r>
            <a:r>
              <a:rPr lang="en-US" dirty="0"/>
              <a:t> de </a:t>
            </a:r>
            <a:r>
              <a:rPr lang="en-US" dirty="0" err="1"/>
              <a:t>contenido</a:t>
            </a:r>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a:p>
            <a:pPr marL="0" lvl="0"/>
            <a:endParaRPr lang="en-US" dirty="0"/>
          </a:p>
        </p:txBody>
      </p:sp>
      <p:sp>
        <p:nvSpPr>
          <p:cNvPr id="4" name="Date Placeholder 3">
            <a:extLst>
              <a:ext uri="{FF2B5EF4-FFF2-40B4-BE49-F238E27FC236}">
                <a16:creationId xmlns:a16="http://schemas.microsoft.com/office/drawing/2014/main" id="{12E33204-B4C3-4E68-4581-F8C61CD3163F}"/>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FF3DADCE-2D8D-8821-022A-612ADE2242C0}"/>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A86758DD-353E-BEE6-CE70-90DA833D1066}"/>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368302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22406-88E3-C9AB-9AA7-F7FE3C44E2A0}"/>
              </a:ext>
            </a:extLst>
          </p:cNvPr>
          <p:cNvSpPr>
            <a:spLocks noGrp="1"/>
          </p:cNvSpPr>
          <p:nvPr>
            <p:ph type="body" idx="1" hasCustomPrompt="1"/>
          </p:nvPr>
        </p:nvSpPr>
        <p:spPr>
          <a:xfrm>
            <a:off x="2597922" y="1865656"/>
            <a:ext cx="1668463" cy="2646878"/>
          </a:xfrm>
          <a:noFill/>
        </p:spPr>
        <p:txBody>
          <a:bodyPr wrap="square" anchor="b">
            <a:spAutoFit/>
          </a:bodyPr>
          <a:lstStyle>
            <a:lvl1pPr marL="0" indent="0" algn="r">
              <a:buNone/>
              <a:defRPr kumimoji="0" lang="en-US" sz="16600" b="0" i="0" u="none" strike="noStrike" cap="none" spc="0" normalizeH="0" baseline="0">
                <a:ln>
                  <a:noFill/>
                </a:ln>
                <a:solidFill>
                  <a:srgbClr val="285B6A"/>
                </a:solidFill>
                <a:effectLst/>
                <a:uLnTx/>
                <a:uFillTx/>
                <a:latin typeface="Aptos" panose="020B0004020202020204" pitchFamily="34" charset="0"/>
                <a:ea typeface="Calibri" panose="020F0502020204030204" pitchFamily="34" charset="0"/>
                <a:cs typeface="Times New Roman"/>
              </a:defRPr>
            </a:lvl1pPr>
          </a:lstStyle>
          <a:p>
            <a:pPr marL="228600" marR="0" lvl="0" indent="-228600" fontAlgn="auto">
              <a:lnSpc>
                <a:spcPct val="100000"/>
              </a:lnSpc>
              <a:spcBef>
                <a:spcPts val="0"/>
              </a:spcBef>
              <a:spcAft>
                <a:spcPts val="0"/>
              </a:spcAft>
              <a:buClrTx/>
              <a:buSzTx/>
              <a:tabLst/>
            </a:pPr>
            <a:r>
              <a:rPr lang="en-US" dirty="0"/>
              <a:t>1</a:t>
            </a:r>
          </a:p>
        </p:txBody>
      </p:sp>
      <p:sp>
        <p:nvSpPr>
          <p:cNvPr id="2" name="Title 1">
            <a:extLst>
              <a:ext uri="{FF2B5EF4-FFF2-40B4-BE49-F238E27FC236}">
                <a16:creationId xmlns:a16="http://schemas.microsoft.com/office/drawing/2014/main" id="{A5668003-3C4F-3C8E-892D-E772602F909A}"/>
              </a:ext>
            </a:extLst>
          </p:cNvPr>
          <p:cNvSpPr>
            <a:spLocks noGrp="1"/>
          </p:cNvSpPr>
          <p:nvPr>
            <p:ph type="title" hasCustomPrompt="1"/>
          </p:nvPr>
        </p:nvSpPr>
        <p:spPr>
          <a:xfrm>
            <a:off x="4624385" y="2511798"/>
            <a:ext cx="6623050" cy="1325563"/>
          </a:xfrm>
        </p:spPr>
        <p:txBody>
          <a:bodyPr vert="horz" lIns="91440" tIns="45720" rIns="91440" bIns="45720" rtlCol="0" anchor="ctr">
            <a:noAutofit/>
          </a:bodyPr>
          <a:lstStyle>
            <a:lvl1pPr>
              <a:defRPr kumimoji="0" lang="en-CO" sz="3600" i="0" u="none" strike="noStrike" cap="none" spc="0" normalizeH="0" baseline="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defRPr>
            </a:lvl1pPr>
          </a:lstStyle>
          <a:p>
            <a:pPr marL="0" marR="0" lvl="0" indent="0" fontAlgn="auto">
              <a:lnSpc>
                <a:spcPct val="100000"/>
              </a:lnSpc>
              <a:spcAft>
                <a:spcPts val="0"/>
              </a:spcAft>
              <a:buClrTx/>
              <a:buSzTx/>
              <a:buFontTx/>
              <a:tabLst/>
            </a:pPr>
            <a:r>
              <a:rPr lang="en-US" dirty="0" err="1"/>
              <a:t>Capítulo</a:t>
            </a:r>
            <a:endParaRPr lang="en-CO" dirty="0"/>
          </a:p>
        </p:txBody>
      </p:sp>
      <p:sp>
        <p:nvSpPr>
          <p:cNvPr id="4" name="Date Placeholder 3">
            <a:extLst>
              <a:ext uri="{FF2B5EF4-FFF2-40B4-BE49-F238E27FC236}">
                <a16:creationId xmlns:a16="http://schemas.microsoft.com/office/drawing/2014/main" id="{1E85C2E3-C1EE-0446-0B81-7CE2E0F58BF2}"/>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EE5949FA-9B0B-468E-E84E-3B3154D64223}"/>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5499B25-4809-3138-E1A1-88685F505031}"/>
              </a:ext>
            </a:extLst>
          </p:cNvPr>
          <p:cNvSpPr>
            <a:spLocks noGrp="1"/>
          </p:cNvSpPr>
          <p:nvPr>
            <p:ph type="sldNum" sz="quarter" idx="12"/>
          </p:nvPr>
        </p:nvSpPr>
        <p:spPr/>
        <p:txBody>
          <a:bodyPr/>
          <a:lstStyle/>
          <a:p>
            <a:fld id="{60081C85-8CFE-5842-BD33-E1BC10B9E80D}" type="slidenum">
              <a:rPr lang="en-CO" smtClean="0"/>
              <a:t>‹Nº›</a:t>
            </a:fld>
            <a:endParaRPr lang="en-CO"/>
          </a:p>
        </p:txBody>
      </p:sp>
      <p:cxnSp>
        <p:nvCxnSpPr>
          <p:cNvPr id="7" name="Straight Connector 6">
            <a:extLst>
              <a:ext uri="{FF2B5EF4-FFF2-40B4-BE49-F238E27FC236}">
                <a16:creationId xmlns:a16="http://schemas.microsoft.com/office/drawing/2014/main" id="{CC839CA3-0EDE-1974-CD92-F099DD6BFF95}"/>
              </a:ext>
            </a:extLst>
          </p:cNvPr>
          <p:cNvCxnSpPr>
            <a:cxnSpLocks/>
          </p:cNvCxnSpPr>
          <p:nvPr userDrawn="1"/>
        </p:nvCxnSpPr>
        <p:spPr>
          <a:xfrm>
            <a:off x="4294961" y="2411682"/>
            <a:ext cx="9584" cy="1554827"/>
          </a:xfrm>
          <a:prstGeom prst="line">
            <a:avLst/>
          </a:prstGeom>
          <a:ln>
            <a:solidFill>
              <a:srgbClr val="285B6A"/>
            </a:solidFill>
            <a:prstDash val="solid"/>
          </a:ln>
        </p:spPr>
        <p:style>
          <a:lnRef idx="2">
            <a:schemeClr val="accent1"/>
          </a:lnRef>
          <a:fillRef idx="0">
            <a:schemeClr val="accent1"/>
          </a:fillRef>
          <a:effectRef idx="1">
            <a:schemeClr val="accent1"/>
          </a:effectRef>
          <a:fontRef idx="minor">
            <a:schemeClr val="tx1"/>
          </a:fontRef>
        </p:style>
      </p:cxnSp>
      <p:pic>
        <p:nvPicPr>
          <p:cNvPr id="10" name="Imagen 3">
            <a:extLst>
              <a:ext uri="{FF2B5EF4-FFF2-40B4-BE49-F238E27FC236}">
                <a16:creationId xmlns:a16="http://schemas.microsoft.com/office/drawing/2014/main" id="{D7892C39-A9C5-F747-FA95-4934D789DD6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3812" y="5887208"/>
            <a:ext cx="2160000" cy="497718"/>
          </a:xfrm>
          <a:prstGeom prst="rect">
            <a:avLst/>
          </a:prstGeom>
        </p:spPr>
      </p:pic>
    </p:spTree>
    <p:extLst>
      <p:ext uri="{BB962C8B-B14F-4D97-AF65-F5344CB8AC3E}">
        <p14:creationId xmlns:p14="http://schemas.microsoft.com/office/powerpoint/2010/main" val="333229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602F-A87B-A54C-0190-F328E3DB7F5F}"/>
              </a:ext>
            </a:extLst>
          </p:cNvPr>
          <p:cNvSpPr>
            <a:spLocks noGrp="1"/>
          </p:cNvSpPr>
          <p:nvPr>
            <p:ph type="title" hasCustomPrompt="1"/>
          </p:nvPr>
        </p:nvSpPr>
        <p:spPr/>
        <p:txBody>
          <a:bodyPr/>
          <a:lstStyle/>
          <a:p>
            <a:r>
              <a:rPr lang="en-US" dirty="0" err="1"/>
              <a:t>Título</a:t>
            </a:r>
            <a:r>
              <a:rPr lang="en-US" dirty="0"/>
              <a:t> </a:t>
            </a:r>
            <a:r>
              <a:rPr lang="en-US" dirty="0" err="1"/>
              <a:t>diapositiva</a:t>
            </a:r>
            <a:endParaRPr lang="en-CO" dirty="0"/>
          </a:p>
        </p:txBody>
      </p:sp>
      <p:sp>
        <p:nvSpPr>
          <p:cNvPr id="3" name="Content Placeholder 2">
            <a:extLst>
              <a:ext uri="{FF2B5EF4-FFF2-40B4-BE49-F238E27FC236}">
                <a16:creationId xmlns:a16="http://schemas.microsoft.com/office/drawing/2014/main" id="{66068CF7-AF95-C31B-50AF-78C418D9FE83}"/>
              </a:ext>
            </a:extLst>
          </p:cNvPr>
          <p:cNvSpPr>
            <a:spLocks noGrp="1"/>
          </p:cNvSpPr>
          <p:nvPr>
            <p:ph sz="half" idx="1"/>
          </p:nvPr>
        </p:nvSpPr>
        <p:spPr>
          <a:xfrm>
            <a:off x="838200" y="1825625"/>
            <a:ext cx="5181600" cy="3960813"/>
          </a:xfrm>
        </p:spPr>
        <p:txBody>
          <a:bodyPr>
            <a:normAutofit/>
          </a:bodyPr>
          <a:lstStyle>
            <a:lvl1pPr>
              <a:defRPr sz="2000"/>
            </a:lvl1pPr>
            <a:lvl2pPr>
              <a:defRPr sz="1800"/>
            </a:lvl2pPr>
            <a:lvl3pPr>
              <a:defRPr sz="1600"/>
            </a:lvl3pPr>
            <a:lvl4pPr>
              <a:defRPr sz="1400"/>
            </a:lvl4pPr>
            <a:lvl5pPr>
              <a:defRPr sz="14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dirty="0"/>
          </a:p>
        </p:txBody>
      </p:sp>
      <p:sp>
        <p:nvSpPr>
          <p:cNvPr id="4" name="Content Placeholder 3">
            <a:extLst>
              <a:ext uri="{FF2B5EF4-FFF2-40B4-BE49-F238E27FC236}">
                <a16:creationId xmlns:a16="http://schemas.microsoft.com/office/drawing/2014/main" id="{E4BC424D-D45B-84E0-F4AD-8C58B5B7C3F6}"/>
              </a:ext>
            </a:extLst>
          </p:cNvPr>
          <p:cNvSpPr>
            <a:spLocks noGrp="1"/>
          </p:cNvSpPr>
          <p:nvPr>
            <p:ph sz="half" idx="2"/>
          </p:nvPr>
        </p:nvSpPr>
        <p:spPr>
          <a:xfrm>
            <a:off x="6172200" y="1825625"/>
            <a:ext cx="5181600" cy="3960813"/>
          </a:xfrm>
        </p:spPr>
        <p:txBody>
          <a:bodyPr>
            <a:normAutofit/>
          </a:bodyPr>
          <a:lstStyle>
            <a:lvl1pPr>
              <a:defRPr sz="2000"/>
            </a:lvl1pPr>
            <a:lvl2pPr>
              <a:defRPr sz="1800"/>
            </a:lvl2pPr>
            <a:lvl3pPr>
              <a:defRPr sz="1600"/>
            </a:lvl3pPr>
            <a:lvl4pPr>
              <a:defRPr sz="1400"/>
            </a:lvl4pPr>
            <a:lvl5pPr>
              <a:defRPr sz="14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a:p>
        </p:txBody>
      </p:sp>
      <p:sp>
        <p:nvSpPr>
          <p:cNvPr id="5" name="Date Placeholder 4">
            <a:extLst>
              <a:ext uri="{FF2B5EF4-FFF2-40B4-BE49-F238E27FC236}">
                <a16:creationId xmlns:a16="http://schemas.microsoft.com/office/drawing/2014/main" id="{D868D7BB-91FE-7A82-2FF3-7D28A596AFFE}"/>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6" name="Footer Placeholder 5">
            <a:extLst>
              <a:ext uri="{FF2B5EF4-FFF2-40B4-BE49-F238E27FC236}">
                <a16:creationId xmlns:a16="http://schemas.microsoft.com/office/drawing/2014/main" id="{B131AB3A-342C-3853-4969-6DE0DC7C69C3}"/>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C35FCD62-59C6-F018-2580-07300CB85F8B}"/>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29841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EC00-4542-E6E4-67ED-FF02BD07492B}"/>
              </a:ext>
            </a:extLst>
          </p:cNvPr>
          <p:cNvSpPr>
            <a:spLocks noGrp="1"/>
          </p:cNvSpPr>
          <p:nvPr>
            <p:ph type="title" hasCustomPrompt="1"/>
          </p:nvPr>
        </p:nvSpPr>
        <p:spPr>
          <a:xfrm>
            <a:off x="839788" y="668337"/>
            <a:ext cx="10515600" cy="510524"/>
          </a:xfrm>
        </p:spPr>
        <p:txBody>
          <a:bodyPr anchor="ctr"/>
          <a:lstStyle/>
          <a:p>
            <a:r>
              <a:rPr lang="en-US" dirty="0" err="1"/>
              <a:t>Título</a:t>
            </a:r>
            <a:r>
              <a:rPr lang="en-US" dirty="0"/>
              <a:t> </a:t>
            </a:r>
            <a:r>
              <a:rPr lang="en-US" dirty="0" err="1"/>
              <a:t>diapositiva</a:t>
            </a:r>
            <a:endParaRPr lang="en-CO" dirty="0"/>
          </a:p>
        </p:txBody>
      </p:sp>
      <p:sp>
        <p:nvSpPr>
          <p:cNvPr id="3" name="Text Placeholder 2">
            <a:extLst>
              <a:ext uri="{FF2B5EF4-FFF2-40B4-BE49-F238E27FC236}">
                <a16:creationId xmlns:a16="http://schemas.microsoft.com/office/drawing/2014/main" id="{218A26A2-0DF2-9403-584C-D9ACA5BBB277}"/>
              </a:ext>
            </a:extLst>
          </p:cNvPr>
          <p:cNvSpPr>
            <a:spLocks noGrp="1"/>
          </p:cNvSpPr>
          <p:nvPr>
            <p:ph type="body" idx="1" hasCustomPrompt="1"/>
          </p:nvPr>
        </p:nvSpPr>
        <p:spPr>
          <a:xfrm>
            <a:off x="839788" y="1681163"/>
            <a:ext cx="5157787" cy="823912"/>
          </a:xfrm>
        </p:spPr>
        <p:txBody>
          <a:bodyPr anchor="b"/>
          <a:lstStyle>
            <a:lvl1pPr marL="0" indent="0">
              <a:buNone/>
              <a:defRPr sz="2600" b="1">
                <a:solidFill>
                  <a:srgbClr val="328AA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Subítulo</a:t>
            </a:r>
            <a:endParaRPr lang="en-US" dirty="0"/>
          </a:p>
        </p:txBody>
      </p:sp>
      <p:sp>
        <p:nvSpPr>
          <p:cNvPr id="4" name="Content Placeholder 3">
            <a:extLst>
              <a:ext uri="{FF2B5EF4-FFF2-40B4-BE49-F238E27FC236}">
                <a16:creationId xmlns:a16="http://schemas.microsoft.com/office/drawing/2014/main" id="{424D7366-F8DD-5C72-0CBC-60C3A4464EC8}"/>
              </a:ext>
            </a:extLst>
          </p:cNvPr>
          <p:cNvSpPr>
            <a:spLocks noGrp="1"/>
          </p:cNvSpPr>
          <p:nvPr>
            <p:ph sz="half" idx="2"/>
          </p:nvPr>
        </p:nvSpPr>
        <p:spPr>
          <a:xfrm>
            <a:off x="839788" y="2519363"/>
            <a:ext cx="5157787" cy="3267075"/>
          </a:xfrm>
        </p:spPr>
        <p:txBody>
          <a:bodyPr>
            <a:normAutofit/>
          </a:bodyPr>
          <a:lstStyle>
            <a:lvl1pPr>
              <a:defRPr sz="2000"/>
            </a:lvl1pPr>
            <a:lvl2pPr>
              <a:defRPr sz="1800"/>
            </a:lvl2pPr>
            <a:lvl3pPr>
              <a:defRPr sz="1600"/>
            </a:lvl3pPr>
            <a:lvl4pPr>
              <a:defRPr sz="1400"/>
            </a:lvl4pPr>
            <a:lvl5pPr>
              <a:defRPr sz="14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dirty="0"/>
          </a:p>
        </p:txBody>
      </p:sp>
      <p:sp>
        <p:nvSpPr>
          <p:cNvPr id="5" name="Text Placeholder 4">
            <a:extLst>
              <a:ext uri="{FF2B5EF4-FFF2-40B4-BE49-F238E27FC236}">
                <a16:creationId xmlns:a16="http://schemas.microsoft.com/office/drawing/2014/main" id="{FAAAE30C-D2A0-1738-7241-C8F877878C03}"/>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600" b="1">
                <a:solidFill>
                  <a:srgbClr val="328AA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Subtítulo</a:t>
            </a:r>
            <a:endParaRPr lang="en-US" dirty="0"/>
          </a:p>
        </p:txBody>
      </p:sp>
      <p:sp>
        <p:nvSpPr>
          <p:cNvPr id="6" name="Content Placeholder 5">
            <a:extLst>
              <a:ext uri="{FF2B5EF4-FFF2-40B4-BE49-F238E27FC236}">
                <a16:creationId xmlns:a16="http://schemas.microsoft.com/office/drawing/2014/main" id="{C2AD89B6-1B48-3897-F106-A05C561C3450}"/>
              </a:ext>
            </a:extLst>
          </p:cNvPr>
          <p:cNvSpPr>
            <a:spLocks noGrp="1"/>
          </p:cNvSpPr>
          <p:nvPr>
            <p:ph sz="quarter" idx="4"/>
          </p:nvPr>
        </p:nvSpPr>
        <p:spPr>
          <a:xfrm>
            <a:off x="6172200" y="2519363"/>
            <a:ext cx="5183188" cy="3267075"/>
          </a:xfrm>
        </p:spPr>
        <p:txBody>
          <a:bodyPr>
            <a:normAutofit/>
          </a:bodyPr>
          <a:lstStyle>
            <a:lvl1pPr>
              <a:defRPr sz="2000"/>
            </a:lvl1pPr>
            <a:lvl2pPr>
              <a:defRPr sz="1800"/>
            </a:lvl2pPr>
            <a:lvl3pPr>
              <a:defRPr sz="1600"/>
            </a:lvl3pPr>
            <a:lvl4pPr>
              <a:defRPr sz="1400"/>
            </a:lvl4pPr>
            <a:lvl5pPr>
              <a:defRPr sz="14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a:p>
        </p:txBody>
      </p:sp>
      <p:sp>
        <p:nvSpPr>
          <p:cNvPr id="7" name="Date Placeholder 6">
            <a:extLst>
              <a:ext uri="{FF2B5EF4-FFF2-40B4-BE49-F238E27FC236}">
                <a16:creationId xmlns:a16="http://schemas.microsoft.com/office/drawing/2014/main" id="{DBA5FE28-0172-18B7-57B7-7C7476CD53DA}"/>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8" name="Footer Placeholder 7">
            <a:extLst>
              <a:ext uri="{FF2B5EF4-FFF2-40B4-BE49-F238E27FC236}">
                <a16:creationId xmlns:a16="http://schemas.microsoft.com/office/drawing/2014/main" id="{170899A4-C0C7-4E64-C945-157D98B622D6}"/>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E4D1B72D-D000-45E9-F55E-FB547D7F1FF1}"/>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160170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52D0-8972-03AE-37CD-73F26C68C6B3}"/>
              </a:ext>
            </a:extLst>
          </p:cNvPr>
          <p:cNvSpPr>
            <a:spLocks noGrp="1"/>
          </p:cNvSpPr>
          <p:nvPr>
            <p:ph type="title" hasCustomPrompt="1"/>
          </p:nvPr>
        </p:nvSpPr>
        <p:spPr/>
        <p:txBody>
          <a:bodyPr/>
          <a:lstStyle/>
          <a:p>
            <a:r>
              <a:rPr lang="en-US" dirty="0" err="1"/>
              <a:t>Título</a:t>
            </a:r>
            <a:r>
              <a:rPr lang="en-US" dirty="0"/>
              <a:t> </a:t>
            </a:r>
            <a:r>
              <a:rPr lang="en-US" dirty="0" err="1"/>
              <a:t>diapositiva</a:t>
            </a:r>
            <a:endParaRPr lang="en-CO" dirty="0"/>
          </a:p>
        </p:txBody>
      </p:sp>
      <p:sp>
        <p:nvSpPr>
          <p:cNvPr id="3" name="Date Placeholder 2">
            <a:extLst>
              <a:ext uri="{FF2B5EF4-FFF2-40B4-BE49-F238E27FC236}">
                <a16:creationId xmlns:a16="http://schemas.microsoft.com/office/drawing/2014/main" id="{04D3363A-F4AE-5DF5-C8A2-D4B0350821B8}"/>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4" name="Footer Placeholder 3">
            <a:extLst>
              <a:ext uri="{FF2B5EF4-FFF2-40B4-BE49-F238E27FC236}">
                <a16:creationId xmlns:a16="http://schemas.microsoft.com/office/drawing/2014/main" id="{1F74FE41-74BF-9B22-FFB8-D212CF992D77}"/>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45E549BF-0EC7-0E44-350A-621AEC7BF2F9}"/>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181016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205B0-8E1F-56F0-03F9-4ECA1ACC7163}"/>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3" name="Footer Placeholder 2">
            <a:extLst>
              <a:ext uri="{FF2B5EF4-FFF2-40B4-BE49-F238E27FC236}">
                <a16:creationId xmlns:a16="http://schemas.microsoft.com/office/drawing/2014/main" id="{EBE942CD-2CAC-0F4F-F1D9-0931EDED1629}"/>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84A7A6D4-B81F-6A50-FABE-DFAAD3410523}"/>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23958619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205B0-8E1F-56F0-03F9-4ECA1ACC7163}"/>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3" name="Footer Placeholder 2">
            <a:extLst>
              <a:ext uri="{FF2B5EF4-FFF2-40B4-BE49-F238E27FC236}">
                <a16:creationId xmlns:a16="http://schemas.microsoft.com/office/drawing/2014/main" id="{EBE942CD-2CAC-0F4F-F1D9-0931EDED1629}"/>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84A7A6D4-B81F-6A50-FABE-DFAAD3410523}"/>
              </a:ext>
            </a:extLst>
          </p:cNvPr>
          <p:cNvSpPr>
            <a:spLocks noGrp="1"/>
          </p:cNvSpPr>
          <p:nvPr>
            <p:ph type="sldNum" sz="quarter" idx="12"/>
          </p:nvPr>
        </p:nvSpPr>
        <p:spPr/>
        <p:txBody>
          <a:bodyPr/>
          <a:lstStyle/>
          <a:p>
            <a:fld id="{60081C85-8CFE-5842-BD33-E1BC10B9E80D}" type="slidenum">
              <a:rPr lang="en-CO" smtClean="0"/>
              <a:t>‹Nº›</a:t>
            </a:fld>
            <a:endParaRPr lang="en-CO"/>
          </a:p>
        </p:txBody>
      </p:sp>
    </p:spTree>
    <p:extLst>
      <p:ext uri="{BB962C8B-B14F-4D97-AF65-F5344CB8AC3E}">
        <p14:creationId xmlns:p14="http://schemas.microsoft.com/office/powerpoint/2010/main" val="27391115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1" name="Round Single Corner Rectangle 10">
            <a:extLst>
              <a:ext uri="{FF2B5EF4-FFF2-40B4-BE49-F238E27FC236}">
                <a16:creationId xmlns:a16="http://schemas.microsoft.com/office/drawing/2014/main" id="{331CD72A-EC0F-4368-5813-9F7A2EC2C359}"/>
              </a:ext>
            </a:extLst>
          </p:cNvPr>
          <p:cNvSpPr/>
          <p:nvPr userDrawn="1"/>
        </p:nvSpPr>
        <p:spPr>
          <a:xfrm rot="10800000">
            <a:off x="6377384" y="0"/>
            <a:ext cx="5848350" cy="6356350"/>
          </a:xfrm>
          <a:prstGeom prst="round1Rect">
            <a:avLst>
              <a:gd name="adj" fmla="val 19984"/>
            </a:avLst>
          </a:prstGeom>
          <a:solidFill>
            <a:srgbClr val="328A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CO"/>
          </a:p>
        </p:txBody>
      </p:sp>
      <p:sp>
        <p:nvSpPr>
          <p:cNvPr id="2" name="Title 1">
            <a:extLst>
              <a:ext uri="{FF2B5EF4-FFF2-40B4-BE49-F238E27FC236}">
                <a16:creationId xmlns:a16="http://schemas.microsoft.com/office/drawing/2014/main" id="{546D414D-617A-F96E-2162-F65798893864}"/>
              </a:ext>
            </a:extLst>
          </p:cNvPr>
          <p:cNvSpPr>
            <a:spLocks noGrp="1"/>
          </p:cNvSpPr>
          <p:nvPr>
            <p:ph type="title" hasCustomPrompt="1"/>
          </p:nvPr>
        </p:nvSpPr>
        <p:spPr>
          <a:xfrm>
            <a:off x="839788" y="590296"/>
            <a:ext cx="4989512" cy="538417"/>
          </a:xfrm>
        </p:spPr>
        <p:txBody>
          <a:bodyPr anchor="b"/>
          <a:lstStyle>
            <a:lvl1pPr>
              <a:defRPr sz="3200"/>
            </a:lvl1pPr>
          </a:lstStyle>
          <a:p>
            <a:r>
              <a:rPr lang="en-US" dirty="0" err="1"/>
              <a:t>Título</a:t>
            </a:r>
            <a:r>
              <a:rPr lang="en-US" dirty="0"/>
              <a:t> </a:t>
            </a:r>
            <a:r>
              <a:rPr lang="en-US" dirty="0" err="1"/>
              <a:t>diapositiva</a:t>
            </a:r>
            <a:endParaRPr lang="en-CO" dirty="0"/>
          </a:p>
        </p:txBody>
      </p:sp>
      <p:sp>
        <p:nvSpPr>
          <p:cNvPr id="4" name="Text Placeholder 3">
            <a:extLst>
              <a:ext uri="{FF2B5EF4-FFF2-40B4-BE49-F238E27FC236}">
                <a16:creationId xmlns:a16="http://schemas.microsoft.com/office/drawing/2014/main" id="{8B4D597A-3D60-9E8A-09F5-05E8816481F4}"/>
              </a:ext>
            </a:extLst>
          </p:cNvPr>
          <p:cNvSpPr>
            <a:spLocks noGrp="1"/>
          </p:cNvSpPr>
          <p:nvPr>
            <p:ph type="body" sz="half" idx="2" hasCustomPrompt="1"/>
          </p:nvPr>
        </p:nvSpPr>
        <p:spPr>
          <a:xfrm>
            <a:off x="839788" y="1843088"/>
            <a:ext cx="4989512" cy="39004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Contenido</a:t>
            </a:r>
            <a:endParaRPr lang="en-US" dirty="0"/>
          </a:p>
        </p:txBody>
      </p:sp>
      <p:sp>
        <p:nvSpPr>
          <p:cNvPr id="5" name="Date Placeholder 4">
            <a:extLst>
              <a:ext uri="{FF2B5EF4-FFF2-40B4-BE49-F238E27FC236}">
                <a16:creationId xmlns:a16="http://schemas.microsoft.com/office/drawing/2014/main" id="{74467128-D74A-8D3F-9664-C9C69710A9AE}"/>
              </a:ext>
            </a:extLst>
          </p:cNvPr>
          <p:cNvSpPr>
            <a:spLocks noGrp="1"/>
          </p:cNvSpPr>
          <p:nvPr>
            <p:ph type="dt" sz="half" idx="10"/>
          </p:nvPr>
        </p:nvSpPr>
        <p:spPr/>
        <p:txBody>
          <a:bodyPr/>
          <a:lstStyle/>
          <a:p>
            <a:fld id="{3EDCF50D-4CD3-C241-B327-EBF77B0176DC}" type="datetimeFigureOut">
              <a:rPr lang="en-CO" smtClean="0"/>
              <a:t>08/13/2025</a:t>
            </a:fld>
            <a:endParaRPr lang="en-CO"/>
          </a:p>
        </p:txBody>
      </p:sp>
      <p:sp>
        <p:nvSpPr>
          <p:cNvPr id="6" name="Footer Placeholder 5">
            <a:extLst>
              <a:ext uri="{FF2B5EF4-FFF2-40B4-BE49-F238E27FC236}">
                <a16:creationId xmlns:a16="http://schemas.microsoft.com/office/drawing/2014/main" id="{D697787F-AE3F-B47D-EC5E-30E6C11F5DC1}"/>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0F1332AF-AFF1-F943-FEF6-52E85F302054}"/>
              </a:ext>
            </a:extLst>
          </p:cNvPr>
          <p:cNvSpPr>
            <a:spLocks noGrp="1"/>
          </p:cNvSpPr>
          <p:nvPr>
            <p:ph type="sldNum" sz="quarter" idx="12"/>
          </p:nvPr>
        </p:nvSpPr>
        <p:spPr/>
        <p:txBody>
          <a:bodyPr/>
          <a:lstStyle/>
          <a:p>
            <a:fld id="{60081C85-8CFE-5842-BD33-E1BC10B9E80D}" type="slidenum">
              <a:rPr lang="en-CO" smtClean="0"/>
              <a:t>‹Nº›</a:t>
            </a:fld>
            <a:endParaRPr lang="en-CO"/>
          </a:p>
        </p:txBody>
      </p:sp>
      <p:sp>
        <p:nvSpPr>
          <p:cNvPr id="3" name="Content Placeholder 2">
            <a:extLst>
              <a:ext uri="{FF2B5EF4-FFF2-40B4-BE49-F238E27FC236}">
                <a16:creationId xmlns:a16="http://schemas.microsoft.com/office/drawing/2014/main" id="{D99E66B9-41BB-22CF-F3A2-C4FB47F2D262}"/>
              </a:ext>
            </a:extLst>
          </p:cNvPr>
          <p:cNvSpPr>
            <a:spLocks noGrp="1"/>
          </p:cNvSpPr>
          <p:nvPr>
            <p:ph idx="1"/>
          </p:nvPr>
        </p:nvSpPr>
        <p:spPr>
          <a:xfrm>
            <a:off x="7101319" y="785814"/>
            <a:ext cx="4500563" cy="4957761"/>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dirty="0"/>
          </a:p>
        </p:txBody>
      </p:sp>
      <p:pic>
        <p:nvPicPr>
          <p:cNvPr id="9" name="Picture 8" descr="A black and white sign&#10;&#10;Description automatically generated">
            <a:extLst>
              <a:ext uri="{FF2B5EF4-FFF2-40B4-BE49-F238E27FC236}">
                <a16:creationId xmlns:a16="http://schemas.microsoft.com/office/drawing/2014/main" id="{A786B5E7-174C-ABDA-D19A-B966DE243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712" y="6088267"/>
            <a:ext cx="2160000" cy="467619"/>
          </a:xfrm>
          <a:prstGeom prst="rect">
            <a:avLst/>
          </a:prstGeom>
        </p:spPr>
      </p:pic>
    </p:spTree>
    <p:extLst>
      <p:ext uri="{BB962C8B-B14F-4D97-AF65-F5344CB8AC3E}">
        <p14:creationId xmlns:p14="http://schemas.microsoft.com/office/powerpoint/2010/main" val="395792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9E6E2-2754-ECF9-5ECE-7BB832E0539D}"/>
              </a:ext>
            </a:extLst>
          </p:cNvPr>
          <p:cNvSpPr>
            <a:spLocks noGrp="1"/>
          </p:cNvSpPr>
          <p:nvPr>
            <p:ph type="title"/>
          </p:nvPr>
        </p:nvSpPr>
        <p:spPr>
          <a:xfrm>
            <a:off x="809624" y="640250"/>
            <a:ext cx="10515600" cy="510524"/>
          </a:xfrm>
          <a:prstGeom prst="rect">
            <a:avLst/>
          </a:prstGeom>
          <a:noFill/>
        </p:spPr>
        <p:txBody>
          <a:bodyPr wrap="square" lIns="91440" tIns="45720" rIns="91440" bIns="45720" anchor="t">
            <a:spAutoFit/>
          </a:bodyPr>
          <a:lstStyle/>
          <a:p>
            <a:pPr marL="0" lvl="0"/>
            <a:r>
              <a:rPr lang="en-US" dirty="0" err="1"/>
              <a:t>Título</a:t>
            </a:r>
            <a:r>
              <a:rPr lang="en-US" dirty="0"/>
              <a:t> </a:t>
            </a:r>
            <a:r>
              <a:rPr lang="en-US" dirty="0" err="1"/>
              <a:t>diapositiva</a:t>
            </a:r>
            <a:endParaRPr lang="en-CO" dirty="0"/>
          </a:p>
        </p:txBody>
      </p:sp>
      <p:sp>
        <p:nvSpPr>
          <p:cNvPr id="3" name="Text Placeholder 2">
            <a:extLst>
              <a:ext uri="{FF2B5EF4-FFF2-40B4-BE49-F238E27FC236}">
                <a16:creationId xmlns:a16="http://schemas.microsoft.com/office/drawing/2014/main" id="{977A9DF4-5C4C-243F-6B80-AE581295F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CO"/>
          </a:p>
        </p:txBody>
      </p:sp>
      <p:sp>
        <p:nvSpPr>
          <p:cNvPr id="4" name="Date Placeholder 3">
            <a:extLst>
              <a:ext uri="{FF2B5EF4-FFF2-40B4-BE49-F238E27FC236}">
                <a16:creationId xmlns:a16="http://schemas.microsoft.com/office/drawing/2014/main" id="{80765645-EDED-9EC3-0818-8039C32799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DCF50D-4CD3-C241-B327-EBF77B0176DC}" type="datetimeFigureOut">
              <a:rPr lang="en-CO" smtClean="0"/>
              <a:t>08/13/2025</a:t>
            </a:fld>
            <a:endParaRPr lang="en-CO"/>
          </a:p>
        </p:txBody>
      </p:sp>
      <p:sp>
        <p:nvSpPr>
          <p:cNvPr id="5" name="Footer Placeholder 4">
            <a:extLst>
              <a:ext uri="{FF2B5EF4-FFF2-40B4-BE49-F238E27FC236}">
                <a16:creationId xmlns:a16="http://schemas.microsoft.com/office/drawing/2014/main" id="{E62CF9C1-3582-B554-DC74-DCECD34D1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O"/>
          </a:p>
        </p:txBody>
      </p:sp>
      <p:sp>
        <p:nvSpPr>
          <p:cNvPr id="6" name="Slide Number Placeholder 5">
            <a:extLst>
              <a:ext uri="{FF2B5EF4-FFF2-40B4-BE49-F238E27FC236}">
                <a16:creationId xmlns:a16="http://schemas.microsoft.com/office/drawing/2014/main" id="{55A17EE5-0F81-3F93-F398-3B4C25A9B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081C85-8CFE-5842-BD33-E1BC10B9E80D}" type="slidenum">
              <a:rPr lang="en-CO" smtClean="0"/>
              <a:t>‹Nº›</a:t>
            </a:fld>
            <a:endParaRPr lang="en-CO"/>
          </a:p>
        </p:txBody>
      </p:sp>
      <p:pic>
        <p:nvPicPr>
          <p:cNvPr id="7" name="Picture 6" descr="A black and white sign&#10;&#10;Description automatically generated">
            <a:extLst>
              <a:ext uri="{FF2B5EF4-FFF2-40B4-BE49-F238E27FC236}">
                <a16:creationId xmlns:a16="http://schemas.microsoft.com/office/drawing/2014/main" id="{A98939A1-3B2A-525D-5E97-9EE8B4EFCC94}"/>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9577523" y="6088267"/>
            <a:ext cx="2160000" cy="467619"/>
          </a:xfrm>
          <a:prstGeom prst="rect">
            <a:avLst/>
          </a:prstGeom>
        </p:spPr>
      </p:pic>
    </p:spTree>
    <p:extLst>
      <p:ext uri="{BB962C8B-B14F-4D97-AF65-F5344CB8AC3E}">
        <p14:creationId xmlns:p14="http://schemas.microsoft.com/office/powerpoint/2010/main" val="2755428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 id="2147483656" r:id="rId9"/>
    <p:sldLayoutId id="2147483664" r:id="rId10"/>
    <p:sldLayoutId id="2147483657" r:id="rId11"/>
    <p:sldLayoutId id="2147483658" r:id="rId12"/>
  </p:sldLayoutIdLst>
  <p:txStyles>
    <p:titleStyle>
      <a:lvl1pPr algn="l" defTabSz="914400" rtl="0" eaLnBrk="1" latinLnBrk="0" hangingPunct="1">
        <a:lnSpc>
          <a:spcPct val="90000"/>
        </a:lnSpc>
        <a:spcBef>
          <a:spcPct val="0"/>
        </a:spcBef>
        <a:buNone/>
        <a:defRPr lang="en-CO" sz="3000" b="1" kern="1200">
          <a:solidFill>
            <a:srgbClr val="38A9CA"/>
          </a:solidFill>
          <a:latin typeface="Aptos" panose="020B0004020202020204" pitchFamily="34" charset="0"/>
          <a:ea typeface="+mn-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0.png"/><Relationship Id="rId7"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image" Target="../media/image39.png"/><Relationship Id="rId10" Type="http://schemas.openxmlformats.org/officeDocument/2006/relationships/image" Target="../media/image200.png"/><Relationship Id="rId4" Type="http://schemas.openxmlformats.org/officeDocument/2006/relationships/image" Target="../media/image8.png"/><Relationship Id="rId9" Type="http://schemas.openxmlformats.org/officeDocument/2006/relationships/image" Target="../media/image190.png"/></Relationships>
</file>

<file path=ppt/slides/_rels/slide1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diagramQuickStyle" Target="../diagrams/quickStyle3.xml"/><Relationship Id="rId3" Type="http://schemas.openxmlformats.org/officeDocument/2006/relationships/image" Target="../media/image10.png"/><Relationship Id="rId7" Type="http://schemas.openxmlformats.org/officeDocument/2006/relationships/image" Target="../media/image170.png"/><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diagramData" Target="../diagrams/data3.xml"/><Relationship Id="rId15" Type="http://schemas.microsoft.com/office/2007/relationships/diagramDrawing" Target="../diagrams/drawing3.xml"/><Relationship Id="rId10" Type="http://schemas.openxmlformats.org/officeDocument/2006/relationships/image" Target="../media/image200.png"/><Relationship Id="rId4" Type="http://schemas.openxmlformats.org/officeDocument/2006/relationships/image" Target="../media/image8.png"/><Relationship Id="rId9" Type="http://schemas.openxmlformats.org/officeDocument/2006/relationships/image" Target="../media/image190.png"/><Relationship Id="rId14" Type="http://schemas.openxmlformats.org/officeDocument/2006/relationships/diagramColors" Target="../diagrams/colors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4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0.png"/><Relationship Id="rId7" Type="http://schemas.openxmlformats.org/officeDocument/2006/relationships/image" Target="../media/image49.png"/><Relationship Id="rId12"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48.png"/><Relationship Id="rId10" Type="http://schemas.openxmlformats.org/officeDocument/2006/relationships/image" Target="../media/image60.svg"/><Relationship Id="rId4" Type="http://schemas.openxmlformats.org/officeDocument/2006/relationships/image" Target="../media/image8.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19.xml"/><Relationship Id="rId7" Type="http://schemas.openxmlformats.org/officeDocument/2006/relationships/image" Target="../media/image51.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chart" Target="../charts/chart4.xml"/></Relationships>
</file>

<file path=ppt/slides/_rels/slide33.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20.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chart" Target="../charts/chart6.xml"/><Relationship Id="rId4" Type="http://schemas.openxmlformats.org/officeDocument/2006/relationships/image" Target="../media/image46.png"/><Relationship Id="rId9"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0.png"/><Relationship Id="rId7" Type="http://schemas.openxmlformats.org/officeDocument/2006/relationships/image" Target="../media/image66.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8.png"/><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1.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8.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3.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5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9.svg"/><Relationship Id="rId5" Type="http://schemas.openxmlformats.org/officeDocument/2006/relationships/image" Target="../media/image64.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s://open.library.ubc.ca/media/stream/pdf/24/1.0074259/1" TargetMode="Externa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hyperlink" Target="https://saludata.saludcapital.gov.co./osb/indicadores/natalidad-en-bogota/" TargetMode="Externa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png"/><Relationship Id="rId7" Type="http://schemas.openxmlformats.org/officeDocument/2006/relationships/diagramQuickStyle" Target="../diagrams/quickStyle1.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8.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5.png"/><Relationship Id="rId7" Type="http://schemas.openxmlformats.org/officeDocument/2006/relationships/diagramLayout" Target="../diagrams/layout2.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diagramData" Target="../diagrams/data2.xml"/><Relationship Id="rId5" Type="http://schemas.openxmlformats.org/officeDocument/2006/relationships/image" Target="../media/image27.png"/><Relationship Id="rId10" Type="http://schemas.microsoft.com/office/2007/relationships/diagramDrawing" Target="../diagrams/drawing2.xml"/><Relationship Id="rId4" Type="http://schemas.openxmlformats.org/officeDocument/2006/relationships/image" Target="../media/image26.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sv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8.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F8003-D141-7483-8D4D-AEC7DCE0B7B4}"/>
              </a:ext>
            </a:extLst>
          </p:cNvPr>
          <p:cNvSpPr>
            <a:spLocks noGrp="1"/>
          </p:cNvSpPr>
          <p:nvPr>
            <p:ph type="ctrTitle"/>
          </p:nvPr>
        </p:nvSpPr>
        <p:spPr>
          <a:xfrm>
            <a:off x="1026543" y="906862"/>
            <a:ext cx="8574657" cy="3139291"/>
          </a:xfrm>
        </p:spPr>
        <p:txBody>
          <a:bodyPr/>
          <a:lstStyle/>
          <a:p>
            <a:pPr lvl="0">
              <a:lnSpc>
                <a:spcPct val="100000"/>
              </a:lnSpc>
              <a:spcBef>
                <a:spcPts val="0"/>
              </a:spcBef>
              <a:defRPr/>
            </a:pPr>
            <a:r>
              <a:rPr lang="es-CO"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Evaluación de tecnologías para la prevención  del virus sincitial respiratorio –VSR–</a:t>
            </a:r>
            <a:br>
              <a:rPr lang="es-CO"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endParaRPr lang="en-CO" dirty="0"/>
          </a:p>
        </p:txBody>
      </p:sp>
      <p:sp>
        <p:nvSpPr>
          <p:cNvPr id="5" name="Subtitle 4">
            <a:extLst>
              <a:ext uri="{FF2B5EF4-FFF2-40B4-BE49-F238E27FC236}">
                <a16:creationId xmlns:a16="http://schemas.microsoft.com/office/drawing/2014/main" id="{E2AF1B0E-3F0C-1296-056E-C57353387C87}"/>
              </a:ext>
            </a:extLst>
          </p:cNvPr>
          <p:cNvSpPr>
            <a:spLocks noGrp="1"/>
          </p:cNvSpPr>
          <p:nvPr>
            <p:ph type="subTitle" idx="1"/>
          </p:nvPr>
        </p:nvSpPr>
        <p:spPr>
          <a:xfrm>
            <a:off x="1026543" y="3864462"/>
            <a:ext cx="10086074" cy="677354"/>
          </a:xfrm>
        </p:spPr>
        <p:txBody>
          <a:bodyPr/>
          <a:lstStyle/>
          <a:p>
            <a:pPr algn="ctr">
              <a:defRPr/>
            </a:pPr>
            <a:r>
              <a:rPr lang="es-ES" dirty="0">
                <a:effectLst>
                  <a:outerShdw blurRad="38100" dist="38100" dir="2700000" algn="tl">
                    <a:srgbClr val="000000">
                      <a:alpha val="43137"/>
                    </a:srgbClr>
                  </a:outerShdw>
                </a:effectLst>
                <a:latin typeface="Calibri Light"/>
                <a:ea typeface="Calibri Light"/>
                <a:cs typeface="Calibri Light"/>
              </a:rPr>
              <a:t>Validación de resultados con comité de expertos IRA (ampliado)</a:t>
            </a:r>
          </a:p>
          <a:p>
            <a:pPr algn="ctr">
              <a:defRPr/>
            </a:pPr>
            <a:r>
              <a:rPr lang="es-CO" dirty="0">
                <a:effectLst>
                  <a:outerShdw blurRad="38100" dist="38100" dir="2700000" algn="tl">
                    <a:srgbClr val="000000">
                      <a:alpha val="43137"/>
                    </a:srgbClr>
                  </a:outerShdw>
                </a:effectLst>
                <a:latin typeface="Calibri Light"/>
                <a:ea typeface="Calibri Light"/>
                <a:cs typeface="Calibri Light"/>
              </a:rPr>
              <a:t>Secretaría Distrital de Salud de Bogotá</a:t>
            </a:r>
          </a:p>
          <a:p>
            <a:pPr algn="ctr">
              <a:defRPr/>
            </a:pPr>
            <a:r>
              <a:rPr lang="es-CO" dirty="0">
                <a:effectLst>
                  <a:outerShdw blurRad="38100" dist="38100" dir="2700000" algn="tl">
                    <a:srgbClr val="000000">
                      <a:alpha val="43137"/>
                    </a:srgbClr>
                  </a:outerShdw>
                </a:effectLst>
                <a:latin typeface="Calibri Light"/>
                <a:ea typeface="Calibri Light"/>
                <a:cs typeface="Calibri Light"/>
              </a:rPr>
              <a:t>14 agosto de 2025 </a:t>
            </a:r>
            <a:r>
              <a:rPr lang="es-MX" dirty="0"/>
              <a:t>Agosto 2025</a:t>
            </a:r>
            <a:endParaRPr lang="en-CO" dirty="0"/>
          </a:p>
        </p:txBody>
      </p:sp>
      <p:pic>
        <p:nvPicPr>
          <p:cNvPr id="19" name="Imagen 18">
            <a:extLst>
              <a:ext uri="{FF2B5EF4-FFF2-40B4-BE49-F238E27FC236}">
                <a16:creationId xmlns:a16="http://schemas.microsoft.com/office/drawing/2014/main" id="{0C27E069-A365-97AD-A9B0-9523342F3508}"/>
              </a:ext>
            </a:extLst>
          </p:cNvPr>
          <p:cNvPicPr>
            <a:picLocks noChangeAspect="1"/>
          </p:cNvPicPr>
          <p:nvPr/>
        </p:nvPicPr>
        <p:blipFill>
          <a:blip r:embed="rId2"/>
          <a:stretch>
            <a:fillRect/>
          </a:stretch>
        </p:blipFill>
        <p:spPr>
          <a:xfrm>
            <a:off x="7151584" y="5759628"/>
            <a:ext cx="1447676" cy="677353"/>
          </a:xfrm>
          <a:prstGeom prst="rect">
            <a:avLst/>
          </a:prstGeom>
        </p:spPr>
      </p:pic>
      <p:pic>
        <p:nvPicPr>
          <p:cNvPr id="20" name="Imagen 19" descr="Texto&#10;&#10;Descripción generada automáticamente">
            <a:extLst>
              <a:ext uri="{FF2B5EF4-FFF2-40B4-BE49-F238E27FC236}">
                <a16:creationId xmlns:a16="http://schemas.microsoft.com/office/drawing/2014/main" id="{EA894022-77CD-71FF-5DC8-1561C3121214}"/>
              </a:ext>
            </a:extLst>
          </p:cNvPr>
          <p:cNvPicPr>
            <a:picLocks noChangeAspect="1"/>
          </p:cNvPicPr>
          <p:nvPr/>
        </p:nvPicPr>
        <p:blipFill>
          <a:blip r:embed="rId3"/>
          <a:stretch>
            <a:fillRect/>
          </a:stretch>
        </p:blipFill>
        <p:spPr>
          <a:xfrm>
            <a:off x="45832" y="5447478"/>
            <a:ext cx="1487603" cy="1014805"/>
          </a:xfrm>
          <a:prstGeom prst="rect">
            <a:avLst/>
          </a:prstGeom>
        </p:spPr>
      </p:pic>
    </p:spTree>
    <p:extLst>
      <p:ext uri="{BB962C8B-B14F-4D97-AF65-F5344CB8AC3E}">
        <p14:creationId xmlns:p14="http://schemas.microsoft.com/office/powerpoint/2010/main" val="597815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537AE-5D23-03DE-0469-6BD82B475FE6}"/>
              </a:ext>
            </a:extLst>
          </p:cNvPr>
          <p:cNvSpPr>
            <a:spLocks noGrp="1"/>
          </p:cNvSpPr>
          <p:nvPr>
            <p:ph type="title"/>
          </p:nvPr>
        </p:nvSpPr>
        <p:spPr/>
        <p:txBody>
          <a:bodyPr/>
          <a:lstStyle/>
          <a:p>
            <a:pPr lvl="0" defTabSz="342900">
              <a:lnSpc>
                <a:spcPct val="100000"/>
              </a:lnSpc>
              <a:spcBef>
                <a:spcPts val="0"/>
              </a:spcBef>
              <a:defRPr/>
            </a:pPr>
            <a:r>
              <a:rPr lang="es-ES" sz="2800" dirty="0">
                <a:sym typeface="Arial"/>
              </a:rPr>
              <a:t>CAPACIDAD INSTALADA Y OCUPACIÓN EN SERVICIOS DE</a:t>
            </a:r>
            <a:br>
              <a:rPr lang="es-ES" sz="2800" dirty="0">
                <a:sym typeface="Arial"/>
              </a:rPr>
            </a:br>
            <a:r>
              <a:rPr lang="es-ES" sz="2800" dirty="0">
                <a:sym typeface="Arial"/>
              </a:rPr>
              <a:t>HOSPITALIZACIÓN Y UCI PEDIÁTRICA – BOGOTÁ D.C. Corte 31 julio </a:t>
            </a:r>
            <a:r>
              <a:rPr lang="es-MX" sz="2800" dirty="0">
                <a:sym typeface="Arial"/>
              </a:rPr>
              <a:t>de 2025</a:t>
            </a:r>
            <a:r>
              <a:rPr lang="es-CO" sz="2800" dirty="0"/>
              <a:t/>
            </a:r>
            <a:br>
              <a:rPr lang="es-CO" sz="2800" dirty="0"/>
            </a:br>
            <a:r>
              <a:rPr lang="es-CO" sz="2800" dirty="0">
                <a:solidFill>
                  <a:srgbClr val="145768"/>
                </a:solidFill>
                <a:effectLst>
                  <a:outerShdw blurRad="38100" dist="38100" dir="2700000" algn="tl">
                    <a:srgbClr val="000000">
                      <a:alpha val="43137"/>
                    </a:srgbClr>
                  </a:outerShdw>
                </a:effectLst>
                <a:latin typeface="Arial" panose="020B0604020202020204" pitchFamily="34" charset="0"/>
                <a:ea typeface="+mj-lt"/>
                <a:cs typeface="Arial" panose="020B0604020202020204" pitchFamily="34" charset="0"/>
              </a:rPr>
              <a:t/>
            </a:r>
            <a:br>
              <a:rPr lang="es-CO" sz="2800" dirty="0">
                <a:solidFill>
                  <a:srgbClr val="145768"/>
                </a:solidFill>
                <a:effectLst>
                  <a:outerShdw blurRad="38100" dist="38100" dir="2700000" algn="tl">
                    <a:srgbClr val="000000">
                      <a:alpha val="43137"/>
                    </a:srgbClr>
                  </a:outerShdw>
                </a:effectLst>
                <a:latin typeface="Arial" panose="020B0604020202020204" pitchFamily="34" charset="0"/>
                <a:ea typeface="+mj-lt"/>
                <a:cs typeface="Arial" panose="020B0604020202020204" pitchFamily="34" charset="0"/>
              </a:rPr>
            </a:br>
            <a:endParaRPr lang="en-CO" sz="2800" dirty="0"/>
          </a:p>
        </p:txBody>
      </p:sp>
      <p:sp>
        <p:nvSpPr>
          <p:cNvPr id="7" name="CuadroTexto 6">
            <a:extLst>
              <a:ext uri="{FF2B5EF4-FFF2-40B4-BE49-F238E27FC236}">
                <a16:creationId xmlns:a16="http://schemas.microsoft.com/office/drawing/2014/main" id="{01320C30-2CC0-4783-9DF2-794AB0389308}"/>
              </a:ext>
            </a:extLst>
          </p:cNvPr>
          <p:cNvSpPr txBox="1"/>
          <p:nvPr/>
        </p:nvSpPr>
        <p:spPr>
          <a:xfrm rot="10800000" flipV="1">
            <a:off x="558140" y="5719610"/>
            <a:ext cx="10795659" cy="530915"/>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Fuente:</a:t>
            </a:r>
            <a:r>
              <a:rPr kumimoji="0" lang="es-CO"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 Registro Especial de prestadores de Servicios de Salud- REPS. Sedes de IPS Priorizadas de Red privada: Información reportada por 32 sedes de IPS para Hospitalización Pediátrica y 23 IPS para UCI Pediátrica. Con corte al 31/07/2025 a las 10:20 AM , camas ocupadas: Aplicativo Corte 31/07/2025 </a:t>
            </a:r>
            <a:r>
              <a:rPr kumimoji="0" lang="pt-BR" sz="1000" b="0" i="0" u="none" strike="noStrike" kern="1200" cap="none" spc="0" normalizeH="0" baseline="0" noProof="0" dirty="0">
                <a:ln>
                  <a:noFill/>
                </a:ln>
                <a:solidFill>
                  <a:srgbClr val="000000"/>
                </a:solidFill>
                <a:effectLst/>
                <a:uLnTx/>
                <a:uFillTx/>
                <a:latin typeface="Arial Narrow" panose="020B0606020202030204" pitchFamily="34" charset="0"/>
                <a:ea typeface="+mn-lt"/>
                <a:cs typeface="Arial"/>
              </a:rPr>
              <a:t>(</a:t>
            </a:r>
            <a:r>
              <a:rPr kumimoji="0" lang="pt-BR" sz="1000" b="0"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lt"/>
                <a:cs typeface="Arial"/>
              </a:rPr>
              <a:t>Hora de corte: 1:00 PM </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D.P.S.S)</a:t>
            </a: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 No se cuenta con información específica de casos de hospitalización por Infecciones Respiratorias Agudas</a:t>
            </a:r>
            <a:endParaRPr kumimoji="0" lang="es-CO" sz="10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Arial"/>
            </a:endParaRPr>
          </a:p>
        </p:txBody>
      </p:sp>
      <p:graphicFrame>
        <p:nvGraphicFramePr>
          <p:cNvPr id="3" name="Gráfico 2">
            <a:extLst>
              <a:ext uri="{FF2B5EF4-FFF2-40B4-BE49-F238E27FC236}">
                <a16:creationId xmlns:a16="http://schemas.microsoft.com/office/drawing/2014/main" id="{B7644688-C7FA-1410-8C33-21F9FD802D18}"/>
              </a:ext>
            </a:extLst>
          </p:cNvPr>
          <p:cNvGraphicFramePr>
            <a:graphicFrameLocks/>
          </p:cNvGraphicFramePr>
          <p:nvPr/>
        </p:nvGraphicFramePr>
        <p:xfrm>
          <a:off x="521057" y="1532154"/>
          <a:ext cx="11041319" cy="4012442"/>
        </p:xfrm>
        <a:graphic>
          <a:graphicData uri="http://schemas.openxmlformats.org/drawingml/2006/chart">
            <c:chart xmlns:c="http://schemas.openxmlformats.org/drawingml/2006/chart" xmlns:r="http://schemas.openxmlformats.org/officeDocument/2006/relationships" r:id="rId2"/>
          </a:graphicData>
        </a:graphic>
      </p:graphicFrame>
      <p:sp>
        <p:nvSpPr>
          <p:cNvPr id="6" name="CuadroTexto 5">
            <a:extLst>
              <a:ext uri="{FF2B5EF4-FFF2-40B4-BE49-F238E27FC236}">
                <a16:creationId xmlns:a16="http://schemas.microsoft.com/office/drawing/2014/main" id="{0DCFE1A6-7530-4721-B355-FD793ABA347A}"/>
              </a:ext>
            </a:extLst>
          </p:cNvPr>
          <p:cNvSpPr txBox="1"/>
          <p:nvPr/>
        </p:nvSpPr>
        <p:spPr>
          <a:xfrm>
            <a:off x="11081440" y="1674892"/>
            <a:ext cx="7242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333333"/>
                </a:solidFill>
                <a:effectLst/>
                <a:uLnTx/>
                <a:uFillTx/>
                <a:latin typeface="Aptos" panose="02110004020202020204"/>
                <a:ea typeface="+mn-ea"/>
                <a:cs typeface="+mn-cs"/>
              </a:rPr>
              <a:t>88,4%</a:t>
            </a:r>
            <a:endParaRPr kumimoji="0" lang="es-CO" sz="1200" b="1" i="0" u="none" strike="noStrike" kern="1200" cap="none" spc="0" normalizeH="0" baseline="0" noProof="0" dirty="0">
              <a:ln>
                <a:noFill/>
              </a:ln>
              <a:solidFill>
                <a:srgbClr val="333333"/>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723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a:extLst>
              <a:ext uri="{FF2B5EF4-FFF2-40B4-BE49-F238E27FC236}">
                <a16:creationId xmlns:a16="http://schemas.microsoft.com/office/drawing/2014/main" id="{5DEA3DD0-D361-5CF5-DD02-883F920082DA}"/>
              </a:ext>
            </a:extLst>
          </p:cNvPr>
          <p:cNvGraphicFramePr>
            <a:graphicFrameLocks noGrp="1"/>
          </p:cNvGraphicFramePr>
          <p:nvPr/>
        </p:nvGraphicFramePr>
        <p:xfrm>
          <a:off x="429903" y="2103711"/>
          <a:ext cx="5404513" cy="1590333"/>
        </p:xfrm>
        <a:graphic>
          <a:graphicData uri="http://schemas.openxmlformats.org/drawingml/2006/table">
            <a:tbl>
              <a:tblPr>
                <a:tableStyleId>{5C22544A-7EE6-4342-B048-85BDC9FD1C3A}</a:tableStyleId>
              </a:tblPr>
              <a:tblGrid>
                <a:gridCol w="1632784">
                  <a:extLst>
                    <a:ext uri="{9D8B030D-6E8A-4147-A177-3AD203B41FA5}">
                      <a16:colId xmlns:a16="http://schemas.microsoft.com/office/drawing/2014/main" val="2027459069"/>
                    </a:ext>
                  </a:extLst>
                </a:gridCol>
                <a:gridCol w="1175603">
                  <a:extLst>
                    <a:ext uri="{9D8B030D-6E8A-4147-A177-3AD203B41FA5}">
                      <a16:colId xmlns:a16="http://schemas.microsoft.com/office/drawing/2014/main" val="2220769039"/>
                    </a:ext>
                  </a:extLst>
                </a:gridCol>
                <a:gridCol w="1126621">
                  <a:extLst>
                    <a:ext uri="{9D8B030D-6E8A-4147-A177-3AD203B41FA5}">
                      <a16:colId xmlns:a16="http://schemas.microsoft.com/office/drawing/2014/main" val="2345132537"/>
                    </a:ext>
                  </a:extLst>
                </a:gridCol>
                <a:gridCol w="1469505">
                  <a:extLst>
                    <a:ext uri="{9D8B030D-6E8A-4147-A177-3AD203B41FA5}">
                      <a16:colId xmlns:a16="http://schemas.microsoft.com/office/drawing/2014/main" val="3670784706"/>
                    </a:ext>
                  </a:extLst>
                </a:gridCol>
              </a:tblGrid>
              <a:tr h="384696">
                <a:tc>
                  <a:txBody>
                    <a:bodyPr/>
                    <a:lstStyle/>
                    <a:p>
                      <a:pPr algn="ctr" fontAlgn="ctr">
                        <a:buNone/>
                      </a:pPr>
                      <a:r>
                        <a:rPr lang="es-CO" sz="1400" b="1" u="none" strike="noStrike" dirty="0">
                          <a:effectLst/>
                          <a:latin typeface="+mn-lt"/>
                        </a:rPr>
                        <a:t> </a:t>
                      </a:r>
                      <a:endParaRPr lang="es-CO" sz="1400" b="1" i="0" u="none" strike="noStrike" dirty="0">
                        <a:solidFill>
                          <a:srgbClr val="000000"/>
                        </a:solidFill>
                        <a:effectLst/>
                        <a:latin typeface="+mn-lt"/>
                      </a:endParaRPr>
                    </a:p>
                  </a:txBody>
                  <a:tcPr marL="9525" marR="9525" marT="9525" marB="0" anchor="ctr">
                    <a:solidFill>
                      <a:schemeClr val="accent1"/>
                    </a:solidFill>
                  </a:tcPr>
                </a:tc>
                <a:tc>
                  <a:txBody>
                    <a:bodyPr/>
                    <a:lstStyle/>
                    <a:p>
                      <a:pPr algn="ctr" fontAlgn="ctr">
                        <a:buNone/>
                      </a:pPr>
                      <a:r>
                        <a:rPr lang="es-CO" sz="1400" b="1" u="none" strike="noStrike" dirty="0">
                          <a:effectLst/>
                          <a:latin typeface="+mn-lt"/>
                        </a:rPr>
                        <a:t>HABILITADAS</a:t>
                      </a:r>
                      <a:endParaRPr lang="es-CO" sz="1400" b="1" i="0" u="none" strike="noStrike" dirty="0">
                        <a:solidFill>
                          <a:srgbClr val="000000"/>
                        </a:solidFill>
                        <a:effectLst/>
                        <a:latin typeface="+mn-lt"/>
                      </a:endParaRPr>
                    </a:p>
                  </a:txBody>
                  <a:tcPr marL="9525" marR="9525" marT="9525" marB="0" anchor="ctr">
                    <a:solidFill>
                      <a:schemeClr val="accent1"/>
                    </a:solidFill>
                  </a:tcPr>
                </a:tc>
                <a:tc>
                  <a:txBody>
                    <a:bodyPr/>
                    <a:lstStyle/>
                    <a:p>
                      <a:pPr algn="ctr" fontAlgn="ctr">
                        <a:buNone/>
                      </a:pPr>
                      <a:r>
                        <a:rPr lang="es-CO" sz="1400" b="1" u="none" strike="noStrike" dirty="0">
                          <a:effectLst/>
                          <a:latin typeface="+mn-lt"/>
                        </a:rPr>
                        <a:t>OCUPADAS</a:t>
                      </a:r>
                      <a:endParaRPr lang="es-CO" sz="1400" b="1" i="0" u="none" strike="noStrike" dirty="0">
                        <a:solidFill>
                          <a:srgbClr val="000000"/>
                        </a:solidFill>
                        <a:effectLst/>
                        <a:latin typeface="+mn-lt"/>
                      </a:endParaRPr>
                    </a:p>
                  </a:txBody>
                  <a:tcPr marL="9525" marR="9525" marT="9525" marB="0" anchor="ctr">
                    <a:solidFill>
                      <a:schemeClr val="accent1"/>
                    </a:solidFill>
                  </a:tcPr>
                </a:tc>
                <a:tc>
                  <a:txBody>
                    <a:bodyPr/>
                    <a:lstStyle/>
                    <a:p>
                      <a:pPr algn="ctr" fontAlgn="ctr">
                        <a:buNone/>
                      </a:pPr>
                      <a:r>
                        <a:rPr lang="es-CO" sz="1400" b="1" u="none" strike="noStrike" dirty="0">
                          <a:effectLst/>
                          <a:latin typeface="+mn-lt"/>
                        </a:rPr>
                        <a:t>% OCUPACIÓN</a:t>
                      </a:r>
                      <a:endParaRPr lang="es-CO" sz="1400" b="1" i="0" u="none" strike="noStrike" dirty="0">
                        <a:solidFill>
                          <a:srgbClr val="000000"/>
                        </a:solidFill>
                        <a:effectLst/>
                        <a:latin typeface="+mn-lt"/>
                      </a:endParaRPr>
                    </a:p>
                  </a:txBody>
                  <a:tcPr marL="9525" marR="9525" marT="9525" marB="0" anchor="ctr">
                    <a:solidFill>
                      <a:schemeClr val="accent1"/>
                    </a:solidFill>
                  </a:tcPr>
                </a:tc>
                <a:extLst>
                  <a:ext uri="{0D108BD9-81ED-4DB2-BD59-A6C34878D82A}">
                    <a16:rowId xmlns:a16="http://schemas.microsoft.com/office/drawing/2014/main" val="3298867346"/>
                  </a:ext>
                </a:extLst>
              </a:tr>
              <a:tr h="384696">
                <a:tc>
                  <a:txBody>
                    <a:bodyPr/>
                    <a:lstStyle/>
                    <a:p>
                      <a:pPr algn="l" fontAlgn="b">
                        <a:buNone/>
                      </a:pPr>
                      <a:r>
                        <a:rPr lang="es-CO" sz="1400" u="none" strike="noStrike" dirty="0">
                          <a:effectLst/>
                          <a:latin typeface="+mn-lt"/>
                        </a:rPr>
                        <a:t>MÍNIMO </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1.455</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741</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50%</a:t>
                      </a:r>
                      <a:endParaRPr lang="es-CO" sz="1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901367960"/>
                  </a:ext>
                </a:extLst>
              </a:tr>
              <a:tr h="384696">
                <a:tc>
                  <a:txBody>
                    <a:bodyPr/>
                    <a:lstStyle/>
                    <a:p>
                      <a:pPr algn="l" fontAlgn="b">
                        <a:buNone/>
                      </a:pPr>
                      <a:r>
                        <a:rPr lang="es-CO" sz="1400" u="none" strike="noStrike" dirty="0">
                          <a:effectLst/>
                          <a:latin typeface="+mn-lt"/>
                        </a:rPr>
                        <a:t>MÁXIMO</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1.516</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1.423</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96%</a:t>
                      </a:r>
                      <a:endParaRPr lang="es-CO" sz="1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89687729"/>
                  </a:ext>
                </a:extLst>
              </a:tr>
              <a:tr h="384696">
                <a:tc>
                  <a:txBody>
                    <a:bodyPr/>
                    <a:lstStyle/>
                    <a:p>
                      <a:pPr algn="l" fontAlgn="b">
                        <a:buNone/>
                      </a:pPr>
                      <a:r>
                        <a:rPr lang="es-CO" sz="1400" u="none" strike="noStrike" dirty="0">
                          <a:effectLst/>
                          <a:latin typeface="+mn-lt"/>
                        </a:rPr>
                        <a:t>PROMEDIO</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1.480</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1.262</a:t>
                      </a:r>
                      <a:endParaRPr lang="es-CO" sz="1400" b="0" i="0" u="none" strike="noStrike" dirty="0">
                        <a:solidFill>
                          <a:srgbClr val="000000"/>
                        </a:solidFill>
                        <a:effectLst/>
                        <a:latin typeface="+mn-lt"/>
                      </a:endParaRPr>
                    </a:p>
                  </a:txBody>
                  <a:tcPr marL="9525" marR="9525" marT="9525" marB="0" anchor="ctr"/>
                </a:tc>
                <a:tc>
                  <a:txBody>
                    <a:bodyPr/>
                    <a:lstStyle/>
                    <a:p>
                      <a:pPr algn="ctr" fontAlgn="ctr">
                        <a:buNone/>
                      </a:pPr>
                      <a:r>
                        <a:rPr lang="es-CO" sz="1400" u="none" strike="noStrike" dirty="0">
                          <a:effectLst/>
                          <a:latin typeface="+mn-lt"/>
                        </a:rPr>
                        <a:t>85%</a:t>
                      </a:r>
                      <a:endParaRPr lang="es-CO" sz="1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302546089"/>
                  </a:ext>
                </a:extLst>
              </a:tr>
            </a:tbl>
          </a:graphicData>
        </a:graphic>
      </p:graphicFrame>
      <p:sp>
        <p:nvSpPr>
          <p:cNvPr id="6" name="CuadroTexto 5">
            <a:extLst>
              <a:ext uri="{FF2B5EF4-FFF2-40B4-BE49-F238E27FC236}">
                <a16:creationId xmlns:a16="http://schemas.microsoft.com/office/drawing/2014/main" id="{9F97531B-6A10-6F0C-6CC7-9C8A687F94A7}"/>
              </a:ext>
            </a:extLst>
          </p:cNvPr>
          <p:cNvSpPr txBox="1"/>
          <p:nvPr/>
        </p:nvSpPr>
        <p:spPr>
          <a:xfrm>
            <a:off x="1282887" y="1627726"/>
            <a:ext cx="3698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333333"/>
                </a:solidFill>
                <a:effectLst/>
                <a:uLnTx/>
                <a:uFillTx/>
                <a:latin typeface="Aptos" panose="02110004020202020204"/>
                <a:ea typeface="+mn-ea"/>
                <a:cs typeface="+mn-cs"/>
              </a:rPr>
              <a:t>HOSPITALIZACIÓN PEDIÁTRICA</a:t>
            </a:r>
          </a:p>
        </p:txBody>
      </p:sp>
      <p:sp>
        <p:nvSpPr>
          <p:cNvPr id="7" name="CuadroTexto 6">
            <a:extLst>
              <a:ext uri="{FF2B5EF4-FFF2-40B4-BE49-F238E27FC236}">
                <a16:creationId xmlns:a16="http://schemas.microsoft.com/office/drawing/2014/main" id="{7AFFC36F-B051-1831-0662-B69A4ED685A2}"/>
              </a:ext>
            </a:extLst>
          </p:cNvPr>
          <p:cNvSpPr txBox="1"/>
          <p:nvPr/>
        </p:nvSpPr>
        <p:spPr>
          <a:xfrm>
            <a:off x="1282889" y="4118480"/>
            <a:ext cx="3698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333333"/>
                </a:solidFill>
                <a:effectLst/>
                <a:uLnTx/>
                <a:uFillTx/>
                <a:latin typeface="Aptos" panose="02110004020202020204"/>
                <a:ea typeface="+mn-ea"/>
                <a:cs typeface="+mn-cs"/>
              </a:rPr>
              <a:t>UCI PEDIÁTRICA</a:t>
            </a:r>
          </a:p>
        </p:txBody>
      </p:sp>
      <p:graphicFrame>
        <p:nvGraphicFramePr>
          <p:cNvPr id="8" name="Tabla 7">
            <a:extLst>
              <a:ext uri="{FF2B5EF4-FFF2-40B4-BE49-F238E27FC236}">
                <a16:creationId xmlns:a16="http://schemas.microsoft.com/office/drawing/2014/main" id="{51A7AAB4-C994-BCCE-B8A9-6AA8EEF6E264}"/>
              </a:ext>
            </a:extLst>
          </p:cNvPr>
          <p:cNvGraphicFramePr>
            <a:graphicFrameLocks noGrp="1"/>
          </p:cNvGraphicFramePr>
          <p:nvPr/>
        </p:nvGraphicFramePr>
        <p:xfrm>
          <a:off x="503051" y="4666786"/>
          <a:ext cx="5404511" cy="1590333"/>
        </p:xfrm>
        <a:graphic>
          <a:graphicData uri="http://schemas.openxmlformats.org/drawingml/2006/table">
            <a:tbl>
              <a:tblPr>
                <a:tableStyleId>{5C22544A-7EE6-4342-B048-85BDC9FD1C3A}</a:tableStyleId>
              </a:tblPr>
              <a:tblGrid>
                <a:gridCol w="1632783">
                  <a:extLst>
                    <a:ext uri="{9D8B030D-6E8A-4147-A177-3AD203B41FA5}">
                      <a16:colId xmlns:a16="http://schemas.microsoft.com/office/drawing/2014/main" val="34134595"/>
                    </a:ext>
                  </a:extLst>
                </a:gridCol>
                <a:gridCol w="1175602">
                  <a:extLst>
                    <a:ext uri="{9D8B030D-6E8A-4147-A177-3AD203B41FA5}">
                      <a16:colId xmlns:a16="http://schemas.microsoft.com/office/drawing/2014/main" val="2822094102"/>
                    </a:ext>
                  </a:extLst>
                </a:gridCol>
                <a:gridCol w="1126619">
                  <a:extLst>
                    <a:ext uri="{9D8B030D-6E8A-4147-A177-3AD203B41FA5}">
                      <a16:colId xmlns:a16="http://schemas.microsoft.com/office/drawing/2014/main" val="385226584"/>
                    </a:ext>
                  </a:extLst>
                </a:gridCol>
                <a:gridCol w="1469507">
                  <a:extLst>
                    <a:ext uri="{9D8B030D-6E8A-4147-A177-3AD203B41FA5}">
                      <a16:colId xmlns:a16="http://schemas.microsoft.com/office/drawing/2014/main" val="3145945532"/>
                    </a:ext>
                  </a:extLst>
                </a:gridCol>
              </a:tblGrid>
              <a:tr h="323281">
                <a:tc>
                  <a:txBody>
                    <a:bodyPr/>
                    <a:lstStyle/>
                    <a:p>
                      <a:pPr algn="ctr" fontAlgn="ctr">
                        <a:buNone/>
                      </a:pPr>
                      <a:r>
                        <a:rPr lang="es-CO" sz="1400" b="1" u="none" strike="noStrike" dirty="0">
                          <a:effectLst/>
                        </a:rPr>
                        <a:t> </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HABILITADAS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OCUPADAS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 OCUPACIÓN</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extLst>
                  <a:ext uri="{0D108BD9-81ED-4DB2-BD59-A6C34878D82A}">
                    <a16:rowId xmlns:a16="http://schemas.microsoft.com/office/drawing/2014/main" val="2602781592"/>
                  </a:ext>
                </a:extLst>
              </a:tr>
              <a:tr h="384696">
                <a:tc>
                  <a:txBody>
                    <a:bodyPr/>
                    <a:lstStyle/>
                    <a:p>
                      <a:pPr algn="l" fontAlgn="b">
                        <a:buNone/>
                      </a:pPr>
                      <a:r>
                        <a:rPr lang="es-CO" sz="1400" u="none" strike="noStrike" dirty="0">
                          <a:effectLst/>
                        </a:rPr>
                        <a:t>MÍNIMO </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239</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124</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51%</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274018219"/>
                  </a:ext>
                </a:extLst>
              </a:tr>
              <a:tr h="384696">
                <a:tc>
                  <a:txBody>
                    <a:bodyPr/>
                    <a:lstStyle/>
                    <a:p>
                      <a:pPr algn="l" fontAlgn="b">
                        <a:buNone/>
                      </a:pPr>
                      <a:r>
                        <a:rPr lang="es-CO" sz="1400" u="none" strike="noStrike" dirty="0">
                          <a:effectLst/>
                        </a:rPr>
                        <a:t>MÁXIMO</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264</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258</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98%</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973859161"/>
                  </a:ext>
                </a:extLst>
              </a:tr>
              <a:tr h="384696">
                <a:tc>
                  <a:txBody>
                    <a:bodyPr/>
                    <a:lstStyle/>
                    <a:p>
                      <a:pPr algn="l" fontAlgn="b">
                        <a:buNone/>
                      </a:pPr>
                      <a:r>
                        <a:rPr lang="es-CO" sz="1400" u="none" strike="noStrike" dirty="0">
                          <a:effectLst/>
                        </a:rPr>
                        <a:t>PROMEDIO</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254</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210</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83%</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17584513"/>
                  </a:ext>
                </a:extLst>
              </a:tr>
            </a:tbl>
          </a:graphicData>
        </a:graphic>
      </p:graphicFrame>
      <p:sp>
        <p:nvSpPr>
          <p:cNvPr id="9" name="Title 3">
            <a:extLst>
              <a:ext uri="{FF2B5EF4-FFF2-40B4-BE49-F238E27FC236}">
                <a16:creationId xmlns:a16="http://schemas.microsoft.com/office/drawing/2014/main" id="{6A8279F9-762F-4F9B-B506-8CA38A87FB13}"/>
              </a:ext>
            </a:extLst>
          </p:cNvPr>
          <p:cNvSpPr txBox="1">
            <a:spLocks/>
          </p:cNvSpPr>
          <p:nvPr/>
        </p:nvSpPr>
        <p:spPr>
          <a:xfrm>
            <a:off x="712314" y="189957"/>
            <a:ext cx="11290541" cy="892552"/>
          </a:xfrm>
          <a:prstGeom prst="rect">
            <a:avLst/>
          </a:prstGeom>
          <a:noFill/>
        </p:spPr>
        <p:txBody>
          <a:bodyPr wrap="square" lIns="91440" tIns="45720" rIns="91440" bIns="45720" anchor="t">
            <a:spAutoFit/>
          </a:bodyPr>
          <a:lstStyle>
            <a:lvl1pPr algn="l" defTabSz="914400" rtl="0" eaLnBrk="1" latinLnBrk="0" hangingPunct="1">
              <a:lnSpc>
                <a:spcPct val="90000"/>
              </a:lnSpc>
              <a:spcBef>
                <a:spcPct val="0"/>
              </a:spcBef>
              <a:buNone/>
              <a:defRPr lang="en-CO" sz="3000" b="1" kern="1200">
                <a:solidFill>
                  <a:srgbClr val="38A9CA"/>
                </a:solidFill>
                <a:latin typeface="Aptos" panose="020B0004020202020204" pitchFamily="34" charset="0"/>
                <a:ea typeface="+mn-ea"/>
                <a:cs typeface="Aria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t>CAPACIDAD INSTALADA Y OCUPACIÓN EN SERVICIOS DE HOSPITALIZACIÓN Y UCI PEDIÁTRICA – BOGOTÁ D.C. Corte 31 julio de 2025</a:t>
            </a:r>
            <a:endPar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endParaRPr>
          </a:p>
        </p:txBody>
      </p:sp>
      <p:pic>
        <p:nvPicPr>
          <p:cNvPr id="10" name="Imagen 9">
            <a:extLst>
              <a:ext uri="{FF2B5EF4-FFF2-40B4-BE49-F238E27FC236}">
                <a16:creationId xmlns:a16="http://schemas.microsoft.com/office/drawing/2014/main" id="{C66BEFD0-EDB3-4BB6-857B-9679839B81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2877" y="1651469"/>
            <a:ext cx="2341528" cy="2836343"/>
          </a:xfrm>
          <a:prstGeom prst="rect">
            <a:avLst/>
          </a:prstGeom>
        </p:spPr>
      </p:pic>
      <p:grpSp>
        <p:nvGrpSpPr>
          <p:cNvPr id="11" name="Grupo 10">
            <a:extLst>
              <a:ext uri="{FF2B5EF4-FFF2-40B4-BE49-F238E27FC236}">
                <a16:creationId xmlns:a16="http://schemas.microsoft.com/office/drawing/2014/main" id="{FD6A0ACE-FFF7-449C-BBF0-A5540DD1DE40}"/>
              </a:ext>
            </a:extLst>
          </p:cNvPr>
          <p:cNvGrpSpPr/>
          <p:nvPr/>
        </p:nvGrpSpPr>
        <p:grpSpPr>
          <a:xfrm>
            <a:off x="7396682" y="4666786"/>
            <a:ext cx="3141552" cy="1089152"/>
            <a:chOff x="4213555" y="106623"/>
            <a:chExt cx="1847245" cy="1089152"/>
          </a:xfrm>
        </p:grpSpPr>
        <p:sp>
          <p:nvSpPr>
            <p:cNvPr id="12" name="Rectángulo: esquinas redondeadas 11">
              <a:extLst>
                <a:ext uri="{FF2B5EF4-FFF2-40B4-BE49-F238E27FC236}">
                  <a16:creationId xmlns:a16="http://schemas.microsoft.com/office/drawing/2014/main" id="{DBE96E86-BCDA-4680-813D-3A4D97DE8915}"/>
                </a:ext>
              </a:extLst>
            </p:cNvPr>
            <p:cNvSpPr/>
            <p:nvPr/>
          </p:nvSpPr>
          <p:spPr>
            <a:xfrm>
              <a:off x="4213555" y="106623"/>
              <a:ext cx="1847245" cy="1089152"/>
            </a:xfrm>
            <a:prstGeom prst="roundRect">
              <a:avLst/>
            </a:prstGeom>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Aptos" panose="02110004020202020204"/>
                <a:ea typeface="+mn-ea"/>
                <a:cs typeface="+mn-cs"/>
              </a:endParaRPr>
            </a:p>
          </p:txBody>
        </p:sp>
        <p:sp>
          <p:nvSpPr>
            <p:cNvPr id="13" name="Rectángulo: esquinas redondeadas 4">
              <a:extLst>
                <a:ext uri="{FF2B5EF4-FFF2-40B4-BE49-F238E27FC236}">
                  <a16:creationId xmlns:a16="http://schemas.microsoft.com/office/drawing/2014/main" id="{E539AF80-B13A-45E2-A1FB-07259B666C13}"/>
                </a:ext>
              </a:extLst>
            </p:cNvPr>
            <p:cNvSpPr txBox="1"/>
            <p:nvPr/>
          </p:nvSpPr>
          <p:spPr>
            <a:xfrm>
              <a:off x="4266723" y="159791"/>
              <a:ext cx="1740909" cy="982816"/>
            </a:xfrm>
            <a:prstGeom prst="rect">
              <a:avLst/>
            </a:prstGeom>
          </p:spPr>
          <p:style>
            <a:lnRef idx="1">
              <a:schemeClr val="accent1"/>
            </a:lnRef>
            <a:fillRef idx="3">
              <a:schemeClr val="accent1"/>
            </a:fillRef>
            <a:effectRef idx="2">
              <a:schemeClr val="accent1"/>
            </a:effectRef>
            <a:fontRef idx="minor">
              <a:schemeClr val="lt1"/>
            </a:fontRef>
          </p:style>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s-MX" sz="1400" b="1" i="0" u="none" strike="noStrike" kern="1200" cap="none" spc="0" normalizeH="0" baseline="0" noProof="0" dirty="0">
                  <a:ln>
                    <a:noFill/>
                  </a:ln>
                  <a:solidFill>
                    <a:srgbClr val="333333"/>
                  </a:solidFill>
                  <a:effectLst/>
                  <a:uLnTx/>
                  <a:uFillTx/>
                  <a:latin typeface="Aptos" panose="02110004020202020204"/>
                  <a:ea typeface="+mn-ea"/>
                  <a:cs typeface="+mn-cs"/>
                </a:rPr>
                <a:t>Hospitalización pediátrica: 32 IPS</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s-MX" sz="1400" b="1" i="0" u="none" strike="noStrike" kern="1200" cap="none" spc="0" normalizeH="0" baseline="0" noProof="0" dirty="0">
                  <a:ln>
                    <a:noFill/>
                  </a:ln>
                  <a:solidFill>
                    <a:srgbClr val="333333"/>
                  </a:solidFill>
                  <a:effectLst/>
                  <a:uLnTx/>
                  <a:uFillTx/>
                  <a:latin typeface="Aptos" panose="02110004020202020204"/>
                  <a:ea typeface="+mn-ea"/>
                  <a:cs typeface="+mn-cs"/>
                </a:rPr>
                <a:t>UCI pediátrica: 23 IPS</a:t>
              </a:r>
            </a:p>
          </p:txBody>
        </p:sp>
      </p:grpSp>
      <p:sp>
        <p:nvSpPr>
          <p:cNvPr id="2" name="CuadroTexto 1">
            <a:extLst>
              <a:ext uri="{FF2B5EF4-FFF2-40B4-BE49-F238E27FC236}">
                <a16:creationId xmlns:a16="http://schemas.microsoft.com/office/drawing/2014/main" id="{6ECAA000-B789-27AB-456F-745E8E688EBC}"/>
              </a:ext>
            </a:extLst>
          </p:cNvPr>
          <p:cNvSpPr txBox="1"/>
          <p:nvPr/>
        </p:nvSpPr>
        <p:spPr>
          <a:xfrm rot="10800000" flipV="1">
            <a:off x="503051" y="6197323"/>
            <a:ext cx="9049904" cy="530915"/>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Fuente:</a:t>
            </a:r>
            <a:r>
              <a:rPr kumimoji="0" lang="es-CO"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 Registro Especial de prestadores de Servicios de Salud- REPS. Sedes de IPS Priorizadas de Red privada: Información reportada por 32 sedes de IPS para Hospitalización Pediátrica y 23 IPS para UCI Pediátrica. Con corte al 31/07/2025 a las 10:20 AM , camas ocupadas: Aplicativo Corte 31/07/2025 </a:t>
            </a:r>
            <a:r>
              <a:rPr kumimoji="0" lang="pt-BR" sz="1000" b="0" i="0" u="none" strike="noStrike" kern="1200" cap="none" spc="0" normalizeH="0" baseline="0" noProof="0" dirty="0">
                <a:ln>
                  <a:noFill/>
                </a:ln>
                <a:solidFill>
                  <a:srgbClr val="000000"/>
                </a:solidFill>
                <a:effectLst/>
                <a:uLnTx/>
                <a:uFillTx/>
                <a:latin typeface="Arial Narrow" panose="020B0606020202030204" pitchFamily="34" charset="0"/>
                <a:ea typeface="+mn-lt"/>
                <a:cs typeface="Arial"/>
              </a:rPr>
              <a:t>(</a:t>
            </a:r>
            <a:r>
              <a:rPr kumimoji="0" lang="pt-BR" sz="1000" b="0"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lt"/>
                <a:cs typeface="Arial"/>
              </a:rPr>
              <a:t>Hora de corte: 1:00 PM </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D.P.S.S)</a:t>
            </a: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 No se cuenta con información específica de casos de hospitalización por Infecciones Respiratorias Agudas</a:t>
            </a:r>
            <a:endParaRPr kumimoji="0" lang="es-CO" sz="10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Arial"/>
            </a:endParaRPr>
          </a:p>
        </p:txBody>
      </p:sp>
    </p:spTree>
    <p:extLst>
      <p:ext uri="{BB962C8B-B14F-4D97-AF65-F5344CB8AC3E}">
        <p14:creationId xmlns:p14="http://schemas.microsoft.com/office/powerpoint/2010/main" val="14385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1320C30-2CC0-4783-9DF2-794AB0389308}"/>
              </a:ext>
            </a:extLst>
          </p:cNvPr>
          <p:cNvSpPr txBox="1"/>
          <p:nvPr/>
        </p:nvSpPr>
        <p:spPr>
          <a:xfrm rot="10800000" flipV="1">
            <a:off x="558141" y="5683325"/>
            <a:ext cx="10795659" cy="530915"/>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just" defTabSz="3429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Fuente:</a:t>
            </a:r>
            <a:r>
              <a:rPr kumimoji="0" lang="es-CO"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 </a:t>
            </a:r>
            <a:r>
              <a:rPr kumimoji="0" lang="es-ES"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Aplicativo SIRC - </a:t>
            </a:r>
            <a:r>
              <a:rPr kumimoji="0" lang="es-CO"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C</a:t>
            </a:r>
            <a:r>
              <a:rPr kumimoji="0" lang="es-ES"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amas funcionales, camas asignadas, ocupadas totales y ocupadas Covid-19 de hospitalización general adulto, reportadas por las sedes de IPS de la ciudad de Bogotá, así:  60 IPS de Red privada y 24 IPS red Pública.</a:t>
            </a:r>
            <a:r>
              <a:rPr kumimoji="0" lang="es-MX" sz="1000" b="0" i="0" u="none" strike="noStrike" kern="1200" cap="none" spc="0" normalizeH="0" baseline="0" noProof="0" dirty="0">
                <a:ln>
                  <a:noFill/>
                </a:ln>
                <a:solidFill>
                  <a:srgbClr val="000000"/>
                </a:solidFill>
                <a:effectLst/>
                <a:uLnTx/>
                <a:uFillTx/>
                <a:latin typeface="Arial Narrow" panose="020B0606020202030204" pitchFamily="34" charset="0"/>
                <a:ea typeface="+mn-lt"/>
                <a:cs typeface="Arial"/>
              </a:rPr>
              <a:t> </a:t>
            </a:r>
            <a:r>
              <a:rPr kumimoji="0" lang="es-CO"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a:rPr>
              <a:t>Corte 31/07/2025 </a:t>
            </a:r>
            <a:r>
              <a:rPr kumimoji="0" lang="pt-BR" sz="1000" b="0"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lt"/>
                <a:cs typeface="Arial"/>
              </a:rPr>
              <a:t>(Hora de corte: 1:00 PM </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D.P.S.S)</a:t>
            </a:r>
          </a:p>
          <a:p>
            <a:pPr marL="0" marR="0" lvl="0" indent="0" algn="just" defTabSz="342900" rtl="0" eaLnBrk="1" fontAlgn="auto" latinLnBrk="0" hangingPunct="1">
              <a:lnSpc>
                <a:spcPct val="100000"/>
              </a:lnSpc>
              <a:spcBef>
                <a:spcPts val="0"/>
              </a:spcBef>
              <a:spcAft>
                <a:spcPts val="0"/>
              </a:spcAft>
              <a:buClrTx/>
              <a:buSzTx/>
              <a:buFontTx/>
              <a:buNone/>
              <a:tabLst/>
              <a:defRPr/>
            </a:pPr>
            <a:r>
              <a:rPr kumimoji="0" lang="es-MX"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 No se cuenta con información específica de casos de hospitalización por Infecciones Respiratorias Agudas</a:t>
            </a:r>
            <a:endParaRPr kumimoji="0" lang="es-CO" sz="10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Arial"/>
            </a:endParaRPr>
          </a:p>
        </p:txBody>
      </p:sp>
      <p:graphicFrame>
        <p:nvGraphicFramePr>
          <p:cNvPr id="5" name="Gráfico 4">
            <a:extLst>
              <a:ext uri="{FF2B5EF4-FFF2-40B4-BE49-F238E27FC236}">
                <a16:creationId xmlns:a16="http://schemas.microsoft.com/office/drawing/2014/main" id="{660F755B-304A-3E0E-E5DF-F90A407FFFDA}"/>
              </a:ext>
            </a:extLst>
          </p:cNvPr>
          <p:cNvGraphicFramePr>
            <a:graphicFrameLocks/>
          </p:cNvGraphicFramePr>
          <p:nvPr/>
        </p:nvGraphicFramePr>
        <p:xfrm>
          <a:off x="558141" y="1415956"/>
          <a:ext cx="10795659" cy="409774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3">
            <a:extLst>
              <a:ext uri="{FF2B5EF4-FFF2-40B4-BE49-F238E27FC236}">
                <a16:creationId xmlns:a16="http://schemas.microsoft.com/office/drawing/2014/main" id="{0F7FF7FE-AED5-4D17-9AB4-0661035E37B2}"/>
              </a:ext>
            </a:extLst>
          </p:cNvPr>
          <p:cNvSpPr txBox="1">
            <a:spLocks/>
          </p:cNvSpPr>
          <p:nvPr/>
        </p:nvSpPr>
        <p:spPr>
          <a:xfrm>
            <a:off x="698740" y="165140"/>
            <a:ext cx="11430001" cy="892552"/>
          </a:xfrm>
          <a:prstGeom prst="rect">
            <a:avLst/>
          </a:prstGeom>
          <a:noFill/>
        </p:spPr>
        <p:txBody>
          <a:bodyPr wrap="square" lIns="91440" tIns="45720" rIns="91440" bIns="45720" anchor="t">
            <a:spAutoFit/>
          </a:bodyPr>
          <a:lstStyle>
            <a:lvl1pPr algn="l" defTabSz="914400" rtl="0" eaLnBrk="1" latinLnBrk="0" hangingPunct="1">
              <a:lnSpc>
                <a:spcPct val="90000"/>
              </a:lnSpc>
              <a:spcBef>
                <a:spcPct val="0"/>
              </a:spcBef>
              <a:buNone/>
              <a:defRPr lang="en-CO" sz="3000" b="1" kern="1200">
                <a:solidFill>
                  <a:srgbClr val="38A9CA"/>
                </a:solidFill>
                <a:latin typeface="Aptos" panose="020B0004020202020204" pitchFamily="34" charset="0"/>
                <a:ea typeface="+mn-ea"/>
                <a:cs typeface="Aria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t>CAPACIDAD INSTALADA Y OCUPACIÓN EN SERVICIOS DE</a:t>
            </a:r>
            <a:b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br>
            <a: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t>HOSPITALIZACIÓN Y UCI DE ADULTOS – BOGOTÁ D.C. Corte 31 julio de 2025</a:t>
            </a:r>
            <a:endPar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endParaRPr>
          </a:p>
        </p:txBody>
      </p:sp>
      <p:sp>
        <p:nvSpPr>
          <p:cNvPr id="8" name="CuadroTexto 7">
            <a:extLst>
              <a:ext uri="{FF2B5EF4-FFF2-40B4-BE49-F238E27FC236}">
                <a16:creationId xmlns:a16="http://schemas.microsoft.com/office/drawing/2014/main" id="{2AB2FBEE-167F-48E8-AA0B-465287B674CC}"/>
              </a:ext>
            </a:extLst>
          </p:cNvPr>
          <p:cNvSpPr txBox="1"/>
          <p:nvPr/>
        </p:nvSpPr>
        <p:spPr>
          <a:xfrm>
            <a:off x="10864157" y="1539090"/>
            <a:ext cx="5703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333333"/>
                </a:solidFill>
                <a:effectLst/>
                <a:uLnTx/>
                <a:uFillTx/>
                <a:latin typeface="Aptos" panose="02110004020202020204"/>
                <a:ea typeface="+mn-ea"/>
                <a:cs typeface="+mn-cs"/>
              </a:rPr>
              <a:t>93,5%</a:t>
            </a:r>
            <a:endParaRPr kumimoji="0" lang="es-CO" sz="1200" b="0" i="0" u="none" strike="noStrike" kern="1200" cap="none" spc="0" normalizeH="0" baseline="0" noProof="0" dirty="0">
              <a:ln>
                <a:noFill/>
              </a:ln>
              <a:solidFill>
                <a:srgbClr val="333333"/>
              </a:solidFill>
              <a:effectLst/>
              <a:uLnTx/>
              <a:uFillTx/>
              <a:latin typeface="Aptos" panose="02110004020202020204"/>
              <a:ea typeface="+mn-ea"/>
              <a:cs typeface="+mn-cs"/>
            </a:endParaRPr>
          </a:p>
        </p:txBody>
      </p:sp>
      <p:sp>
        <p:nvSpPr>
          <p:cNvPr id="10" name="CuadroTexto 9">
            <a:extLst>
              <a:ext uri="{FF2B5EF4-FFF2-40B4-BE49-F238E27FC236}">
                <a16:creationId xmlns:a16="http://schemas.microsoft.com/office/drawing/2014/main" id="{579795AC-8EE4-4B60-9407-44B63028D198}"/>
              </a:ext>
            </a:extLst>
          </p:cNvPr>
          <p:cNvSpPr txBox="1"/>
          <p:nvPr/>
        </p:nvSpPr>
        <p:spPr>
          <a:xfrm>
            <a:off x="10980343" y="1766444"/>
            <a:ext cx="5703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333333"/>
                </a:solidFill>
                <a:effectLst/>
                <a:uLnTx/>
                <a:uFillTx/>
                <a:latin typeface="Aptos" panose="02110004020202020204"/>
                <a:ea typeface="+mn-ea"/>
                <a:cs typeface="+mn-cs"/>
              </a:rPr>
              <a:t>89,4%</a:t>
            </a:r>
            <a:endParaRPr kumimoji="0" lang="es-CO" sz="1200" b="0" i="0" u="none" strike="noStrike" kern="1200" cap="none" spc="0" normalizeH="0" baseline="0" noProof="0" dirty="0">
              <a:ln>
                <a:noFill/>
              </a:ln>
              <a:solidFill>
                <a:srgbClr val="333333"/>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093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589F37-0A7D-4800-8608-E386B80574B0}"/>
              </a:ext>
            </a:extLst>
          </p:cNvPr>
          <p:cNvSpPr txBox="1"/>
          <p:nvPr/>
        </p:nvSpPr>
        <p:spPr>
          <a:xfrm>
            <a:off x="993553" y="1578337"/>
            <a:ext cx="3698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333333"/>
                </a:solidFill>
                <a:effectLst/>
                <a:uLnTx/>
                <a:uFillTx/>
                <a:latin typeface="Aptos" panose="02110004020202020204"/>
                <a:ea typeface="+mn-ea"/>
                <a:cs typeface="+mn-cs"/>
              </a:rPr>
              <a:t>HOSPITALIZACIÓN ADULTOS</a:t>
            </a:r>
          </a:p>
        </p:txBody>
      </p:sp>
      <p:sp>
        <p:nvSpPr>
          <p:cNvPr id="5" name="CuadroTexto 4">
            <a:extLst>
              <a:ext uri="{FF2B5EF4-FFF2-40B4-BE49-F238E27FC236}">
                <a16:creationId xmlns:a16="http://schemas.microsoft.com/office/drawing/2014/main" id="{0D92F5A7-F437-F046-8CE0-8B2C1DA6F95E}"/>
              </a:ext>
            </a:extLst>
          </p:cNvPr>
          <p:cNvSpPr txBox="1"/>
          <p:nvPr/>
        </p:nvSpPr>
        <p:spPr>
          <a:xfrm>
            <a:off x="993553" y="4007647"/>
            <a:ext cx="3698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333333"/>
                </a:solidFill>
                <a:effectLst/>
                <a:uLnTx/>
                <a:uFillTx/>
                <a:latin typeface="Aptos" panose="02110004020202020204"/>
                <a:ea typeface="+mn-ea"/>
                <a:cs typeface="+mn-cs"/>
              </a:rPr>
              <a:t>UCI ADULTOS</a:t>
            </a:r>
          </a:p>
        </p:txBody>
      </p:sp>
      <p:graphicFrame>
        <p:nvGraphicFramePr>
          <p:cNvPr id="9" name="Tabla 8">
            <a:extLst>
              <a:ext uri="{FF2B5EF4-FFF2-40B4-BE49-F238E27FC236}">
                <a16:creationId xmlns:a16="http://schemas.microsoft.com/office/drawing/2014/main" id="{2EE330CD-2CFE-2D34-0977-CB284468D45C}"/>
              </a:ext>
            </a:extLst>
          </p:cNvPr>
          <p:cNvGraphicFramePr>
            <a:graphicFrameLocks noGrp="1"/>
          </p:cNvGraphicFramePr>
          <p:nvPr/>
        </p:nvGraphicFramePr>
        <p:xfrm>
          <a:off x="503051" y="2118666"/>
          <a:ext cx="5076022" cy="1724733"/>
        </p:xfrm>
        <a:graphic>
          <a:graphicData uri="http://schemas.openxmlformats.org/drawingml/2006/table">
            <a:tbl>
              <a:tblPr>
                <a:tableStyleId>{5C22544A-7EE6-4342-B048-85BDC9FD1C3A}</a:tableStyleId>
              </a:tblPr>
              <a:tblGrid>
                <a:gridCol w="1533541">
                  <a:extLst>
                    <a:ext uri="{9D8B030D-6E8A-4147-A177-3AD203B41FA5}">
                      <a16:colId xmlns:a16="http://schemas.microsoft.com/office/drawing/2014/main" val="2735833870"/>
                    </a:ext>
                  </a:extLst>
                </a:gridCol>
                <a:gridCol w="1104150">
                  <a:extLst>
                    <a:ext uri="{9D8B030D-6E8A-4147-A177-3AD203B41FA5}">
                      <a16:colId xmlns:a16="http://schemas.microsoft.com/office/drawing/2014/main" val="672303111"/>
                    </a:ext>
                  </a:extLst>
                </a:gridCol>
                <a:gridCol w="1058144">
                  <a:extLst>
                    <a:ext uri="{9D8B030D-6E8A-4147-A177-3AD203B41FA5}">
                      <a16:colId xmlns:a16="http://schemas.microsoft.com/office/drawing/2014/main" val="2581365299"/>
                    </a:ext>
                  </a:extLst>
                </a:gridCol>
                <a:gridCol w="1380187">
                  <a:extLst>
                    <a:ext uri="{9D8B030D-6E8A-4147-A177-3AD203B41FA5}">
                      <a16:colId xmlns:a16="http://schemas.microsoft.com/office/drawing/2014/main" val="847360392"/>
                    </a:ext>
                  </a:extLst>
                </a:gridCol>
              </a:tblGrid>
              <a:tr h="429496">
                <a:tc>
                  <a:txBody>
                    <a:bodyPr/>
                    <a:lstStyle/>
                    <a:p>
                      <a:pPr algn="ctr" fontAlgn="ctr">
                        <a:buNone/>
                      </a:pPr>
                      <a:r>
                        <a:rPr lang="es-CO" sz="1400" u="none" strike="noStrike" dirty="0">
                          <a:effectLst/>
                        </a:rPr>
                        <a:t> </a:t>
                      </a:r>
                      <a:endParaRPr lang="es-CO" sz="1400" b="0"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HABILITADAS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OCUPADAS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 OCUPACIÓN</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extLst>
                  <a:ext uri="{0D108BD9-81ED-4DB2-BD59-A6C34878D82A}">
                    <a16:rowId xmlns:a16="http://schemas.microsoft.com/office/drawing/2014/main" val="1621120412"/>
                  </a:ext>
                </a:extLst>
              </a:tr>
              <a:tr h="429496">
                <a:tc>
                  <a:txBody>
                    <a:bodyPr/>
                    <a:lstStyle/>
                    <a:p>
                      <a:pPr algn="l" fontAlgn="b">
                        <a:buNone/>
                      </a:pPr>
                      <a:r>
                        <a:rPr lang="es-CO" sz="1400" u="none" strike="noStrike" dirty="0">
                          <a:effectLst/>
                        </a:rPr>
                        <a:t>MÍNIMO </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7.363</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5.747</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76,5%</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92417666"/>
                  </a:ext>
                </a:extLst>
              </a:tr>
              <a:tr h="429496">
                <a:tc>
                  <a:txBody>
                    <a:bodyPr/>
                    <a:lstStyle/>
                    <a:p>
                      <a:pPr algn="l" fontAlgn="b">
                        <a:buNone/>
                      </a:pPr>
                      <a:r>
                        <a:rPr lang="es-CO" sz="1400" u="none" strike="noStrike" dirty="0">
                          <a:effectLst/>
                        </a:rPr>
                        <a:t>MÁXIMO</a:t>
                      </a:r>
                      <a:endParaRPr lang="es-CO" sz="1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CO" sz="1400" u="none" strike="noStrike" dirty="0">
                          <a:effectLst/>
                        </a:rPr>
                        <a:t>7.557</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6.824</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91,5%</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629206192"/>
                  </a:ext>
                </a:extLst>
              </a:tr>
              <a:tr h="429496">
                <a:tc>
                  <a:txBody>
                    <a:bodyPr/>
                    <a:lstStyle/>
                    <a:p>
                      <a:pPr algn="l" fontAlgn="b">
                        <a:buNone/>
                      </a:pPr>
                      <a:r>
                        <a:rPr lang="es-CO" sz="1400" u="none" strike="noStrike" dirty="0">
                          <a:effectLst/>
                        </a:rPr>
                        <a:t>PROMEDIO</a:t>
                      </a:r>
                      <a:endParaRPr lang="es-CO" sz="1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CO" sz="1400" u="none" strike="noStrike" dirty="0">
                          <a:effectLst/>
                        </a:rPr>
                        <a:t>7.485</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6.619</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88%</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96475730"/>
                  </a:ext>
                </a:extLst>
              </a:tr>
            </a:tbl>
          </a:graphicData>
        </a:graphic>
      </p:graphicFrame>
      <p:graphicFrame>
        <p:nvGraphicFramePr>
          <p:cNvPr id="10" name="Tabla 9">
            <a:extLst>
              <a:ext uri="{FF2B5EF4-FFF2-40B4-BE49-F238E27FC236}">
                <a16:creationId xmlns:a16="http://schemas.microsoft.com/office/drawing/2014/main" id="{88CB3554-B201-F4DB-28D7-6B8DE6608824}"/>
              </a:ext>
            </a:extLst>
          </p:cNvPr>
          <p:cNvGraphicFramePr>
            <a:graphicFrameLocks noGrp="1"/>
          </p:cNvGraphicFramePr>
          <p:nvPr/>
        </p:nvGraphicFramePr>
        <p:xfrm>
          <a:off x="503051" y="4414472"/>
          <a:ext cx="5076022" cy="1717985"/>
        </p:xfrm>
        <a:graphic>
          <a:graphicData uri="http://schemas.openxmlformats.org/drawingml/2006/table">
            <a:tbl>
              <a:tblPr>
                <a:tableStyleId>{5C22544A-7EE6-4342-B048-85BDC9FD1C3A}</a:tableStyleId>
              </a:tblPr>
              <a:tblGrid>
                <a:gridCol w="1533541">
                  <a:extLst>
                    <a:ext uri="{9D8B030D-6E8A-4147-A177-3AD203B41FA5}">
                      <a16:colId xmlns:a16="http://schemas.microsoft.com/office/drawing/2014/main" val="388564112"/>
                    </a:ext>
                  </a:extLst>
                </a:gridCol>
                <a:gridCol w="1104150">
                  <a:extLst>
                    <a:ext uri="{9D8B030D-6E8A-4147-A177-3AD203B41FA5}">
                      <a16:colId xmlns:a16="http://schemas.microsoft.com/office/drawing/2014/main" val="1484585368"/>
                    </a:ext>
                  </a:extLst>
                </a:gridCol>
                <a:gridCol w="1058144">
                  <a:extLst>
                    <a:ext uri="{9D8B030D-6E8A-4147-A177-3AD203B41FA5}">
                      <a16:colId xmlns:a16="http://schemas.microsoft.com/office/drawing/2014/main" val="1165078989"/>
                    </a:ext>
                  </a:extLst>
                </a:gridCol>
                <a:gridCol w="1380187">
                  <a:extLst>
                    <a:ext uri="{9D8B030D-6E8A-4147-A177-3AD203B41FA5}">
                      <a16:colId xmlns:a16="http://schemas.microsoft.com/office/drawing/2014/main" val="75163782"/>
                    </a:ext>
                  </a:extLst>
                </a:gridCol>
              </a:tblGrid>
              <a:tr h="556001">
                <a:tc>
                  <a:txBody>
                    <a:bodyPr/>
                    <a:lstStyle/>
                    <a:p>
                      <a:pPr algn="ctr" fontAlgn="ctr">
                        <a:buNone/>
                      </a:pPr>
                      <a:r>
                        <a:rPr lang="es-CO" sz="1400" u="none" strike="noStrike" dirty="0">
                          <a:effectLst/>
                        </a:rPr>
                        <a:t> </a:t>
                      </a:r>
                      <a:endParaRPr lang="es-CO" sz="1400" b="0"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HABILITADAS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OCUPADAS</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tc>
                  <a:txBody>
                    <a:bodyPr/>
                    <a:lstStyle/>
                    <a:p>
                      <a:pPr algn="ctr" fontAlgn="ctr">
                        <a:buNone/>
                      </a:pPr>
                      <a:r>
                        <a:rPr lang="es-CO" sz="1400" b="1" u="none" strike="noStrike" dirty="0">
                          <a:effectLst/>
                        </a:rPr>
                        <a:t>% OCUPACIÓN</a:t>
                      </a:r>
                      <a:endParaRPr lang="es-CO" sz="1400" b="1" i="0" u="none" strike="noStrike" dirty="0">
                        <a:solidFill>
                          <a:srgbClr val="000000"/>
                        </a:solidFill>
                        <a:effectLst/>
                        <a:latin typeface="Aptos Narrow" panose="020B0004020202020204" pitchFamily="34" charset="0"/>
                      </a:endParaRPr>
                    </a:p>
                  </a:txBody>
                  <a:tcPr marL="9525" marR="9525" marT="9525" marB="0" anchor="ctr">
                    <a:solidFill>
                      <a:schemeClr val="accent1"/>
                    </a:solidFill>
                  </a:tcPr>
                </a:tc>
                <a:extLst>
                  <a:ext uri="{0D108BD9-81ED-4DB2-BD59-A6C34878D82A}">
                    <a16:rowId xmlns:a16="http://schemas.microsoft.com/office/drawing/2014/main" val="287603707"/>
                  </a:ext>
                </a:extLst>
              </a:tr>
              <a:tr h="387328">
                <a:tc>
                  <a:txBody>
                    <a:bodyPr/>
                    <a:lstStyle/>
                    <a:p>
                      <a:pPr algn="l" fontAlgn="b">
                        <a:buNone/>
                      </a:pPr>
                      <a:r>
                        <a:rPr lang="es-CO" sz="1400" u="none" strike="noStrike" dirty="0">
                          <a:effectLst/>
                        </a:rPr>
                        <a:t>MÍNIMO </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1.063</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842</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75,6%</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71226576"/>
                  </a:ext>
                </a:extLst>
              </a:tr>
              <a:tr h="387328">
                <a:tc>
                  <a:txBody>
                    <a:bodyPr/>
                    <a:lstStyle/>
                    <a:p>
                      <a:pPr algn="l" fontAlgn="b">
                        <a:buNone/>
                      </a:pPr>
                      <a:r>
                        <a:rPr lang="es-CO" sz="1400" u="none" strike="noStrike" dirty="0">
                          <a:effectLst/>
                        </a:rPr>
                        <a:t>MÁXIMO</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1.125</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992</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92,1%</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2911700"/>
                  </a:ext>
                </a:extLst>
              </a:tr>
              <a:tr h="387328">
                <a:tc>
                  <a:txBody>
                    <a:bodyPr/>
                    <a:lstStyle/>
                    <a:p>
                      <a:pPr algn="l" fontAlgn="b">
                        <a:buNone/>
                      </a:pPr>
                      <a:r>
                        <a:rPr lang="es-CO" sz="1400" u="none" strike="noStrike" dirty="0">
                          <a:effectLst/>
                        </a:rPr>
                        <a:t>PROMEDIO</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1.110</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941</a:t>
                      </a:r>
                      <a:endParaRPr lang="es-CO"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s-CO" sz="1400" u="none" strike="noStrike" dirty="0">
                          <a:effectLst/>
                        </a:rPr>
                        <a:t>85%</a:t>
                      </a:r>
                      <a:endParaRPr lang="es-CO"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066850925"/>
                  </a:ext>
                </a:extLst>
              </a:tr>
            </a:tbl>
          </a:graphicData>
        </a:graphic>
      </p:graphicFrame>
      <p:sp>
        <p:nvSpPr>
          <p:cNvPr id="7" name="Title 3">
            <a:extLst>
              <a:ext uri="{FF2B5EF4-FFF2-40B4-BE49-F238E27FC236}">
                <a16:creationId xmlns:a16="http://schemas.microsoft.com/office/drawing/2014/main" id="{CE34A912-6B89-42E5-A717-A64211195023}"/>
              </a:ext>
            </a:extLst>
          </p:cNvPr>
          <p:cNvSpPr txBox="1">
            <a:spLocks/>
          </p:cNvSpPr>
          <p:nvPr/>
        </p:nvSpPr>
        <p:spPr>
          <a:xfrm>
            <a:off x="724620" y="165140"/>
            <a:ext cx="11404122" cy="892552"/>
          </a:xfrm>
          <a:prstGeom prst="rect">
            <a:avLst/>
          </a:prstGeom>
          <a:noFill/>
        </p:spPr>
        <p:txBody>
          <a:bodyPr wrap="square" lIns="91440" tIns="45720" rIns="91440" bIns="45720" anchor="t">
            <a:spAutoFit/>
          </a:bodyPr>
          <a:lstStyle>
            <a:lvl1pPr algn="l" defTabSz="914400" rtl="0" eaLnBrk="1" latinLnBrk="0" hangingPunct="1">
              <a:lnSpc>
                <a:spcPct val="90000"/>
              </a:lnSpc>
              <a:spcBef>
                <a:spcPct val="0"/>
              </a:spcBef>
              <a:buNone/>
              <a:defRPr lang="en-CO" sz="3000" b="1" kern="1200">
                <a:solidFill>
                  <a:srgbClr val="38A9CA"/>
                </a:solidFill>
                <a:latin typeface="Aptos" panose="020B0004020202020204" pitchFamily="34" charset="0"/>
                <a:ea typeface="+mn-ea"/>
                <a:cs typeface="Aria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t>CAPACIDAD INSTALADA Y OCUPACIÓN EN SERVICIOS DE</a:t>
            </a:r>
            <a:b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br>
            <a:r>
              <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sym typeface="Arial"/>
              </a:rPr>
              <a:t>HOSPITALIZACIÓN Y UCI DE ADULTOS – BOGOTÁ D.C. Corte 31 julio de 2025</a:t>
            </a:r>
            <a:endParaRPr kumimoji="0" lang="es-MX" sz="2600" b="1" i="0" u="none" strike="noStrike" kern="1200" cap="none" spc="0" normalizeH="0" baseline="0" noProof="0" dirty="0">
              <a:ln>
                <a:noFill/>
              </a:ln>
              <a:solidFill>
                <a:srgbClr val="38A9CA"/>
              </a:solidFill>
              <a:effectLst/>
              <a:uLnTx/>
              <a:uFillTx/>
              <a:latin typeface="Aptos" panose="020B0004020202020204" pitchFamily="34" charset="0"/>
              <a:ea typeface="+mn-ea"/>
              <a:cs typeface="Arial"/>
            </a:endParaRPr>
          </a:p>
        </p:txBody>
      </p:sp>
      <p:pic>
        <p:nvPicPr>
          <p:cNvPr id="12" name="Picture 2" descr="Edificio del Hospital">
            <a:extLst>
              <a:ext uri="{FF2B5EF4-FFF2-40B4-BE49-F238E27FC236}">
                <a16:creationId xmlns:a16="http://schemas.microsoft.com/office/drawing/2014/main" id="{9BC3898C-05CB-46F0-94D0-9EB2DC31413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845"/>
          <a:stretch/>
        </p:blipFill>
        <p:spPr bwMode="auto">
          <a:xfrm>
            <a:off x="7396682" y="1810380"/>
            <a:ext cx="2871893" cy="243235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o 12">
            <a:extLst>
              <a:ext uri="{FF2B5EF4-FFF2-40B4-BE49-F238E27FC236}">
                <a16:creationId xmlns:a16="http://schemas.microsoft.com/office/drawing/2014/main" id="{43B73FDE-BEF8-4D0F-B212-F0DA6CA23B83}"/>
              </a:ext>
            </a:extLst>
          </p:cNvPr>
          <p:cNvGrpSpPr/>
          <p:nvPr/>
        </p:nvGrpSpPr>
        <p:grpSpPr>
          <a:xfrm>
            <a:off x="7261852" y="4675839"/>
            <a:ext cx="3141552" cy="1089152"/>
            <a:chOff x="4213555" y="106623"/>
            <a:chExt cx="1847245" cy="1089152"/>
          </a:xfrm>
        </p:grpSpPr>
        <p:sp>
          <p:nvSpPr>
            <p:cNvPr id="14" name="Rectángulo: esquinas redondeadas 13">
              <a:extLst>
                <a:ext uri="{FF2B5EF4-FFF2-40B4-BE49-F238E27FC236}">
                  <a16:creationId xmlns:a16="http://schemas.microsoft.com/office/drawing/2014/main" id="{2FF0AC85-251F-406F-A57F-BD5B43B8E7B9}"/>
                </a:ext>
              </a:extLst>
            </p:cNvPr>
            <p:cNvSpPr/>
            <p:nvPr/>
          </p:nvSpPr>
          <p:spPr>
            <a:xfrm>
              <a:off x="4213555" y="106623"/>
              <a:ext cx="1847245" cy="1089152"/>
            </a:xfrm>
            <a:prstGeom prst="roundRect">
              <a:avLst/>
            </a:prstGeom>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Aptos" panose="02110004020202020204"/>
                <a:ea typeface="+mn-ea"/>
                <a:cs typeface="+mn-cs"/>
              </a:endParaRPr>
            </a:p>
          </p:txBody>
        </p:sp>
        <p:sp>
          <p:nvSpPr>
            <p:cNvPr id="15" name="Rectángulo: esquinas redondeadas 4">
              <a:extLst>
                <a:ext uri="{FF2B5EF4-FFF2-40B4-BE49-F238E27FC236}">
                  <a16:creationId xmlns:a16="http://schemas.microsoft.com/office/drawing/2014/main" id="{05104B85-2456-4EDD-A8F8-BC32A8F5E5E3}"/>
                </a:ext>
              </a:extLst>
            </p:cNvPr>
            <p:cNvSpPr txBox="1"/>
            <p:nvPr/>
          </p:nvSpPr>
          <p:spPr>
            <a:xfrm>
              <a:off x="4266723" y="159791"/>
              <a:ext cx="1740909" cy="982816"/>
            </a:xfrm>
            <a:prstGeom prst="rect">
              <a:avLst/>
            </a:prstGeom>
          </p:spPr>
          <p:style>
            <a:lnRef idx="1">
              <a:schemeClr val="accent1"/>
            </a:lnRef>
            <a:fillRef idx="3">
              <a:schemeClr val="accent1"/>
            </a:fillRef>
            <a:effectRef idx="2">
              <a:schemeClr val="accent1"/>
            </a:effectRef>
            <a:fontRef idx="minor">
              <a:schemeClr val="lt1"/>
            </a:fontRef>
          </p:style>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s-MX" sz="1400" b="1" i="0" u="none" strike="noStrike" kern="1200" cap="none" spc="0" normalizeH="0" baseline="0" noProof="0" dirty="0">
                  <a:ln>
                    <a:noFill/>
                  </a:ln>
                  <a:solidFill>
                    <a:srgbClr val="333333"/>
                  </a:solidFill>
                  <a:effectLst/>
                  <a:uLnTx/>
                  <a:uFillTx/>
                  <a:latin typeface="Aptos" panose="02110004020202020204"/>
                  <a:ea typeface="+mn-ea"/>
                  <a:cs typeface="+mn-cs"/>
                </a:rPr>
                <a:t>Hospitalización Adulto: 83 IPS</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s-MX" sz="1400" b="1" i="0" u="none" strike="noStrike" kern="1200" cap="none" spc="0" normalizeH="0" baseline="0" noProof="0" dirty="0">
                  <a:ln>
                    <a:noFill/>
                  </a:ln>
                  <a:solidFill>
                    <a:srgbClr val="333333"/>
                  </a:solidFill>
                  <a:effectLst/>
                  <a:uLnTx/>
                  <a:uFillTx/>
                  <a:latin typeface="Aptos" panose="02110004020202020204"/>
                  <a:ea typeface="+mn-ea"/>
                  <a:cs typeface="+mn-cs"/>
                </a:rPr>
                <a:t>UCI Adulto: 60 IPS</a:t>
              </a:r>
            </a:p>
          </p:txBody>
        </p:sp>
      </p:grpSp>
      <p:sp>
        <p:nvSpPr>
          <p:cNvPr id="2" name="CuadroTexto 1">
            <a:extLst>
              <a:ext uri="{FF2B5EF4-FFF2-40B4-BE49-F238E27FC236}">
                <a16:creationId xmlns:a16="http://schemas.microsoft.com/office/drawing/2014/main" id="{3EA48E64-4083-1590-8486-9569963B892A}"/>
              </a:ext>
            </a:extLst>
          </p:cNvPr>
          <p:cNvSpPr txBox="1"/>
          <p:nvPr/>
        </p:nvSpPr>
        <p:spPr>
          <a:xfrm rot="10800000" flipV="1">
            <a:off x="503051" y="6300104"/>
            <a:ext cx="9049904" cy="530915"/>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Fuente:</a:t>
            </a:r>
            <a:r>
              <a:rPr kumimoji="0" lang="es-CO"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a:rPr>
              <a:t> Registro Especial de prestadores de Servicios de Salud- REPS. Sedes de IPS Priorizadas de Red privada: Información reportada por 32 sedes de IPS para Hospitalización Pediátrica y 23 IPS para UCI Pediátrica. Con corte al 31/07/2025 a las 10:20 AM , camas ocupadas: Aplicativo Corte 31/07/2025 </a:t>
            </a:r>
            <a:r>
              <a:rPr kumimoji="0" lang="pt-BR" sz="1000" b="0" i="0" u="none" strike="noStrike" kern="1200" cap="none" spc="0" normalizeH="0" baseline="0" noProof="0" dirty="0">
                <a:ln>
                  <a:noFill/>
                </a:ln>
                <a:solidFill>
                  <a:srgbClr val="000000"/>
                </a:solidFill>
                <a:effectLst/>
                <a:uLnTx/>
                <a:uFillTx/>
                <a:latin typeface="Arial Narrow" panose="020B0606020202030204" pitchFamily="34" charset="0"/>
                <a:ea typeface="+mn-lt"/>
                <a:cs typeface="Arial"/>
              </a:rPr>
              <a:t>(</a:t>
            </a:r>
            <a:r>
              <a:rPr kumimoji="0" lang="pt-BR" sz="1000" b="0"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lt"/>
                <a:cs typeface="Arial"/>
              </a:rPr>
              <a:t>Hora de corte: 1:00 PM </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D.P.S.S)</a:t>
            </a: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s-MX"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a:t>
            </a:r>
            <a:r>
              <a:rPr kumimoji="0" lang="es-CO" sz="1000" b="1" i="0" u="none" strike="noStrike" kern="1200" cap="none" spc="0" normalizeH="0" baseline="0" noProof="0" dirty="0">
                <a:ln>
                  <a:noFill/>
                </a:ln>
                <a:solidFill>
                  <a:srgbClr val="333333">
                    <a:lumMod val="50000"/>
                  </a:srgbClr>
                </a:solidFill>
                <a:effectLst/>
                <a:uLnTx/>
                <a:uFillTx/>
                <a:latin typeface="Arial Narrow" panose="020B0606020202030204" pitchFamily="34" charset="0"/>
                <a:ea typeface="+mn-ea"/>
                <a:cs typeface="Arial"/>
              </a:rPr>
              <a:t> No se cuenta con información específica de casos de hospitalización por Infecciones Respiratorias Agudas</a:t>
            </a:r>
            <a:endParaRPr kumimoji="0" lang="es-CO" sz="10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Arial"/>
            </a:endParaRPr>
          </a:p>
        </p:txBody>
      </p:sp>
    </p:spTree>
    <p:extLst>
      <p:ext uri="{BB962C8B-B14F-4D97-AF65-F5344CB8AC3E}">
        <p14:creationId xmlns:p14="http://schemas.microsoft.com/office/powerpoint/2010/main" val="52304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6E55C41-7E78-B981-C599-EE72E89129F2}"/>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7C861F9D-6D6D-7812-EC1A-AAB9F58225E9}"/>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EE97E71F-BFBD-4360-2B0A-21C2C2FB9738}"/>
              </a:ext>
            </a:extLst>
          </p:cNvPr>
          <p:cNvGrpSpPr/>
          <p:nvPr/>
        </p:nvGrpSpPr>
        <p:grpSpPr>
          <a:xfrm>
            <a:off x="69084" y="630021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0CC93B07-2749-7BD6-1608-45E46ADAE585}"/>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989373DE-EDF7-77EB-08E9-60595E8FFA95}"/>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70CFCF14-1697-C17F-DADD-85139C11F800}"/>
              </a:ext>
            </a:extLst>
          </p:cNvPr>
          <p:cNvSpPr txBox="1"/>
          <p:nvPr/>
        </p:nvSpPr>
        <p:spPr>
          <a:xfrm>
            <a:off x="1572569" y="2755822"/>
            <a:ext cx="9197671" cy="2277547"/>
          </a:xfrm>
          <a:prstGeom prst="rect">
            <a:avLst/>
          </a:prstGeom>
          <a:noFill/>
        </p:spPr>
        <p:txBody>
          <a:bodyPr wrap="square" lIns="91440" tIns="45720" rIns="91440" bIns="45720" anchor="t">
            <a:spAutoFit/>
          </a:bodyPr>
          <a:lstStyle/>
          <a:p>
            <a:pPr algn="ctr" fontAlgn="base"/>
            <a:r>
              <a:rPr lang="es-ES" sz="4600" b="1" dirty="0">
                <a:solidFill>
                  <a:srgbClr val="000000"/>
                </a:solidFill>
                <a:latin typeface="Calibri"/>
                <a:ea typeface="Calibri"/>
                <a:cs typeface="Calibri"/>
              </a:rPr>
              <a:t>Estudios adelantados con la UdeA: </a:t>
            </a:r>
          </a:p>
          <a:p>
            <a:pPr algn="ctr" fontAlgn="base"/>
            <a:r>
              <a:rPr lang="es-ES" sz="4400" b="1" dirty="0">
                <a:solidFill>
                  <a:srgbClr val="000000"/>
                </a:solidFill>
                <a:latin typeface="Calibri"/>
                <a:ea typeface="Calibri"/>
                <a:cs typeface="Calibri"/>
              </a:rPr>
              <a:t>Aspectos metodológicos y resultados</a:t>
            </a:r>
          </a:p>
          <a:p>
            <a:pPr algn="ctr">
              <a:spcBef>
                <a:spcPts val="1200"/>
              </a:spcBef>
            </a:pPr>
            <a:endParaRPr lang="es-ES" sz="4000" dirty="0">
              <a:solidFill>
                <a:srgbClr val="000000"/>
              </a:solidFill>
              <a:latin typeface="Calibri" panose="020F0502020204030204" pitchFamily="34" charset="0"/>
              <a:ea typeface="Calibri"/>
              <a:cs typeface="Calibri"/>
            </a:endParaRPr>
          </a:p>
        </p:txBody>
      </p:sp>
      <p:pic>
        <p:nvPicPr>
          <p:cNvPr id="8" name="Gráfico 7" descr="Insignia con relleno sólido">
            <a:extLst>
              <a:ext uri="{FF2B5EF4-FFF2-40B4-BE49-F238E27FC236}">
                <a16:creationId xmlns:a16="http://schemas.microsoft.com/office/drawing/2014/main" id="{2DC3BABE-D284-373A-7D07-E0EB808786D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83909" y="1324472"/>
            <a:ext cx="1431350" cy="1431350"/>
          </a:xfrm>
          <a:prstGeom prst="rect">
            <a:avLst/>
          </a:prstGeom>
        </p:spPr>
      </p:pic>
    </p:spTree>
    <p:extLst>
      <p:ext uri="{BB962C8B-B14F-4D97-AF65-F5344CB8AC3E}">
        <p14:creationId xmlns:p14="http://schemas.microsoft.com/office/powerpoint/2010/main" val="258009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16B2846-8033-801F-B024-52C9AE5702F3}"/>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E3784293-4311-D79E-9365-7185ACC068A4}"/>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F6AF4E0A-9038-02BF-929F-9F1D57516DAC}"/>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73A9C8D4-AA99-77CA-7FBC-AEEE19C1E8A8}"/>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427E986F-65A9-F86A-E02E-1874BEB0D4F2}"/>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Flecha: pentágono 5">
            <a:extLst>
              <a:ext uri="{FF2B5EF4-FFF2-40B4-BE49-F238E27FC236}">
                <a16:creationId xmlns:a16="http://schemas.microsoft.com/office/drawing/2014/main" id="{76D7858B-A376-7026-CFD7-03B6500956ED}"/>
              </a:ext>
            </a:extLst>
          </p:cNvPr>
          <p:cNvSpPr/>
          <p:nvPr/>
        </p:nvSpPr>
        <p:spPr>
          <a:xfrm>
            <a:off x="0" y="2257925"/>
            <a:ext cx="11269014" cy="2163650"/>
          </a:xfrm>
          <a:prstGeom prst="homePlate">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heurón 3">
            <a:extLst>
              <a:ext uri="{FF2B5EF4-FFF2-40B4-BE49-F238E27FC236}">
                <a16:creationId xmlns:a16="http://schemas.microsoft.com/office/drawing/2014/main" id="{C864A763-46AF-013C-1857-E4CC93381B5F}"/>
              </a:ext>
            </a:extLst>
          </p:cNvPr>
          <p:cNvSpPr/>
          <p:nvPr/>
        </p:nvSpPr>
        <p:spPr>
          <a:xfrm>
            <a:off x="0" y="2622797"/>
            <a:ext cx="940158" cy="1334507"/>
          </a:xfrm>
          <a:prstGeom prst="chevron">
            <a:avLst/>
          </a:prstGeom>
          <a:solidFill>
            <a:srgbClr val="013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8" name="Cheurón 4">
            <a:extLst>
              <a:ext uri="{FF2B5EF4-FFF2-40B4-BE49-F238E27FC236}">
                <a16:creationId xmlns:a16="http://schemas.microsoft.com/office/drawing/2014/main" id="{F42CDD56-4D96-D4B6-B86A-483D841D0F12}"/>
              </a:ext>
            </a:extLst>
          </p:cNvPr>
          <p:cNvSpPr/>
          <p:nvPr/>
        </p:nvSpPr>
        <p:spPr>
          <a:xfrm>
            <a:off x="603307" y="2622797"/>
            <a:ext cx="940158" cy="1334507"/>
          </a:xfrm>
          <a:prstGeom prst="chevron">
            <a:avLst/>
          </a:prstGeom>
          <a:solidFill>
            <a:srgbClr val="28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9" name="Cheurón 5">
            <a:extLst>
              <a:ext uri="{FF2B5EF4-FFF2-40B4-BE49-F238E27FC236}">
                <a16:creationId xmlns:a16="http://schemas.microsoft.com/office/drawing/2014/main" id="{51F204E4-554C-8731-EC4B-9D44B0AF4F22}"/>
              </a:ext>
            </a:extLst>
          </p:cNvPr>
          <p:cNvSpPr/>
          <p:nvPr/>
        </p:nvSpPr>
        <p:spPr>
          <a:xfrm>
            <a:off x="1206613" y="2622797"/>
            <a:ext cx="940158" cy="1334507"/>
          </a:xfrm>
          <a:prstGeom prst="chevron">
            <a:avLst/>
          </a:prstGeom>
          <a:solidFill>
            <a:srgbClr val="158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10" name="CuadroTexto 9">
            <a:extLst>
              <a:ext uri="{FF2B5EF4-FFF2-40B4-BE49-F238E27FC236}">
                <a16:creationId xmlns:a16="http://schemas.microsoft.com/office/drawing/2014/main" id="{38256557-A257-461A-D6C7-E7EBD02BC22E}"/>
              </a:ext>
            </a:extLst>
          </p:cNvPr>
          <p:cNvSpPr txBox="1"/>
          <p:nvPr/>
        </p:nvSpPr>
        <p:spPr>
          <a:xfrm>
            <a:off x="2680504" y="2767280"/>
            <a:ext cx="6830992" cy="1323439"/>
          </a:xfrm>
          <a:prstGeom prst="rect">
            <a:avLst/>
          </a:prstGeom>
          <a:noFill/>
        </p:spPr>
        <p:txBody>
          <a:bodyPr wrap="square" lIns="91440" tIns="45720" rIns="91440" bIns="45720" rtlCol="0" anchor="t">
            <a:spAutoFit/>
          </a:bodyPr>
          <a:lstStyle>
            <a:defPPr>
              <a:defRPr lang="es-CO"/>
            </a:defPPr>
            <a:lvl1pPr>
              <a:spcBef>
                <a:spcPts val="600"/>
              </a:spcBef>
              <a:defRPr sz="4000" b="1">
                <a:solidFill>
                  <a:srgbClr val="013130"/>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lgn="ctr"/>
            <a:r>
              <a:rPr lang="es-ES" dirty="0">
                <a:latin typeface="Calibri Light"/>
                <a:ea typeface="Calibri Light"/>
                <a:cs typeface="Calibri Light"/>
              </a:rPr>
              <a:t>1. Carga de enfermedad por VSR en Bogotá</a:t>
            </a:r>
          </a:p>
        </p:txBody>
      </p:sp>
      <p:sp>
        <p:nvSpPr>
          <p:cNvPr id="11" name="CuadroTexto 10">
            <a:extLst>
              <a:ext uri="{FF2B5EF4-FFF2-40B4-BE49-F238E27FC236}">
                <a16:creationId xmlns:a16="http://schemas.microsoft.com/office/drawing/2014/main" id="{B9CEC225-794D-7003-4E52-F779B9C22AB5}"/>
              </a:ext>
            </a:extLst>
          </p:cNvPr>
          <p:cNvSpPr txBox="1"/>
          <p:nvPr/>
        </p:nvSpPr>
        <p:spPr>
          <a:xfrm>
            <a:off x="2818774" y="4568130"/>
            <a:ext cx="6020425" cy="1815882"/>
          </a:xfrm>
          <a:prstGeom prst="rect">
            <a:avLst/>
          </a:prstGeom>
          <a:noFill/>
        </p:spPr>
        <p:txBody>
          <a:bodyPr wrap="square">
            <a:spAutoFit/>
          </a:bodyPr>
          <a:lstStyle/>
          <a:p>
            <a:pPr algn="ctr"/>
            <a:r>
              <a:rPr lang="es-ES" sz="2800" b="0" dirty="0"/>
              <a:t>(</a:t>
            </a:r>
            <a:r>
              <a:rPr lang="es-ES" sz="2800" dirty="0"/>
              <a:t>10</a:t>
            </a:r>
            <a:r>
              <a:rPr lang="es-ES" sz="2800" b="0" dirty="0"/>
              <a:t> minutos</a:t>
            </a:r>
            <a:r>
              <a:rPr lang="es-ES" sz="2800" b="0" dirty="0" smtClean="0"/>
              <a:t>)</a:t>
            </a:r>
          </a:p>
          <a:p>
            <a:pPr algn="ctr"/>
            <a:r>
              <a:rPr lang="es-ES" sz="2800" dirty="0" smtClean="0"/>
              <a:t>Juan Carlos Álzate  </a:t>
            </a:r>
            <a:r>
              <a:rPr lang="es-ES" sz="2800" dirty="0"/>
              <a:t>Universidad de Antioquia </a:t>
            </a:r>
          </a:p>
          <a:p>
            <a:pPr algn="ctr"/>
            <a:endParaRPr lang="es-ES" sz="2800" b="0" dirty="0"/>
          </a:p>
        </p:txBody>
      </p:sp>
      <p:sp>
        <p:nvSpPr>
          <p:cNvPr id="12" name="Título 11">
            <a:extLst>
              <a:ext uri="{FF2B5EF4-FFF2-40B4-BE49-F238E27FC236}">
                <a16:creationId xmlns:a16="http://schemas.microsoft.com/office/drawing/2014/main" id="{27309865-BE78-F205-3F82-B25E69EAE33E}"/>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1758443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B37228B-2402-942A-9835-B060CB0D9EFB}"/>
            </a:ext>
          </a:extLst>
        </p:cNvPr>
        <p:cNvGrpSpPr/>
        <p:nvPr/>
      </p:nvGrpSpPr>
      <p:grpSpPr>
        <a:xfrm>
          <a:off x="0" y="0"/>
          <a:ext cx="0" cy="0"/>
          <a:chOff x="0" y="0"/>
          <a:chExt cx="0" cy="0"/>
        </a:xfrm>
      </p:grpSpPr>
      <p:sp>
        <p:nvSpPr>
          <p:cNvPr id="43" name="CuadroTexto 42">
            <a:extLst>
              <a:ext uri="{FF2B5EF4-FFF2-40B4-BE49-F238E27FC236}">
                <a16:creationId xmlns:a16="http://schemas.microsoft.com/office/drawing/2014/main" id="{71A501BF-0609-1E76-3F6D-9D1C9A1EE632}"/>
              </a:ext>
            </a:extLst>
          </p:cNvPr>
          <p:cNvSpPr txBox="1"/>
          <p:nvPr/>
        </p:nvSpPr>
        <p:spPr>
          <a:xfrm>
            <a:off x="319737" y="6140661"/>
            <a:ext cx="10361327" cy="261610"/>
          </a:xfrm>
          <a:prstGeom prst="rect">
            <a:avLst/>
          </a:prstGeom>
          <a:solidFill>
            <a:schemeClr val="bg1"/>
          </a:solid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Murray CJL. Lopez AD. Measuring the Global Burden of Disease. New England Journal of Medicine. 31 de agosto de 2013;369(5):448-57. </a:t>
            </a:r>
            <a:endParaRPr lang="es-CO" sz="1100" dirty="0">
              <a:latin typeface="Calibri" panose="020F0502020204030204" pitchFamily="34" charset="0"/>
              <a:ea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35BCCF3D-F249-8222-DABC-56ED9AEED37D}"/>
              </a:ext>
            </a:extLst>
          </p:cNvPr>
          <p:cNvSpPr txBox="1"/>
          <p:nvPr/>
        </p:nvSpPr>
        <p:spPr>
          <a:xfrm>
            <a:off x="2083634" y="96827"/>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Metodología </a:t>
            </a:r>
          </a:p>
        </p:txBody>
      </p:sp>
      <p:grpSp>
        <p:nvGrpSpPr>
          <p:cNvPr id="2" name="Grupo 1">
            <a:extLst>
              <a:ext uri="{FF2B5EF4-FFF2-40B4-BE49-F238E27FC236}">
                <a16:creationId xmlns:a16="http://schemas.microsoft.com/office/drawing/2014/main" id="{DBE34724-3F61-3B87-91F6-E6B69918C2DC}"/>
              </a:ext>
            </a:extLst>
          </p:cNvPr>
          <p:cNvGrpSpPr/>
          <p:nvPr/>
        </p:nvGrpSpPr>
        <p:grpSpPr>
          <a:xfrm>
            <a:off x="91391" y="75566"/>
            <a:ext cx="2164963" cy="497940"/>
            <a:chOff x="4128179" y="605454"/>
            <a:chExt cx="2164963" cy="497940"/>
          </a:xfrm>
        </p:grpSpPr>
        <p:pic>
          <p:nvPicPr>
            <p:cNvPr id="7" name="Imagen 6" descr="Texto&#10;&#10;Descripción generada automáticamente">
              <a:extLst>
                <a:ext uri="{FF2B5EF4-FFF2-40B4-BE49-F238E27FC236}">
                  <a16:creationId xmlns:a16="http://schemas.microsoft.com/office/drawing/2014/main" id="{ACDB1C3F-0227-4E71-E692-3EDB19B6938E}"/>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8" name="Imagen 7" descr="Texto&#10;&#10;Descripción generada automáticamente">
              <a:extLst>
                <a:ext uri="{FF2B5EF4-FFF2-40B4-BE49-F238E27FC236}">
                  <a16:creationId xmlns:a16="http://schemas.microsoft.com/office/drawing/2014/main" id="{72411736-3660-B7AF-35F2-F3F7371D2D68}"/>
                </a:ext>
              </a:extLst>
            </p:cNvPr>
            <p:cNvPicPr>
              <a:picLocks noChangeAspect="1"/>
            </p:cNvPicPr>
            <p:nvPr/>
          </p:nvPicPr>
          <p:blipFill>
            <a:blip r:embed="rId4"/>
            <a:stretch>
              <a:fillRect/>
            </a:stretch>
          </p:blipFill>
          <p:spPr>
            <a:xfrm>
              <a:off x="4128179" y="605454"/>
              <a:ext cx="729931" cy="497940"/>
            </a:xfrm>
            <a:prstGeom prst="rect">
              <a:avLst/>
            </a:prstGeom>
          </p:spPr>
        </p:pic>
      </p:grpSp>
      <p:grpSp>
        <p:nvGrpSpPr>
          <p:cNvPr id="26" name="Grupo 25">
            <a:extLst>
              <a:ext uri="{FF2B5EF4-FFF2-40B4-BE49-F238E27FC236}">
                <a16:creationId xmlns:a16="http://schemas.microsoft.com/office/drawing/2014/main" id="{68C2C367-71F9-175A-3F12-4B16672C5420}"/>
              </a:ext>
            </a:extLst>
          </p:cNvPr>
          <p:cNvGrpSpPr/>
          <p:nvPr/>
        </p:nvGrpSpPr>
        <p:grpSpPr>
          <a:xfrm>
            <a:off x="1484026" y="974361"/>
            <a:ext cx="9338872" cy="5113227"/>
            <a:chOff x="1484026" y="974361"/>
            <a:chExt cx="9338872" cy="5113227"/>
          </a:xfrm>
        </p:grpSpPr>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3E346248-9448-EF3E-E49B-2297E763C873}"/>
                    </a:ext>
                  </a:extLst>
                </p:cNvPr>
                <p:cNvSpPr/>
                <p:nvPr/>
              </p:nvSpPr>
              <p:spPr>
                <a:xfrm>
                  <a:off x="1484026" y="974361"/>
                  <a:ext cx="9338872" cy="5113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𝐴𝑉𝐷</m:t>
                        </m:r>
                        <m:r>
                          <a:rPr lang="es-CO" i="1">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h</m:t>
                            </m:r>
                            <m:r>
                              <a:rPr lang="es-CO" i="1">
                                <a:latin typeface="Cambria Math" panose="02040503050406030204" pitchFamily="18" charset="0"/>
                              </a:rPr>
                              <m:t>=1</m:t>
                            </m:r>
                          </m:sub>
                          <m:sup>
                            <m:r>
                              <a:rPr lang="es-CO" i="1">
                                <a:latin typeface="Cambria Math" panose="02040503050406030204" pitchFamily="18" charset="0"/>
                              </a:rPr>
                              <m:t>𝑛</m:t>
                            </m:r>
                          </m:sup>
                          <m:e>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h</m:t>
                                </m:r>
                              </m:sub>
                            </m:sSub>
                          </m:e>
                        </m:nary>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𝑡</m:t>
                            </m:r>
                          </m:e>
                          <m:sub>
                            <m:r>
                              <a:rPr lang="es-CO" i="1">
                                <a:latin typeface="Cambria Math" panose="02040503050406030204" pitchFamily="18" charset="0"/>
                              </a:rPr>
                              <m:t>h</m:t>
                            </m:r>
                          </m:sub>
                        </m:sSub>
                        <m:r>
                          <a:rPr lang="es-CO" i="1">
                            <a:latin typeface="Cambria Math" panose="02040503050406030204" pitchFamily="18" charset="0"/>
                          </a:rPr>
                          <m:t>×</m:t>
                        </m:r>
                        <m:r>
                          <a:rPr lang="es-CO" i="1">
                            <a:latin typeface="Cambria Math" panose="02040503050406030204" pitchFamily="18" charset="0"/>
                          </a:rPr>
                          <m:t>𝑤</m:t>
                        </m:r>
                        <m:sSub>
                          <m:sSubPr>
                            <m:ctrlPr>
                              <a:rPr lang="es-CO" i="1">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h</m:t>
                            </m:r>
                          </m:sub>
                        </m:sSub>
                      </m:oMath>
                    </m:oMathPara>
                  </a14:m>
                  <a:endParaRPr lang="es-CO" dirty="0"/>
                </a:p>
              </p:txBody>
            </p:sp>
          </mc:Choice>
          <mc:Fallback xmlns="">
            <p:sp>
              <p:nvSpPr>
                <p:cNvPr id="4" name="Rectángulo 3">
                  <a:extLst>
                    <a:ext uri="{FF2B5EF4-FFF2-40B4-BE49-F238E27FC236}">
                      <a16:creationId xmlns:a16="http://schemas.microsoft.com/office/drawing/2014/main" id="{3E346248-9448-EF3E-E49B-2297E763C873}"/>
                    </a:ext>
                  </a:extLst>
                </p:cNvPr>
                <p:cNvSpPr>
                  <a:spLocks noRot="1" noChangeAspect="1" noMove="1" noResize="1" noEditPoints="1" noAdjustHandles="1" noChangeArrowheads="1" noChangeShapeType="1" noTextEdit="1"/>
                </p:cNvSpPr>
                <p:nvPr/>
              </p:nvSpPr>
              <p:spPr>
                <a:xfrm>
                  <a:off x="1484026" y="974361"/>
                  <a:ext cx="9338872" cy="5113227"/>
                </a:xfrm>
                <a:prstGeom prst="rect">
                  <a:avLst/>
                </a:prstGeom>
                <a:blipFill>
                  <a:blip r:embed="rId6"/>
                  <a:stretch>
                    <a:fillRect/>
                  </a:stretch>
                </a:blipFill>
                <a:ln>
                  <a:noFill/>
                </a:ln>
              </p:spPr>
              <p:txBody>
                <a:bodyPr/>
                <a:lstStyle/>
                <a:p>
                  <a:r>
                    <a:rPr lang="en-US">
                      <a:noFill/>
                    </a:rPr>
                    <a:t> </a:t>
                  </a:r>
                </a:p>
              </p:txBody>
            </p:sp>
          </mc:Fallback>
        </mc:AlternateContent>
        <p:sp>
          <p:nvSpPr>
            <p:cNvPr id="11" name="CuadroTexto 10">
              <a:extLst>
                <a:ext uri="{FF2B5EF4-FFF2-40B4-BE49-F238E27FC236}">
                  <a16:creationId xmlns:a16="http://schemas.microsoft.com/office/drawing/2014/main" id="{D23FF7DF-752A-C453-9256-550AEB7A86F7}"/>
                </a:ext>
              </a:extLst>
            </p:cNvPr>
            <p:cNvSpPr txBox="1"/>
            <p:nvPr/>
          </p:nvSpPr>
          <p:spPr>
            <a:xfrm>
              <a:off x="2795869" y="1139059"/>
              <a:ext cx="6103256" cy="461665"/>
            </a:xfrm>
            <a:prstGeom prst="rect">
              <a:avLst/>
            </a:prstGeom>
            <a:noFill/>
          </p:spPr>
          <p:txBody>
            <a:bodyPr wrap="square">
              <a:spAutoFit/>
            </a:bodyPr>
            <a:lstStyle/>
            <a:p>
              <a:pPr algn="ctr"/>
              <a:r>
                <a:rPr lang="es-CO" sz="2400" b="1" dirty="0">
                  <a:solidFill>
                    <a:srgbClr val="000000"/>
                  </a:solidFill>
                  <a:effectLst/>
                  <a:latin typeface="Calibri" panose="020F0502020204030204" pitchFamily="34" charset="0"/>
                  <a:ea typeface="Calibri" panose="020F0502020204030204" pitchFamily="34" charset="0"/>
                </a:rPr>
                <a:t>Cálculo de los AVAD</a:t>
              </a:r>
              <a:endParaRPr lang="es-CO" sz="2400" b="1" dirty="0"/>
            </a:p>
          </p:txBody>
        </p:sp>
        <p:sp>
          <p:nvSpPr>
            <p:cNvPr id="3" name="CuadroTexto 2">
              <a:extLst>
                <a:ext uri="{FF2B5EF4-FFF2-40B4-BE49-F238E27FC236}">
                  <a16:creationId xmlns:a16="http://schemas.microsoft.com/office/drawing/2014/main" id="{A25672ED-9CC2-996C-03B0-5670B4FC4431}"/>
                </a:ext>
              </a:extLst>
            </p:cNvPr>
            <p:cNvSpPr txBox="1"/>
            <p:nvPr/>
          </p:nvSpPr>
          <p:spPr>
            <a:xfrm>
              <a:off x="2083634" y="1797667"/>
              <a:ext cx="8359940" cy="1354217"/>
            </a:xfrm>
            <a:prstGeom prst="rect">
              <a:avLst/>
            </a:prstGeom>
            <a:noFill/>
            <a:ln w="28575">
              <a:solidFill>
                <a:schemeClr val="accent1"/>
              </a:solidFill>
            </a:ln>
          </p:spPr>
          <p:txBody>
            <a:bodyPr wrap="square" rtlCol="0">
              <a:spAutoFit/>
            </a:bodyPr>
            <a:lstStyle/>
            <a:p>
              <a:pPr algn="ctr"/>
              <a:r>
                <a:rPr lang="es-CO" sz="2800" b="1" dirty="0">
                  <a:latin typeface="Calibri" panose="020F0502020204030204" pitchFamily="34" charset="0"/>
                  <a:ea typeface="Calibri" panose="020F0502020204030204" pitchFamily="34" charset="0"/>
                  <a:cs typeface="Calibri" panose="020F0502020204030204" pitchFamily="34" charset="0"/>
                </a:rPr>
                <a:t>AVAD = AVP + AVD</a:t>
              </a:r>
            </a:p>
            <a:p>
              <a:endParaRPr lang="es-CO" dirty="0">
                <a:latin typeface="Calibri" panose="020F0502020204030204" pitchFamily="34" charset="0"/>
                <a:ea typeface="Calibri" panose="020F0502020204030204" pitchFamily="34" charset="0"/>
                <a:cs typeface="Calibri" panose="020F0502020204030204" pitchFamily="34" charset="0"/>
              </a:endParaRPr>
            </a:p>
            <a:p>
              <a:r>
                <a:rPr lang="es-CO" dirty="0">
                  <a:latin typeface="Calibri" panose="020F0502020204030204" pitchFamily="34" charset="0"/>
                  <a:ea typeface="Calibri" panose="020F0502020204030204" pitchFamily="34" charset="0"/>
                  <a:cs typeface="Calibri" panose="020F0502020204030204" pitchFamily="34" charset="0"/>
                </a:rPr>
                <a:t>AVP: años de vida perdidos</a:t>
              </a:r>
            </a:p>
            <a:p>
              <a:r>
                <a:rPr lang="es-CO" dirty="0">
                  <a:latin typeface="Calibri" panose="020F0502020204030204" pitchFamily="34" charset="0"/>
                  <a:ea typeface="Calibri" panose="020F0502020204030204" pitchFamily="34" charset="0"/>
                  <a:cs typeface="Calibri" panose="020F0502020204030204" pitchFamily="34" charset="0"/>
                </a:rPr>
                <a:t>AVD: años vividos con discapacidad</a:t>
              </a: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B564ED7-58A4-B358-88F6-27FDC9230122}"/>
                    </a:ext>
                  </a:extLst>
                </p:cNvPr>
                <p:cNvSpPr txBox="1"/>
                <p:nvPr/>
              </p:nvSpPr>
              <p:spPr>
                <a:xfrm>
                  <a:off x="2083634" y="3429000"/>
                  <a:ext cx="2386573"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𝐴𝑉𝑃</m:t>
                        </m:r>
                        <m:r>
                          <a:rPr lang="es-CO" i="0">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𝑗</m:t>
                            </m:r>
                            <m:r>
                              <a:rPr lang="es-CO" i="0">
                                <a:latin typeface="Cambria Math" panose="02040503050406030204" pitchFamily="18" charset="0"/>
                              </a:rPr>
                              <m:t>=1</m:t>
                            </m:r>
                          </m:sub>
                          <m:sup>
                            <m:r>
                              <a:rPr lang="es-CO" i="1">
                                <a:latin typeface="Cambria Math" panose="02040503050406030204" pitchFamily="18" charset="0"/>
                              </a:rPr>
                              <m:t>𝑛</m:t>
                            </m:r>
                          </m:sup>
                          <m:e>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𝑗</m:t>
                                </m:r>
                              </m:sub>
                            </m:sSub>
                          </m:e>
                        </m:nary>
                        <m:r>
                          <a:rPr lang="es-CO" i="0">
                            <a:latin typeface="Cambria Math" panose="02040503050406030204" pitchFamily="18" charset="0"/>
                          </a:rPr>
                          <m:t>×</m:t>
                        </m:r>
                        <m:r>
                          <a:rPr lang="es-CO" i="1">
                            <a:latin typeface="Cambria Math" panose="02040503050406030204" pitchFamily="18" charset="0"/>
                          </a:rPr>
                          <m:t>𝑒𝑥</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𝑟</m:t>
                            </m:r>
                          </m:e>
                          <m:sub>
                            <m:r>
                              <a:rPr lang="es-CO" i="1">
                                <a:latin typeface="Cambria Math" panose="02040503050406030204" pitchFamily="18" charset="0"/>
                              </a:rPr>
                              <m:t>𝑗</m:t>
                            </m:r>
                          </m:sub>
                        </m:sSub>
                      </m:oMath>
                    </m:oMathPara>
                  </a14:m>
                  <a:endParaRPr lang="es-CO" dirty="0"/>
                </a:p>
              </p:txBody>
            </p:sp>
          </mc:Choice>
          <mc:Fallback xmlns="">
            <p:sp>
              <p:nvSpPr>
                <p:cNvPr id="12" name="CuadroTexto 11">
                  <a:extLst>
                    <a:ext uri="{FF2B5EF4-FFF2-40B4-BE49-F238E27FC236}">
                      <a16:creationId xmlns:a16="http://schemas.microsoft.com/office/drawing/2014/main" id="{7B564ED7-58A4-B358-88F6-27FDC9230122}"/>
                    </a:ext>
                  </a:extLst>
                </p:cNvPr>
                <p:cNvSpPr txBox="1">
                  <a:spLocks noRot="1" noChangeAspect="1" noMove="1" noResize="1" noEditPoints="1" noAdjustHandles="1" noChangeArrowheads="1" noChangeShapeType="1" noTextEdit="1"/>
                </p:cNvSpPr>
                <p:nvPr/>
              </p:nvSpPr>
              <p:spPr>
                <a:xfrm>
                  <a:off x="2083634" y="3429000"/>
                  <a:ext cx="2386573" cy="8798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03F25614-1B7C-1D8E-11A2-82F1A661E47C}"/>
                    </a:ext>
                  </a:extLst>
                </p:cNvPr>
                <p:cNvSpPr txBox="1"/>
                <p:nvPr/>
              </p:nvSpPr>
              <p:spPr>
                <a:xfrm>
                  <a:off x="2083634" y="4439167"/>
                  <a:ext cx="4377127" cy="1106778"/>
                </a:xfrm>
                <a:prstGeom prst="rect">
                  <a:avLst/>
                </a:prstGeom>
                <a:noFill/>
              </p:spPr>
              <p:txBody>
                <a:bodyPr wrap="square">
                  <a:spAutoFit/>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Donde:</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𝑑</m:t>
                          </m:r>
                        </m:e>
                        <m:sub>
                          <m:r>
                            <a:rPr lang="es-CO"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son las defunciones</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𝑒𝑥</m:t>
                      </m:r>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𝑟</m:t>
                          </m:r>
                        </m:e>
                        <m:sub>
                          <m:r>
                            <a:rPr lang="es-CO"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s-CO" sz="1400" dirty="0">
                      <a:effectLst/>
                      <a:latin typeface="Cambria Math" panose="02040503050406030204" pitchFamily="18" charset="0"/>
                      <a:ea typeface="Calibri" panose="020F0502020204030204" pitchFamily="34" charset="0"/>
                      <a:cs typeface="Calibri" panose="020F0502020204030204" pitchFamily="34" charset="0"/>
                    </a:rPr>
                    <a:t> </a:t>
                  </a:r>
                  <a:r>
                    <a:rPr lang="es-CO" sz="1400" dirty="0">
                      <a:effectLst/>
                      <a:latin typeface="Calibri" panose="020F0502020204030204" pitchFamily="34" charset="0"/>
                      <a:ea typeface="Calibri" panose="020F0502020204030204" pitchFamily="34" charset="0"/>
                      <a:cs typeface="Calibri" panose="020F0502020204030204" pitchFamily="34" charset="0"/>
                    </a:rPr>
                    <a:t>el remanente de la esperanza de vida respecto a la tabla de vida para cada grupo de edad.</a:t>
                  </a:r>
                  <a:endParaRPr lang="es-CO" sz="1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1" name="CuadroTexto 20">
                  <a:extLst>
                    <a:ext uri="{FF2B5EF4-FFF2-40B4-BE49-F238E27FC236}">
                      <a16:creationId xmlns:a16="http://schemas.microsoft.com/office/drawing/2014/main" id="{03F25614-1B7C-1D8E-11A2-82F1A661E47C}"/>
                    </a:ext>
                  </a:extLst>
                </p:cNvPr>
                <p:cNvSpPr txBox="1">
                  <a:spLocks noRot="1" noChangeAspect="1" noMove="1" noResize="1" noEditPoints="1" noAdjustHandles="1" noChangeArrowheads="1" noChangeShapeType="1" noTextEdit="1"/>
                </p:cNvSpPr>
                <p:nvPr/>
              </p:nvSpPr>
              <p:spPr>
                <a:xfrm>
                  <a:off x="2083634" y="4439167"/>
                  <a:ext cx="4377127" cy="1106778"/>
                </a:xfrm>
                <a:prstGeom prst="rect">
                  <a:avLst/>
                </a:prstGeom>
                <a:blipFill>
                  <a:blip r:embed="rId8"/>
                  <a:stretch>
                    <a:fillRect l="-418" t="-549" r="-418" b="-4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FE4AA76-0244-6F5D-5676-8FED783EBE27}"/>
                    </a:ext>
                  </a:extLst>
                </p:cNvPr>
                <p:cNvSpPr txBox="1"/>
                <p:nvPr/>
              </p:nvSpPr>
              <p:spPr>
                <a:xfrm>
                  <a:off x="6460761" y="3431634"/>
                  <a:ext cx="3044251" cy="84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𝐴𝑉𝐷</m:t>
                        </m:r>
                        <m:r>
                          <a:rPr lang="es-CO" i="0">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h</m:t>
                            </m:r>
                            <m:r>
                              <a:rPr lang="es-CO" i="0">
                                <a:latin typeface="Cambria Math" panose="02040503050406030204" pitchFamily="18" charset="0"/>
                              </a:rPr>
                              <m:t>=1</m:t>
                            </m:r>
                          </m:sub>
                          <m:sup>
                            <m:r>
                              <a:rPr lang="es-CO" i="1">
                                <a:latin typeface="Cambria Math" panose="02040503050406030204" pitchFamily="18" charset="0"/>
                              </a:rPr>
                              <m:t>𝑛</m:t>
                            </m:r>
                          </m:sup>
                          <m:e>
                            <m:d>
                              <m:dPr>
                                <m:begChr m:val="|"/>
                                <m:endChr m:val=""/>
                                <m:ctrlPr>
                                  <a:rPr lang="es-CO" i="1">
                                    <a:latin typeface="Cambria Math" panose="02040503050406030204" pitchFamily="18" charset="0"/>
                                  </a:rPr>
                                </m:ctrlPr>
                              </m:dPr>
                              <m:e>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h</m:t>
                                    </m:r>
                                  </m:sub>
                                </m:sSub>
                              </m:e>
                            </m:d>
                          </m:e>
                        </m:nary>
                        <m:r>
                          <a:rPr lang="es-CO" i="0">
                            <a:latin typeface="Cambria Math" panose="02040503050406030204" pitchFamily="18" charset="0"/>
                          </a:rPr>
                          <m:t>×</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𝑡</m:t>
                            </m:r>
                          </m:e>
                          <m:sub>
                            <m:r>
                              <a:rPr lang="es-CO" i="1">
                                <a:latin typeface="Cambria Math" panose="02040503050406030204" pitchFamily="18" charset="0"/>
                              </a:rPr>
                              <m:t>h</m:t>
                            </m:r>
                          </m:sub>
                        </m:sSub>
                        <m:r>
                          <a:rPr lang="es-CO" i="0">
                            <a:latin typeface="Cambria Math" panose="02040503050406030204" pitchFamily="18" charset="0"/>
                          </a:rPr>
                          <m:t>×</m:t>
                        </m:r>
                        <m:r>
                          <a:rPr lang="es-CO" i="1">
                            <a:latin typeface="Cambria Math" panose="02040503050406030204" pitchFamily="18" charset="0"/>
                          </a:rPr>
                          <m:t>𝑤</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h</m:t>
                            </m:r>
                          </m:sub>
                        </m:sSub>
                      </m:oMath>
                    </m:oMathPara>
                  </a14:m>
                  <a:endParaRPr lang="es-CO" dirty="0"/>
                </a:p>
              </p:txBody>
            </p:sp>
          </mc:Choice>
          <mc:Fallback xmlns="">
            <p:sp>
              <p:nvSpPr>
                <p:cNvPr id="23" name="CuadroTexto 22">
                  <a:extLst>
                    <a:ext uri="{FF2B5EF4-FFF2-40B4-BE49-F238E27FC236}">
                      <a16:creationId xmlns:a16="http://schemas.microsoft.com/office/drawing/2014/main" id="{0FE4AA76-0244-6F5D-5676-8FED783EBE27}"/>
                    </a:ext>
                  </a:extLst>
                </p:cNvPr>
                <p:cNvSpPr txBox="1">
                  <a:spLocks noRot="1" noChangeAspect="1" noMove="1" noResize="1" noEditPoints="1" noAdjustHandles="1" noChangeArrowheads="1" noChangeShapeType="1" noTextEdit="1"/>
                </p:cNvSpPr>
                <p:nvPr/>
              </p:nvSpPr>
              <p:spPr>
                <a:xfrm>
                  <a:off x="6460761" y="3431634"/>
                  <a:ext cx="3044251" cy="84850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C906348D-9EAA-F3C5-C5C9-14F8630DD114}"/>
                    </a:ext>
                  </a:extLst>
                </p:cNvPr>
                <p:cNvSpPr txBox="1"/>
                <p:nvPr/>
              </p:nvSpPr>
              <p:spPr>
                <a:xfrm>
                  <a:off x="6579859" y="4439167"/>
                  <a:ext cx="3863715" cy="1567801"/>
                </a:xfrm>
                <a:prstGeom prst="rect">
                  <a:avLst/>
                </a:prstGeom>
                <a:noFill/>
              </p:spPr>
              <p:txBody>
                <a:bodyPr wrap="square">
                  <a:spAutoFit/>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Donde para cada estadio de la enfermedad </a:t>
                  </a: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h</m:t>
                      </m:r>
                    </m:oMath>
                  </a14:m>
                  <a:r>
                    <a:rPr lang="es-CO" sz="1400" dirty="0">
                      <a:effectLst/>
                      <a:latin typeface="Calibri" panose="020F0502020204030204" pitchFamily="34" charset="0"/>
                      <a:ea typeface="Yu Mincho" panose="02020400000000000000" pitchFamily="18" charset="-128"/>
                      <a:cs typeface="Calibri" panose="020F0502020204030204" pitchFamily="34" charset="0"/>
                    </a:rPr>
                    <a:t>:</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𝑐</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es la incidencia de casos</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𝑡</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el tiempo de duración </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𝑤</m:t>
                      </m:r>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𝑑</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el peso de discapacidad debido a los síntomas entre 0 (salud perfecta) y 1 (muerte). </a:t>
                  </a:r>
                  <a:endParaRPr lang="es-CO" sz="1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5" name="CuadroTexto 24">
                  <a:extLst>
                    <a:ext uri="{FF2B5EF4-FFF2-40B4-BE49-F238E27FC236}">
                      <a16:creationId xmlns:a16="http://schemas.microsoft.com/office/drawing/2014/main" id="{C906348D-9EAA-F3C5-C5C9-14F8630DD114}"/>
                    </a:ext>
                  </a:extLst>
                </p:cNvPr>
                <p:cNvSpPr txBox="1">
                  <a:spLocks noRot="1" noChangeAspect="1" noMove="1" noResize="1" noEditPoints="1" noAdjustHandles="1" noChangeArrowheads="1" noChangeShapeType="1" noTextEdit="1"/>
                </p:cNvSpPr>
                <p:nvPr/>
              </p:nvSpPr>
              <p:spPr>
                <a:xfrm>
                  <a:off x="6579859" y="4439167"/>
                  <a:ext cx="3863715" cy="1567801"/>
                </a:xfrm>
                <a:prstGeom prst="rect">
                  <a:avLst/>
                </a:prstGeom>
                <a:blipFill>
                  <a:blip r:embed="rId10"/>
                  <a:stretch>
                    <a:fillRect l="-473" t="-389" r="-473" b="-3502"/>
                  </a:stretch>
                </a:blipFill>
              </p:spPr>
              <p:txBody>
                <a:bodyPr/>
                <a:lstStyle/>
                <a:p>
                  <a:r>
                    <a:rPr lang="en-US">
                      <a:noFill/>
                    </a:rPr>
                    <a:t> </a:t>
                  </a:r>
                </a:p>
              </p:txBody>
            </p:sp>
          </mc:Fallback>
        </mc:AlternateContent>
      </p:grpSp>
      <p:sp>
        <p:nvSpPr>
          <p:cNvPr id="31" name="Rectángulo 30">
            <a:extLst>
              <a:ext uri="{FF2B5EF4-FFF2-40B4-BE49-F238E27FC236}">
                <a16:creationId xmlns:a16="http://schemas.microsoft.com/office/drawing/2014/main" id="{D13235B3-0456-661D-16AE-165556F4877A}"/>
              </a:ext>
            </a:extLst>
          </p:cNvPr>
          <p:cNvSpPr/>
          <p:nvPr/>
        </p:nvSpPr>
        <p:spPr>
          <a:xfrm>
            <a:off x="243974" y="831218"/>
            <a:ext cx="11437495" cy="5571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2" name="Grupo 31">
            <a:extLst>
              <a:ext uri="{FF2B5EF4-FFF2-40B4-BE49-F238E27FC236}">
                <a16:creationId xmlns:a16="http://schemas.microsoft.com/office/drawing/2014/main" id="{EADAF966-397E-9CC4-BA85-2B4E2E6148C3}"/>
              </a:ext>
            </a:extLst>
          </p:cNvPr>
          <p:cNvGrpSpPr/>
          <p:nvPr/>
        </p:nvGrpSpPr>
        <p:grpSpPr>
          <a:xfrm>
            <a:off x="239909" y="1128916"/>
            <a:ext cx="6525034" cy="5101815"/>
            <a:chOff x="374821" y="1141535"/>
            <a:chExt cx="6255656" cy="4933777"/>
          </a:xfrm>
          <a:noFill/>
        </p:grpSpPr>
        <p:sp>
          <p:nvSpPr>
            <p:cNvPr id="33" name="CuadroTexto 32">
              <a:extLst>
                <a:ext uri="{FF2B5EF4-FFF2-40B4-BE49-F238E27FC236}">
                  <a16:creationId xmlns:a16="http://schemas.microsoft.com/office/drawing/2014/main" id="{04B970AB-6024-1EF1-BDDF-C9DCFB0A7307}"/>
                </a:ext>
              </a:extLst>
            </p:cNvPr>
            <p:cNvSpPr txBox="1"/>
            <p:nvPr/>
          </p:nvSpPr>
          <p:spPr>
            <a:xfrm>
              <a:off x="454649" y="5736758"/>
              <a:ext cx="6096000" cy="338554"/>
            </a:xfrm>
            <a:prstGeom prst="rect">
              <a:avLst/>
            </a:prstGeom>
            <a:grpFill/>
          </p:spPr>
          <p:txBody>
            <a:bodyPr wrap="square">
              <a:spAutoFit/>
            </a:bodyPr>
            <a:lstStyle/>
            <a:p>
              <a:pPr algn="ctr"/>
              <a:r>
                <a:rPr lang="es-CO" sz="1600" i="0" dirty="0">
                  <a:solidFill>
                    <a:srgbClr val="000000"/>
                  </a:solidFill>
                  <a:effectLst/>
                  <a:latin typeface="Calibri" panose="020F0502020204030204" pitchFamily="34" charset="0"/>
                </a:rPr>
                <a:t>Fuente: Elaboración propia. </a:t>
              </a:r>
              <a:endParaRPr lang="es-ES" sz="1600" dirty="0"/>
            </a:p>
          </p:txBody>
        </p:sp>
        <p:sp>
          <p:nvSpPr>
            <p:cNvPr id="34" name="CuadroTexto 33">
              <a:extLst>
                <a:ext uri="{FF2B5EF4-FFF2-40B4-BE49-F238E27FC236}">
                  <a16:creationId xmlns:a16="http://schemas.microsoft.com/office/drawing/2014/main" id="{D6A0C9D2-1060-EA02-3A93-223684530EAC}"/>
                </a:ext>
              </a:extLst>
            </p:cNvPr>
            <p:cNvSpPr txBox="1"/>
            <p:nvPr/>
          </p:nvSpPr>
          <p:spPr>
            <a:xfrm>
              <a:off x="374821" y="1141535"/>
              <a:ext cx="6255656" cy="400110"/>
            </a:xfrm>
            <a:prstGeom prst="rect">
              <a:avLst/>
            </a:prstGeom>
            <a:grpFill/>
          </p:spPr>
          <p:txBody>
            <a:bodyPr wrap="square">
              <a:spAutoFit/>
            </a:bodyPr>
            <a:lstStyle/>
            <a:p>
              <a:pPr algn="ctr"/>
              <a:r>
                <a:rPr lang="es-CO" sz="2000" b="1" dirty="0">
                  <a:solidFill>
                    <a:srgbClr val="000000"/>
                  </a:solidFill>
                  <a:effectLst/>
                  <a:latin typeface="Calibri" panose="020F0502020204030204" pitchFamily="34" charset="0"/>
                  <a:ea typeface="Calibri" panose="020F0502020204030204" pitchFamily="34" charset="0"/>
                </a:rPr>
                <a:t>Pasos seguidos en el análisis de información</a:t>
              </a:r>
              <a:endParaRPr lang="es-CO" sz="2000" b="1" dirty="0"/>
            </a:p>
          </p:txBody>
        </p:sp>
        <p:pic>
          <p:nvPicPr>
            <p:cNvPr id="35" name="Imagen 34">
              <a:extLst>
                <a:ext uri="{FF2B5EF4-FFF2-40B4-BE49-F238E27FC236}">
                  <a16:creationId xmlns:a16="http://schemas.microsoft.com/office/drawing/2014/main" id="{62B2BC99-1291-50F8-447A-B7B361981724}"/>
                </a:ext>
              </a:extLst>
            </p:cNvPr>
            <p:cNvPicPr>
              <a:picLocks noChangeAspect="1"/>
            </p:cNvPicPr>
            <p:nvPr/>
          </p:nvPicPr>
          <p:blipFill>
            <a:blip r:embed="rId11"/>
            <a:stretch>
              <a:fillRect/>
            </a:stretch>
          </p:blipFill>
          <p:spPr>
            <a:xfrm>
              <a:off x="454649" y="1973678"/>
              <a:ext cx="6067128" cy="3075077"/>
            </a:xfrm>
            <a:prstGeom prst="rect">
              <a:avLst/>
            </a:prstGeom>
            <a:grpFill/>
          </p:spPr>
        </p:pic>
      </p:grpSp>
      <p:graphicFrame>
        <p:nvGraphicFramePr>
          <p:cNvPr id="40" name="Tabla 39">
            <a:extLst>
              <a:ext uri="{FF2B5EF4-FFF2-40B4-BE49-F238E27FC236}">
                <a16:creationId xmlns:a16="http://schemas.microsoft.com/office/drawing/2014/main" id="{3C59BF36-DF53-9FA4-A42D-AB31535D7A31}"/>
              </a:ext>
            </a:extLst>
          </p:cNvPr>
          <p:cNvGraphicFramePr>
            <a:graphicFrameLocks noGrp="1"/>
          </p:cNvGraphicFramePr>
          <p:nvPr/>
        </p:nvGraphicFramePr>
        <p:xfrm>
          <a:off x="7005579" y="1634259"/>
          <a:ext cx="4678556" cy="3880806"/>
        </p:xfrm>
        <a:graphic>
          <a:graphicData uri="http://schemas.openxmlformats.org/drawingml/2006/table">
            <a:tbl>
              <a:tblPr firstRow="1" firstCol="1" bandRow="1">
                <a:tableStyleId>{F2DE63D5-997A-4646-A377-4702673A728D}</a:tableStyleId>
              </a:tblPr>
              <a:tblGrid>
                <a:gridCol w="3679113">
                  <a:extLst>
                    <a:ext uri="{9D8B030D-6E8A-4147-A177-3AD203B41FA5}">
                      <a16:colId xmlns:a16="http://schemas.microsoft.com/office/drawing/2014/main" val="4202319677"/>
                    </a:ext>
                  </a:extLst>
                </a:gridCol>
                <a:gridCol w="999443">
                  <a:extLst>
                    <a:ext uri="{9D8B030D-6E8A-4147-A177-3AD203B41FA5}">
                      <a16:colId xmlns:a16="http://schemas.microsoft.com/office/drawing/2014/main" val="4041215175"/>
                    </a:ext>
                  </a:extLst>
                </a:gridCol>
              </a:tblGrid>
              <a:tr h="203007">
                <a:tc>
                  <a:txBody>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Descripción</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CIE-10</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889118186"/>
                  </a:ext>
                </a:extLst>
              </a:tr>
              <a:tr h="203007">
                <a:tc>
                  <a:txBody>
                    <a:bodyPr/>
                    <a:lstStyle/>
                    <a:p>
                      <a:pPr algn="just">
                        <a:lnSpc>
                          <a:spcPct val="107000"/>
                        </a:lnSpc>
                        <a:spcAft>
                          <a:spcPts val="800"/>
                        </a:spcAft>
                        <a:buNone/>
                      </a:pPr>
                      <a:r>
                        <a:rPr lang="en-US" sz="1400" b="0" dirty="0">
                          <a:effectLst/>
                          <a:latin typeface="Calibri" panose="020F0502020204030204" pitchFamily="34" charset="0"/>
                          <a:ea typeface="Calibri" panose="020F0502020204030204" pitchFamily="34" charset="0"/>
                          <a:cs typeface="Calibri" panose="020F0502020204030204" pitchFamily="34" charset="0"/>
                        </a:rPr>
                        <a:t>Bronquiolitis aguda por VRS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J21.0</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834559671"/>
                  </a:ext>
                </a:extLst>
              </a:tr>
              <a:tr h="203007">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Neumonía por VRS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J12.1</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98555221"/>
                  </a:ext>
                </a:extLst>
              </a:tr>
              <a:tr h="413739">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VRS como causa de enfermedades clasificadas en otra parte</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B97.4</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99842536"/>
                  </a:ext>
                </a:extLst>
              </a:tr>
              <a:tr h="203007">
                <a:tc>
                  <a:txBody>
                    <a:bodyPr/>
                    <a:lstStyle/>
                    <a:p>
                      <a:pPr algn="just">
                        <a:lnSpc>
                          <a:spcPct val="107000"/>
                        </a:lnSpc>
                        <a:spcAft>
                          <a:spcPts val="800"/>
                        </a:spcAft>
                        <a:buNone/>
                      </a:pPr>
                      <a:r>
                        <a:rPr lang="en-US" sz="1400" b="0" dirty="0">
                          <a:effectLst/>
                          <a:latin typeface="Calibri" panose="020F0502020204030204" pitchFamily="34" charset="0"/>
                          <a:ea typeface="Calibri" panose="020F0502020204030204" pitchFamily="34" charset="0"/>
                          <a:cs typeface="Calibri" panose="020F0502020204030204" pitchFamily="34" charset="0"/>
                        </a:rPr>
                        <a:t>Bronquitis aguda por VRS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J20.5</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3718377"/>
                  </a:ext>
                </a:extLst>
              </a:tr>
              <a:tr h="413739">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Bronquiolitis aguda debida a otros organismos infecciosos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J21.8</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71075888"/>
                  </a:ext>
                </a:extLst>
              </a:tr>
              <a:tr h="203007">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Bronquiolitis aguda. sin especificar</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J21.9</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746882943"/>
                  </a:ext>
                </a:extLst>
              </a:tr>
              <a:tr h="413739">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Bronquitis aguda debida a otros organismos infecciosos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J20.8</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77678136"/>
                  </a:ext>
                </a:extLst>
              </a:tr>
              <a:tr h="203007">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Bronquitis aguda. sin especificar</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J20.9</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129853"/>
                  </a:ext>
                </a:extLst>
              </a:tr>
              <a:tr h="413739">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Infección aguda no especificada de las vías respiratorias inferiores</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J22</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894587892"/>
                  </a:ext>
                </a:extLst>
              </a:tr>
              <a:tr h="203007">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Neumonía vírica. no clasificada en otro apartado</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J12.8; J12.9</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742326744"/>
                  </a:ext>
                </a:extLst>
              </a:tr>
              <a:tr h="413739">
                <a:tc>
                  <a:txBody>
                    <a:bodyPr/>
                    <a:lstStyle/>
                    <a:p>
                      <a:pPr algn="just">
                        <a:lnSpc>
                          <a:spcPct val="107000"/>
                        </a:lnSpc>
                        <a:spcAft>
                          <a:spcPts val="800"/>
                        </a:spcAft>
                        <a:buNone/>
                      </a:pPr>
                      <a:r>
                        <a:rPr lang="es-CO" sz="1400" b="0" dirty="0">
                          <a:effectLst/>
                          <a:latin typeface="Calibri" panose="020F0502020204030204" pitchFamily="34" charset="0"/>
                          <a:ea typeface="Calibri" panose="020F0502020204030204" pitchFamily="34" charset="0"/>
                          <a:cs typeface="Calibri" panose="020F0502020204030204" pitchFamily="34" charset="0"/>
                        </a:rPr>
                        <a:t>Neumonía. organismo sin especificar</a:t>
                      </a:r>
                      <a:endParaRPr lang="es-CO"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J18.0. J18.8. J18.9</a:t>
                      </a:r>
                      <a:endParaRPr lang="es-CO" sz="2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00656516"/>
                  </a:ext>
                </a:extLst>
              </a:tr>
            </a:tbl>
          </a:graphicData>
        </a:graphic>
      </p:graphicFrame>
      <p:sp>
        <p:nvSpPr>
          <p:cNvPr id="41" name="CuadroTexto 40">
            <a:extLst>
              <a:ext uri="{FF2B5EF4-FFF2-40B4-BE49-F238E27FC236}">
                <a16:creationId xmlns:a16="http://schemas.microsoft.com/office/drawing/2014/main" id="{DEA8A6D8-2F3F-5968-919C-277218141789}"/>
              </a:ext>
            </a:extLst>
          </p:cNvPr>
          <p:cNvSpPr txBox="1"/>
          <p:nvPr/>
        </p:nvSpPr>
        <p:spPr>
          <a:xfrm>
            <a:off x="6153462" y="1179259"/>
            <a:ext cx="6103256" cy="400110"/>
          </a:xfrm>
          <a:prstGeom prst="rect">
            <a:avLst/>
          </a:prstGeom>
          <a:noFill/>
        </p:spPr>
        <p:txBody>
          <a:bodyPr wrap="square">
            <a:spAutoFit/>
          </a:bodyPr>
          <a:lstStyle/>
          <a:p>
            <a:pPr algn="ctr"/>
            <a:r>
              <a:rPr lang="es-CO" sz="2000" b="1" dirty="0">
                <a:solidFill>
                  <a:srgbClr val="000000"/>
                </a:solidFill>
                <a:effectLst/>
                <a:latin typeface="Calibri" panose="020F0502020204030204" pitchFamily="34" charset="0"/>
                <a:ea typeface="Calibri" panose="020F0502020204030204" pitchFamily="34" charset="0"/>
              </a:rPr>
              <a:t>Códigos CIE-10 relacionados con infección por VRS</a:t>
            </a:r>
            <a:endParaRPr lang="es-CO" sz="2000" b="1" dirty="0"/>
          </a:p>
        </p:txBody>
      </p:sp>
      <p:sp>
        <p:nvSpPr>
          <p:cNvPr id="42" name="CuadroTexto 41">
            <a:extLst>
              <a:ext uri="{FF2B5EF4-FFF2-40B4-BE49-F238E27FC236}">
                <a16:creationId xmlns:a16="http://schemas.microsoft.com/office/drawing/2014/main" id="{A82161D8-961F-88D4-DCAC-AB2F2B413980}"/>
              </a:ext>
            </a:extLst>
          </p:cNvPr>
          <p:cNvSpPr txBox="1"/>
          <p:nvPr/>
        </p:nvSpPr>
        <p:spPr>
          <a:xfrm>
            <a:off x="6675416" y="5503213"/>
            <a:ext cx="4765417" cy="344069"/>
          </a:xfrm>
          <a:prstGeom prst="rect">
            <a:avLst/>
          </a:prstGeom>
          <a:noFill/>
        </p:spPr>
        <p:txBody>
          <a:bodyPr wrap="square">
            <a:spAutoFit/>
          </a:bodyPr>
          <a:lstStyle/>
          <a:p>
            <a:pPr algn="ctr">
              <a:lnSpc>
                <a:spcPct val="107000"/>
              </a:lnSpc>
              <a:spcBef>
                <a:spcPts val="600"/>
              </a:spcBef>
              <a:spcAft>
                <a:spcPts val="800"/>
              </a:spcAft>
              <a:buNone/>
            </a:pPr>
            <a:r>
              <a:rPr lang="es-CO" sz="1600" dirty="0">
                <a:effectLst/>
                <a:latin typeface="Calibri" panose="020F0502020204030204" pitchFamily="34" charset="0"/>
                <a:ea typeface="Calibri" panose="020F0502020204030204" pitchFamily="34" charset="0"/>
                <a:cs typeface="Calibri" panose="020F0502020204030204" pitchFamily="34" charset="0"/>
              </a:rPr>
              <a:t>Fuente: Martiñón-Torres et al. (2023).</a:t>
            </a:r>
            <a:endParaRPr lang="es-CO"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4258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0ED7859-DF08-5388-FD6A-73C1CA85B640}"/>
            </a:ext>
          </a:extLst>
        </p:cNvPr>
        <p:cNvGrpSpPr/>
        <p:nvPr/>
      </p:nvGrpSpPr>
      <p:grpSpPr>
        <a:xfrm>
          <a:off x="0" y="0"/>
          <a:ext cx="0" cy="0"/>
          <a:chOff x="0" y="0"/>
          <a:chExt cx="0" cy="0"/>
        </a:xfrm>
      </p:grpSpPr>
      <p:sp>
        <p:nvSpPr>
          <p:cNvPr id="43" name="CuadroTexto 42">
            <a:extLst>
              <a:ext uri="{FF2B5EF4-FFF2-40B4-BE49-F238E27FC236}">
                <a16:creationId xmlns:a16="http://schemas.microsoft.com/office/drawing/2014/main" id="{C597941F-B29B-2D23-15C7-62ACDE797A8D}"/>
              </a:ext>
            </a:extLst>
          </p:cNvPr>
          <p:cNvSpPr txBox="1"/>
          <p:nvPr/>
        </p:nvSpPr>
        <p:spPr>
          <a:xfrm>
            <a:off x="319737" y="6140661"/>
            <a:ext cx="10361327" cy="261610"/>
          </a:xfrm>
          <a:prstGeom prst="rect">
            <a:avLst/>
          </a:prstGeom>
          <a:solidFill>
            <a:schemeClr val="bg1"/>
          </a:solid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Murray CJL. Lopez AD. Measuring the Global Burden of Disease. New England Journal of Medicine. 31 de agosto de 2013;369(5):448-57. </a:t>
            </a:r>
            <a:endParaRPr lang="es-CO" sz="1100" dirty="0">
              <a:latin typeface="Calibri" panose="020F0502020204030204" pitchFamily="34" charset="0"/>
              <a:ea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8BE437B3-4C7A-2DE9-6EDE-B4615D113F9C}"/>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Metodología </a:t>
            </a:r>
          </a:p>
        </p:txBody>
      </p:sp>
      <p:grpSp>
        <p:nvGrpSpPr>
          <p:cNvPr id="2" name="Grupo 1">
            <a:extLst>
              <a:ext uri="{FF2B5EF4-FFF2-40B4-BE49-F238E27FC236}">
                <a16:creationId xmlns:a16="http://schemas.microsoft.com/office/drawing/2014/main" id="{F71A97EA-FFA4-9201-C4F5-7BFB47335678}"/>
              </a:ext>
            </a:extLst>
          </p:cNvPr>
          <p:cNvGrpSpPr/>
          <p:nvPr/>
        </p:nvGrpSpPr>
        <p:grpSpPr>
          <a:xfrm>
            <a:off x="91391" y="75566"/>
            <a:ext cx="2164963" cy="497940"/>
            <a:chOff x="4128179" y="605454"/>
            <a:chExt cx="2164963" cy="497940"/>
          </a:xfrm>
        </p:grpSpPr>
        <p:pic>
          <p:nvPicPr>
            <p:cNvPr id="7" name="Imagen 6" descr="Texto&#10;&#10;Descripción generada automáticamente">
              <a:extLst>
                <a:ext uri="{FF2B5EF4-FFF2-40B4-BE49-F238E27FC236}">
                  <a16:creationId xmlns:a16="http://schemas.microsoft.com/office/drawing/2014/main" id="{C04244D1-318D-E922-0214-2CE363D268B4}"/>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8" name="Imagen 7" descr="Texto&#10;&#10;Descripción generada automáticamente">
              <a:extLst>
                <a:ext uri="{FF2B5EF4-FFF2-40B4-BE49-F238E27FC236}">
                  <a16:creationId xmlns:a16="http://schemas.microsoft.com/office/drawing/2014/main" id="{25EAC3FB-69DC-B65A-D9F5-97B64A284C06}"/>
                </a:ext>
              </a:extLst>
            </p:cNvPr>
            <p:cNvPicPr>
              <a:picLocks noChangeAspect="1"/>
            </p:cNvPicPr>
            <p:nvPr/>
          </p:nvPicPr>
          <p:blipFill>
            <a:blip r:embed="rId4"/>
            <a:stretch>
              <a:fillRect/>
            </a:stretch>
          </p:blipFill>
          <p:spPr>
            <a:xfrm>
              <a:off x="4128179" y="605454"/>
              <a:ext cx="729931" cy="497940"/>
            </a:xfrm>
            <a:prstGeom prst="rect">
              <a:avLst/>
            </a:prstGeom>
          </p:spPr>
        </p:pic>
      </p:grpSp>
      <p:grpSp>
        <p:nvGrpSpPr>
          <p:cNvPr id="26" name="Grupo 25">
            <a:extLst>
              <a:ext uri="{FF2B5EF4-FFF2-40B4-BE49-F238E27FC236}">
                <a16:creationId xmlns:a16="http://schemas.microsoft.com/office/drawing/2014/main" id="{919CEBEE-0976-89F9-34DD-EE841199E077}"/>
              </a:ext>
            </a:extLst>
          </p:cNvPr>
          <p:cNvGrpSpPr/>
          <p:nvPr/>
        </p:nvGrpSpPr>
        <p:grpSpPr>
          <a:xfrm>
            <a:off x="1484026" y="974361"/>
            <a:ext cx="9338872" cy="5113227"/>
            <a:chOff x="1484026" y="974361"/>
            <a:chExt cx="9338872" cy="5113227"/>
          </a:xfrm>
        </p:grpSpPr>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96FBC10A-E92A-48C5-7A2B-621D2C18FA41}"/>
                    </a:ext>
                  </a:extLst>
                </p:cNvPr>
                <p:cNvSpPr/>
                <p:nvPr/>
              </p:nvSpPr>
              <p:spPr>
                <a:xfrm>
                  <a:off x="1484026" y="974361"/>
                  <a:ext cx="9338872" cy="5113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𝐴𝑉𝐷</m:t>
                        </m:r>
                        <m:r>
                          <a:rPr lang="es-CO" i="1">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h</m:t>
                            </m:r>
                            <m:r>
                              <a:rPr lang="es-CO" i="1">
                                <a:latin typeface="Cambria Math" panose="02040503050406030204" pitchFamily="18" charset="0"/>
                              </a:rPr>
                              <m:t>=1</m:t>
                            </m:r>
                          </m:sub>
                          <m:sup>
                            <m:r>
                              <a:rPr lang="es-CO" i="1">
                                <a:latin typeface="Cambria Math" panose="02040503050406030204" pitchFamily="18" charset="0"/>
                              </a:rPr>
                              <m:t>𝑛</m:t>
                            </m:r>
                          </m:sup>
                          <m:e>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h</m:t>
                                </m:r>
                              </m:sub>
                            </m:sSub>
                          </m:e>
                        </m:nary>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𝑡</m:t>
                            </m:r>
                          </m:e>
                          <m:sub>
                            <m:r>
                              <a:rPr lang="es-CO" i="1">
                                <a:latin typeface="Cambria Math" panose="02040503050406030204" pitchFamily="18" charset="0"/>
                              </a:rPr>
                              <m:t>h</m:t>
                            </m:r>
                          </m:sub>
                        </m:sSub>
                        <m:r>
                          <a:rPr lang="es-CO" i="1">
                            <a:latin typeface="Cambria Math" panose="02040503050406030204" pitchFamily="18" charset="0"/>
                          </a:rPr>
                          <m:t>×</m:t>
                        </m:r>
                        <m:r>
                          <a:rPr lang="es-CO" i="1">
                            <a:latin typeface="Cambria Math" panose="02040503050406030204" pitchFamily="18" charset="0"/>
                          </a:rPr>
                          <m:t>𝑤</m:t>
                        </m:r>
                        <m:sSub>
                          <m:sSubPr>
                            <m:ctrlPr>
                              <a:rPr lang="es-CO" i="1">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h</m:t>
                            </m:r>
                          </m:sub>
                        </m:sSub>
                      </m:oMath>
                    </m:oMathPara>
                  </a14:m>
                  <a:endParaRPr lang="es-CO" dirty="0"/>
                </a:p>
              </p:txBody>
            </p:sp>
          </mc:Choice>
          <mc:Fallback xmlns="">
            <p:sp>
              <p:nvSpPr>
                <p:cNvPr id="4" name="Rectángulo 3">
                  <a:extLst>
                    <a:ext uri="{FF2B5EF4-FFF2-40B4-BE49-F238E27FC236}">
                      <a16:creationId xmlns:a16="http://schemas.microsoft.com/office/drawing/2014/main" id="{96FBC10A-E92A-48C5-7A2B-621D2C18FA41}"/>
                    </a:ext>
                  </a:extLst>
                </p:cNvPr>
                <p:cNvSpPr>
                  <a:spLocks noRot="1" noChangeAspect="1" noMove="1" noResize="1" noEditPoints="1" noAdjustHandles="1" noChangeArrowheads="1" noChangeShapeType="1" noTextEdit="1"/>
                </p:cNvSpPr>
                <p:nvPr/>
              </p:nvSpPr>
              <p:spPr>
                <a:xfrm>
                  <a:off x="1484026" y="974361"/>
                  <a:ext cx="9338872" cy="5113227"/>
                </a:xfrm>
                <a:prstGeom prst="rect">
                  <a:avLst/>
                </a:prstGeom>
                <a:blipFill>
                  <a:blip r:embed="rId6"/>
                  <a:stretch>
                    <a:fillRect/>
                  </a:stretch>
                </a:blipFill>
                <a:ln>
                  <a:noFill/>
                </a:ln>
              </p:spPr>
              <p:txBody>
                <a:bodyPr/>
                <a:lstStyle/>
                <a:p>
                  <a:r>
                    <a:rPr lang="en-US">
                      <a:noFill/>
                    </a:rPr>
                    <a:t> </a:t>
                  </a:r>
                </a:p>
              </p:txBody>
            </p:sp>
          </mc:Fallback>
        </mc:AlternateContent>
        <p:sp>
          <p:nvSpPr>
            <p:cNvPr id="11" name="CuadroTexto 10">
              <a:extLst>
                <a:ext uri="{FF2B5EF4-FFF2-40B4-BE49-F238E27FC236}">
                  <a16:creationId xmlns:a16="http://schemas.microsoft.com/office/drawing/2014/main" id="{A0C26347-31BF-D65B-5DB5-F0CC0A504723}"/>
                </a:ext>
              </a:extLst>
            </p:cNvPr>
            <p:cNvSpPr txBox="1"/>
            <p:nvPr/>
          </p:nvSpPr>
          <p:spPr>
            <a:xfrm>
              <a:off x="2795869" y="1139059"/>
              <a:ext cx="6103256" cy="461665"/>
            </a:xfrm>
            <a:prstGeom prst="rect">
              <a:avLst/>
            </a:prstGeom>
            <a:noFill/>
          </p:spPr>
          <p:txBody>
            <a:bodyPr wrap="square">
              <a:spAutoFit/>
            </a:bodyPr>
            <a:lstStyle/>
            <a:p>
              <a:pPr algn="ctr"/>
              <a:r>
                <a:rPr lang="es-CO" sz="2400" b="1" dirty="0">
                  <a:solidFill>
                    <a:srgbClr val="000000"/>
                  </a:solidFill>
                  <a:effectLst/>
                  <a:latin typeface="Calibri" panose="020F0502020204030204" pitchFamily="34" charset="0"/>
                  <a:ea typeface="Calibri" panose="020F0502020204030204" pitchFamily="34" charset="0"/>
                </a:rPr>
                <a:t>Cálculo de los AVAD</a:t>
              </a:r>
              <a:endParaRPr lang="es-CO" sz="2400" b="1" dirty="0"/>
            </a:p>
          </p:txBody>
        </p:sp>
        <p:sp>
          <p:nvSpPr>
            <p:cNvPr id="3" name="CuadroTexto 2">
              <a:extLst>
                <a:ext uri="{FF2B5EF4-FFF2-40B4-BE49-F238E27FC236}">
                  <a16:creationId xmlns:a16="http://schemas.microsoft.com/office/drawing/2014/main" id="{5DB00AD4-EAD3-270D-10A6-580D82C3E3CC}"/>
                </a:ext>
              </a:extLst>
            </p:cNvPr>
            <p:cNvSpPr txBox="1"/>
            <p:nvPr/>
          </p:nvSpPr>
          <p:spPr>
            <a:xfrm>
              <a:off x="2083634" y="1797667"/>
              <a:ext cx="8359940" cy="1354217"/>
            </a:xfrm>
            <a:prstGeom prst="rect">
              <a:avLst/>
            </a:prstGeom>
            <a:noFill/>
            <a:ln w="28575">
              <a:solidFill>
                <a:schemeClr val="accent1"/>
              </a:solidFill>
            </a:ln>
          </p:spPr>
          <p:txBody>
            <a:bodyPr wrap="square" rtlCol="0">
              <a:spAutoFit/>
            </a:bodyPr>
            <a:lstStyle/>
            <a:p>
              <a:pPr algn="ctr"/>
              <a:r>
                <a:rPr lang="es-CO" sz="2800" b="1" dirty="0">
                  <a:latin typeface="Calibri" panose="020F0502020204030204" pitchFamily="34" charset="0"/>
                  <a:ea typeface="Calibri" panose="020F0502020204030204" pitchFamily="34" charset="0"/>
                  <a:cs typeface="Calibri" panose="020F0502020204030204" pitchFamily="34" charset="0"/>
                </a:rPr>
                <a:t>AVAD = AVP + AVD</a:t>
              </a:r>
            </a:p>
            <a:p>
              <a:endParaRPr lang="es-CO" dirty="0">
                <a:latin typeface="Calibri" panose="020F0502020204030204" pitchFamily="34" charset="0"/>
                <a:ea typeface="Calibri" panose="020F0502020204030204" pitchFamily="34" charset="0"/>
                <a:cs typeface="Calibri" panose="020F0502020204030204" pitchFamily="34" charset="0"/>
              </a:endParaRPr>
            </a:p>
            <a:p>
              <a:r>
                <a:rPr lang="es-CO" dirty="0">
                  <a:latin typeface="Calibri" panose="020F0502020204030204" pitchFamily="34" charset="0"/>
                  <a:ea typeface="Calibri" panose="020F0502020204030204" pitchFamily="34" charset="0"/>
                  <a:cs typeface="Calibri" panose="020F0502020204030204" pitchFamily="34" charset="0"/>
                </a:rPr>
                <a:t>AVP: años de vida perdidos</a:t>
              </a:r>
            </a:p>
            <a:p>
              <a:r>
                <a:rPr lang="es-CO" dirty="0">
                  <a:latin typeface="Calibri" panose="020F0502020204030204" pitchFamily="34" charset="0"/>
                  <a:ea typeface="Calibri" panose="020F0502020204030204" pitchFamily="34" charset="0"/>
                  <a:cs typeface="Calibri" panose="020F0502020204030204" pitchFamily="34" charset="0"/>
                </a:rPr>
                <a:t>AVD: años vividos con discapacidad</a:t>
              </a: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623B4BC-769A-18FD-FE50-5991558FC97C}"/>
                    </a:ext>
                  </a:extLst>
                </p:cNvPr>
                <p:cNvSpPr txBox="1"/>
                <p:nvPr/>
              </p:nvSpPr>
              <p:spPr>
                <a:xfrm>
                  <a:off x="2083634" y="3429000"/>
                  <a:ext cx="2386573"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𝐴𝑉𝑃</m:t>
                        </m:r>
                        <m:r>
                          <a:rPr lang="es-CO" i="0">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𝑗</m:t>
                            </m:r>
                            <m:r>
                              <a:rPr lang="es-CO" i="0">
                                <a:latin typeface="Cambria Math" panose="02040503050406030204" pitchFamily="18" charset="0"/>
                              </a:rPr>
                              <m:t>=1</m:t>
                            </m:r>
                          </m:sub>
                          <m:sup>
                            <m:r>
                              <a:rPr lang="es-CO" i="1">
                                <a:latin typeface="Cambria Math" panose="02040503050406030204" pitchFamily="18" charset="0"/>
                              </a:rPr>
                              <m:t>𝑛</m:t>
                            </m:r>
                          </m:sup>
                          <m:e>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𝑗</m:t>
                                </m:r>
                              </m:sub>
                            </m:sSub>
                          </m:e>
                        </m:nary>
                        <m:r>
                          <a:rPr lang="es-CO" i="0">
                            <a:latin typeface="Cambria Math" panose="02040503050406030204" pitchFamily="18" charset="0"/>
                          </a:rPr>
                          <m:t>×</m:t>
                        </m:r>
                        <m:r>
                          <a:rPr lang="es-CO" i="1">
                            <a:latin typeface="Cambria Math" panose="02040503050406030204" pitchFamily="18" charset="0"/>
                          </a:rPr>
                          <m:t>𝑒𝑥</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𝑟</m:t>
                            </m:r>
                          </m:e>
                          <m:sub>
                            <m:r>
                              <a:rPr lang="es-CO" i="1">
                                <a:latin typeface="Cambria Math" panose="02040503050406030204" pitchFamily="18" charset="0"/>
                              </a:rPr>
                              <m:t>𝑗</m:t>
                            </m:r>
                          </m:sub>
                        </m:sSub>
                      </m:oMath>
                    </m:oMathPara>
                  </a14:m>
                  <a:endParaRPr lang="es-CO" dirty="0"/>
                </a:p>
              </p:txBody>
            </p:sp>
          </mc:Choice>
          <mc:Fallback xmlns="">
            <p:sp>
              <p:nvSpPr>
                <p:cNvPr id="12" name="CuadroTexto 11">
                  <a:extLst>
                    <a:ext uri="{FF2B5EF4-FFF2-40B4-BE49-F238E27FC236}">
                      <a16:creationId xmlns:a16="http://schemas.microsoft.com/office/drawing/2014/main" id="{7623B4BC-769A-18FD-FE50-5991558FC97C}"/>
                    </a:ext>
                  </a:extLst>
                </p:cNvPr>
                <p:cNvSpPr txBox="1">
                  <a:spLocks noRot="1" noChangeAspect="1" noMove="1" noResize="1" noEditPoints="1" noAdjustHandles="1" noChangeArrowheads="1" noChangeShapeType="1" noTextEdit="1"/>
                </p:cNvSpPr>
                <p:nvPr/>
              </p:nvSpPr>
              <p:spPr>
                <a:xfrm>
                  <a:off x="2083634" y="3429000"/>
                  <a:ext cx="2386573" cy="8798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1B813AB-4F39-F489-C86E-2BEE2EE7B0F6}"/>
                    </a:ext>
                  </a:extLst>
                </p:cNvPr>
                <p:cNvSpPr txBox="1"/>
                <p:nvPr/>
              </p:nvSpPr>
              <p:spPr>
                <a:xfrm>
                  <a:off x="2083634" y="4439167"/>
                  <a:ext cx="4377127" cy="1106778"/>
                </a:xfrm>
                <a:prstGeom prst="rect">
                  <a:avLst/>
                </a:prstGeom>
                <a:noFill/>
              </p:spPr>
              <p:txBody>
                <a:bodyPr wrap="square">
                  <a:spAutoFit/>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Donde:</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𝑑</m:t>
                          </m:r>
                        </m:e>
                        <m:sub>
                          <m:r>
                            <a:rPr lang="es-CO"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son las defunciones</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𝑒𝑥</m:t>
                      </m:r>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𝑟</m:t>
                          </m:r>
                        </m:e>
                        <m:sub>
                          <m:r>
                            <a:rPr lang="es-CO"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s-CO" sz="1400" dirty="0">
                      <a:effectLst/>
                      <a:latin typeface="Cambria Math" panose="02040503050406030204" pitchFamily="18" charset="0"/>
                      <a:ea typeface="Calibri" panose="020F0502020204030204" pitchFamily="34" charset="0"/>
                      <a:cs typeface="Calibri" panose="020F0502020204030204" pitchFamily="34" charset="0"/>
                    </a:rPr>
                    <a:t> </a:t>
                  </a:r>
                  <a:r>
                    <a:rPr lang="es-CO" sz="1400" dirty="0">
                      <a:effectLst/>
                      <a:latin typeface="Calibri" panose="020F0502020204030204" pitchFamily="34" charset="0"/>
                      <a:ea typeface="Calibri" panose="020F0502020204030204" pitchFamily="34" charset="0"/>
                      <a:cs typeface="Calibri" panose="020F0502020204030204" pitchFamily="34" charset="0"/>
                    </a:rPr>
                    <a:t>el remanente de la esperanza de vida respecto a la tabla de vida para cada grupo de edad.</a:t>
                  </a:r>
                  <a:endParaRPr lang="es-CO" sz="1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1" name="CuadroTexto 20">
                  <a:extLst>
                    <a:ext uri="{FF2B5EF4-FFF2-40B4-BE49-F238E27FC236}">
                      <a16:creationId xmlns:a16="http://schemas.microsoft.com/office/drawing/2014/main" id="{C1B813AB-4F39-F489-C86E-2BEE2EE7B0F6}"/>
                    </a:ext>
                  </a:extLst>
                </p:cNvPr>
                <p:cNvSpPr txBox="1">
                  <a:spLocks noRot="1" noChangeAspect="1" noMove="1" noResize="1" noEditPoints="1" noAdjustHandles="1" noChangeArrowheads="1" noChangeShapeType="1" noTextEdit="1"/>
                </p:cNvSpPr>
                <p:nvPr/>
              </p:nvSpPr>
              <p:spPr>
                <a:xfrm>
                  <a:off x="2083634" y="4439167"/>
                  <a:ext cx="4377127" cy="1106778"/>
                </a:xfrm>
                <a:prstGeom prst="rect">
                  <a:avLst/>
                </a:prstGeom>
                <a:blipFill>
                  <a:blip r:embed="rId8"/>
                  <a:stretch>
                    <a:fillRect l="-418" t="-549" r="-418" b="-4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CA8CAA6D-3610-706D-318D-69DBC4338D67}"/>
                    </a:ext>
                  </a:extLst>
                </p:cNvPr>
                <p:cNvSpPr txBox="1"/>
                <p:nvPr/>
              </p:nvSpPr>
              <p:spPr>
                <a:xfrm>
                  <a:off x="6460761" y="3431634"/>
                  <a:ext cx="3044251" cy="84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𝐴𝑉𝐷</m:t>
                        </m:r>
                        <m:r>
                          <a:rPr lang="es-CO" i="0">
                            <a:latin typeface="Cambria Math" panose="02040503050406030204" pitchFamily="18" charset="0"/>
                          </a:rPr>
                          <m:t>=</m:t>
                        </m:r>
                        <m:nary>
                          <m:naryPr>
                            <m:chr m:val="∑"/>
                            <m:limLoc m:val="undOvr"/>
                            <m:ctrlPr>
                              <a:rPr lang="es-CO" i="1">
                                <a:latin typeface="Cambria Math" panose="02040503050406030204" pitchFamily="18" charset="0"/>
                              </a:rPr>
                            </m:ctrlPr>
                          </m:naryPr>
                          <m:sub>
                            <m:r>
                              <a:rPr lang="es-CO" i="1">
                                <a:latin typeface="Cambria Math" panose="02040503050406030204" pitchFamily="18" charset="0"/>
                              </a:rPr>
                              <m:t>h</m:t>
                            </m:r>
                            <m:r>
                              <a:rPr lang="es-CO" i="0">
                                <a:latin typeface="Cambria Math" panose="02040503050406030204" pitchFamily="18" charset="0"/>
                              </a:rPr>
                              <m:t>=1</m:t>
                            </m:r>
                          </m:sub>
                          <m:sup>
                            <m:r>
                              <a:rPr lang="es-CO" i="1">
                                <a:latin typeface="Cambria Math" panose="02040503050406030204" pitchFamily="18" charset="0"/>
                              </a:rPr>
                              <m:t>𝑛</m:t>
                            </m:r>
                          </m:sup>
                          <m:e>
                            <m:d>
                              <m:dPr>
                                <m:begChr m:val="|"/>
                                <m:endChr m:val=""/>
                                <m:ctrlPr>
                                  <a:rPr lang="es-CO" i="1">
                                    <a:latin typeface="Cambria Math" panose="02040503050406030204" pitchFamily="18" charset="0"/>
                                  </a:rPr>
                                </m:ctrlPr>
                              </m:dPr>
                              <m:e>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h</m:t>
                                    </m:r>
                                  </m:sub>
                                </m:sSub>
                              </m:e>
                            </m:d>
                          </m:e>
                        </m:nary>
                        <m:r>
                          <a:rPr lang="es-CO" i="0">
                            <a:latin typeface="Cambria Math" panose="02040503050406030204" pitchFamily="18" charset="0"/>
                          </a:rPr>
                          <m:t>×</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𝑡</m:t>
                            </m:r>
                          </m:e>
                          <m:sub>
                            <m:r>
                              <a:rPr lang="es-CO" i="1">
                                <a:latin typeface="Cambria Math" panose="02040503050406030204" pitchFamily="18" charset="0"/>
                              </a:rPr>
                              <m:t>h</m:t>
                            </m:r>
                          </m:sub>
                        </m:sSub>
                        <m:r>
                          <a:rPr lang="es-CO" i="0">
                            <a:latin typeface="Cambria Math" panose="02040503050406030204" pitchFamily="18" charset="0"/>
                          </a:rPr>
                          <m:t>×</m:t>
                        </m:r>
                        <m:r>
                          <a:rPr lang="es-CO" i="1">
                            <a:latin typeface="Cambria Math" panose="02040503050406030204" pitchFamily="18" charset="0"/>
                          </a:rPr>
                          <m:t>𝑤</m:t>
                        </m:r>
                        <m:sSub>
                          <m:sSubPr>
                            <m:ctrlPr>
                              <a:rPr lang="es-CO" i="1">
                                <a:solidFill>
                                  <a:srgbClr val="836967"/>
                                </a:solidFill>
                                <a:latin typeface="Cambria Math" panose="02040503050406030204" pitchFamily="18" charset="0"/>
                              </a:rPr>
                            </m:ctrlPr>
                          </m:sSubPr>
                          <m:e>
                            <m:r>
                              <a:rPr lang="es-CO" i="1">
                                <a:latin typeface="Cambria Math" panose="02040503050406030204" pitchFamily="18" charset="0"/>
                              </a:rPr>
                              <m:t>𝑑</m:t>
                            </m:r>
                          </m:e>
                          <m:sub>
                            <m:r>
                              <a:rPr lang="es-CO" i="1">
                                <a:latin typeface="Cambria Math" panose="02040503050406030204" pitchFamily="18" charset="0"/>
                              </a:rPr>
                              <m:t>h</m:t>
                            </m:r>
                          </m:sub>
                        </m:sSub>
                      </m:oMath>
                    </m:oMathPara>
                  </a14:m>
                  <a:endParaRPr lang="es-CO" dirty="0"/>
                </a:p>
              </p:txBody>
            </p:sp>
          </mc:Choice>
          <mc:Fallback xmlns="">
            <p:sp>
              <p:nvSpPr>
                <p:cNvPr id="23" name="CuadroTexto 22">
                  <a:extLst>
                    <a:ext uri="{FF2B5EF4-FFF2-40B4-BE49-F238E27FC236}">
                      <a16:creationId xmlns:a16="http://schemas.microsoft.com/office/drawing/2014/main" id="{CA8CAA6D-3610-706D-318D-69DBC4338D67}"/>
                    </a:ext>
                  </a:extLst>
                </p:cNvPr>
                <p:cNvSpPr txBox="1">
                  <a:spLocks noRot="1" noChangeAspect="1" noMove="1" noResize="1" noEditPoints="1" noAdjustHandles="1" noChangeArrowheads="1" noChangeShapeType="1" noTextEdit="1"/>
                </p:cNvSpPr>
                <p:nvPr/>
              </p:nvSpPr>
              <p:spPr>
                <a:xfrm>
                  <a:off x="6460761" y="3431634"/>
                  <a:ext cx="3044251" cy="84850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E0E03DAC-3036-17C4-D149-72CE2EAB09BE}"/>
                    </a:ext>
                  </a:extLst>
                </p:cNvPr>
                <p:cNvSpPr txBox="1"/>
                <p:nvPr/>
              </p:nvSpPr>
              <p:spPr>
                <a:xfrm>
                  <a:off x="6579859" y="4439167"/>
                  <a:ext cx="3863715" cy="1567801"/>
                </a:xfrm>
                <a:prstGeom prst="rect">
                  <a:avLst/>
                </a:prstGeom>
                <a:noFill/>
              </p:spPr>
              <p:txBody>
                <a:bodyPr wrap="square">
                  <a:spAutoFit/>
                </a:bodyPr>
                <a:lstStyle/>
                <a:p>
                  <a:pPr algn="just">
                    <a:lnSpc>
                      <a:spcPct val="107000"/>
                    </a:lnSpc>
                    <a:spcAft>
                      <a:spcPts val="800"/>
                    </a:spcAft>
                    <a:buNone/>
                  </a:pPr>
                  <a:r>
                    <a:rPr lang="es-CO" sz="1400" dirty="0">
                      <a:effectLst/>
                      <a:latin typeface="Calibri" panose="020F0502020204030204" pitchFamily="34" charset="0"/>
                      <a:ea typeface="Calibri" panose="020F0502020204030204" pitchFamily="34" charset="0"/>
                      <a:cs typeface="Calibri" panose="020F0502020204030204" pitchFamily="34" charset="0"/>
                    </a:rPr>
                    <a:t>Donde para cada estadio de la enfermedad </a:t>
                  </a: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h</m:t>
                      </m:r>
                    </m:oMath>
                  </a14:m>
                  <a:r>
                    <a:rPr lang="es-CO" sz="1400" dirty="0">
                      <a:effectLst/>
                      <a:latin typeface="Calibri" panose="020F0502020204030204" pitchFamily="34" charset="0"/>
                      <a:ea typeface="Yu Mincho" panose="02020400000000000000" pitchFamily="18" charset="-128"/>
                      <a:cs typeface="Calibri" panose="020F0502020204030204" pitchFamily="34" charset="0"/>
                    </a:rPr>
                    <a:t>:</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𝑐</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es la incidencia de casos</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𝑡</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el tiempo de duración </a:t>
                  </a:r>
                  <a:endParaRPr lang="es-CO"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14:m>
                    <m:oMath xmlns:m="http://schemas.openxmlformats.org/officeDocument/2006/math">
                      <m:r>
                        <a:rPr lang="es-CO" sz="1400" i="1">
                          <a:effectLst/>
                          <a:latin typeface="Cambria Math" panose="02040503050406030204" pitchFamily="18" charset="0"/>
                          <a:ea typeface="Calibri" panose="020F0502020204030204" pitchFamily="34" charset="0"/>
                          <a:cs typeface="Calibri" panose="020F0502020204030204" pitchFamily="34" charset="0"/>
                        </a:rPr>
                        <m:t>𝑤</m:t>
                      </m:r>
                      <m:sSub>
                        <m:sSubPr>
                          <m:ctrlPr>
                            <a:rPr lang="es-CO" sz="1400" i="1">
                              <a:effectLst/>
                              <a:latin typeface="Cambria Math" panose="02040503050406030204" pitchFamily="18" charset="0"/>
                              <a:ea typeface="Calibri" panose="020F0502020204030204" pitchFamily="34" charset="0"/>
                              <a:cs typeface="Calibri" panose="020F0502020204030204" pitchFamily="34" charset="0"/>
                            </a:rPr>
                          </m:ctrlPr>
                        </m:sSubPr>
                        <m:e>
                          <m:r>
                            <a:rPr lang="es-CO" sz="1400" i="1">
                              <a:effectLst/>
                              <a:latin typeface="Cambria Math" panose="02040503050406030204" pitchFamily="18" charset="0"/>
                              <a:ea typeface="Calibri" panose="020F0502020204030204" pitchFamily="34" charset="0"/>
                              <a:cs typeface="Calibri" panose="020F0502020204030204" pitchFamily="34" charset="0"/>
                            </a:rPr>
                            <m:t>𝑑</m:t>
                          </m:r>
                        </m:e>
                        <m:sub>
                          <m:r>
                            <a:rPr lang="es-CO" sz="1400" i="1">
                              <a:effectLst/>
                              <a:latin typeface="Cambria Math" panose="02040503050406030204" pitchFamily="18" charset="0"/>
                              <a:ea typeface="Calibri" panose="020F0502020204030204" pitchFamily="34" charset="0"/>
                              <a:cs typeface="Calibri" panose="020F0502020204030204" pitchFamily="34" charset="0"/>
                            </a:rPr>
                            <m:t>h</m:t>
                          </m:r>
                        </m:sub>
                      </m:sSub>
                    </m:oMath>
                  </a14:m>
                  <a:r>
                    <a:rPr lang="es-CO" sz="1400" dirty="0">
                      <a:effectLst/>
                      <a:latin typeface="Calibri" panose="020F0502020204030204" pitchFamily="34" charset="0"/>
                      <a:ea typeface="Calibri" panose="020F0502020204030204" pitchFamily="34" charset="0"/>
                      <a:cs typeface="Calibri" panose="020F0502020204030204" pitchFamily="34" charset="0"/>
                    </a:rPr>
                    <a:t> el peso de discapacidad debido a los síntomas entre 0 (salud perfecta) y 1 (muerte). </a:t>
                  </a:r>
                  <a:endParaRPr lang="es-CO" sz="1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5" name="CuadroTexto 24">
                  <a:extLst>
                    <a:ext uri="{FF2B5EF4-FFF2-40B4-BE49-F238E27FC236}">
                      <a16:creationId xmlns:a16="http://schemas.microsoft.com/office/drawing/2014/main" id="{E0E03DAC-3036-17C4-D149-72CE2EAB09BE}"/>
                    </a:ext>
                  </a:extLst>
                </p:cNvPr>
                <p:cNvSpPr txBox="1">
                  <a:spLocks noRot="1" noChangeAspect="1" noMove="1" noResize="1" noEditPoints="1" noAdjustHandles="1" noChangeArrowheads="1" noChangeShapeType="1" noTextEdit="1"/>
                </p:cNvSpPr>
                <p:nvPr/>
              </p:nvSpPr>
              <p:spPr>
                <a:xfrm>
                  <a:off x="6579859" y="4439167"/>
                  <a:ext cx="3863715" cy="1567801"/>
                </a:xfrm>
                <a:prstGeom prst="rect">
                  <a:avLst/>
                </a:prstGeom>
                <a:blipFill>
                  <a:blip r:embed="rId10"/>
                  <a:stretch>
                    <a:fillRect l="-473" t="-389" r="-473" b="-3502"/>
                  </a:stretch>
                </a:blipFill>
              </p:spPr>
              <p:txBody>
                <a:bodyPr/>
                <a:lstStyle/>
                <a:p>
                  <a:r>
                    <a:rPr lang="en-US">
                      <a:noFill/>
                    </a:rPr>
                    <a:t> </a:t>
                  </a:r>
                </a:p>
              </p:txBody>
            </p:sp>
          </mc:Fallback>
        </mc:AlternateContent>
      </p:grpSp>
      <p:sp>
        <p:nvSpPr>
          <p:cNvPr id="31" name="Rectángulo 30">
            <a:extLst>
              <a:ext uri="{FF2B5EF4-FFF2-40B4-BE49-F238E27FC236}">
                <a16:creationId xmlns:a16="http://schemas.microsoft.com/office/drawing/2014/main" id="{713788C6-C42F-1D1B-7E41-BA2A9AB7A1FB}"/>
              </a:ext>
            </a:extLst>
          </p:cNvPr>
          <p:cNvSpPr/>
          <p:nvPr/>
        </p:nvSpPr>
        <p:spPr>
          <a:xfrm>
            <a:off x="243974" y="831218"/>
            <a:ext cx="11437495" cy="5571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5" name="Diagrama 4">
            <a:extLst>
              <a:ext uri="{FF2B5EF4-FFF2-40B4-BE49-F238E27FC236}">
                <a16:creationId xmlns:a16="http://schemas.microsoft.com/office/drawing/2014/main" id="{BDD1A315-5402-BEF7-B444-836E190A205D}"/>
              </a:ext>
            </a:extLst>
          </p:cNvPr>
          <p:cNvGraphicFramePr/>
          <p:nvPr/>
        </p:nvGraphicFramePr>
        <p:xfrm>
          <a:off x="2032000" y="962094"/>
          <a:ext cx="8128000" cy="5418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6381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7FC024-DA66-3513-ADF4-B94842186612}"/>
              </a:ext>
            </a:extLst>
          </p:cNvPr>
          <p:cNvSpPr>
            <a:spLocks noGrp="1"/>
          </p:cNvSpPr>
          <p:nvPr>
            <p:ph type="title"/>
          </p:nvPr>
        </p:nvSpPr>
        <p:spPr/>
        <p:txBody>
          <a:bodyPr>
            <a:normAutofit fontScale="90000"/>
          </a:bodyPr>
          <a:lstStyle/>
          <a:p>
            <a:pPr algn="ctr"/>
            <a:r>
              <a:rPr lang="es-CO" sz="3600" b="1" dirty="0">
                <a:solidFill>
                  <a:srgbClr val="285B6A"/>
                </a:solidFill>
                <a:effectLst>
                  <a:outerShdw blurRad="38100" dist="38100" dir="2700000" algn="tl">
                    <a:srgbClr val="000000">
                      <a:alpha val="43137"/>
                    </a:srgbClr>
                  </a:outerShdw>
                </a:effectLst>
                <a:latin typeface="Calibri Light"/>
                <a:ea typeface="Calibri Light"/>
                <a:cs typeface="Calibri Light"/>
              </a:rPr>
              <a:t>Frecuencia de IRA por semana epidemiológica en el período 2014 – 2024</a:t>
            </a:r>
          </a:p>
        </p:txBody>
      </p:sp>
      <p:pic>
        <p:nvPicPr>
          <p:cNvPr id="5" name="Imagen 4">
            <a:extLst>
              <a:ext uri="{FF2B5EF4-FFF2-40B4-BE49-F238E27FC236}">
                <a16:creationId xmlns:a16="http://schemas.microsoft.com/office/drawing/2014/main" id="{6DD942E2-15E4-95DA-739A-3A3088DF7E7B}"/>
              </a:ext>
            </a:extLst>
          </p:cNvPr>
          <p:cNvPicPr>
            <a:picLocks noChangeAspect="1"/>
          </p:cNvPicPr>
          <p:nvPr/>
        </p:nvPicPr>
        <p:blipFill>
          <a:blip r:embed="rId2"/>
          <a:stretch>
            <a:fillRect/>
          </a:stretch>
        </p:blipFill>
        <p:spPr>
          <a:xfrm>
            <a:off x="1769901" y="1561684"/>
            <a:ext cx="8673673" cy="4867169"/>
          </a:xfrm>
          <a:prstGeom prst="rect">
            <a:avLst/>
          </a:prstGeom>
        </p:spPr>
      </p:pic>
      <p:grpSp>
        <p:nvGrpSpPr>
          <p:cNvPr id="6" name="Grupo 5">
            <a:extLst>
              <a:ext uri="{FF2B5EF4-FFF2-40B4-BE49-F238E27FC236}">
                <a16:creationId xmlns:a16="http://schemas.microsoft.com/office/drawing/2014/main" id="{F165DEF1-FA6D-E1CF-7178-8F8CCBF35022}"/>
              </a:ext>
            </a:extLst>
          </p:cNvPr>
          <p:cNvGrpSpPr/>
          <p:nvPr/>
        </p:nvGrpSpPr>
        <p:grpSpPr>
          <a:xfrm>
            <a:off x="91391" y="75566"/>
            <a:ext cx="2164963" cy="497940"/>
            <a:chOff x="4128179" y="605454"/>
            <a:chExt cx="2164963" cy="497940"/>
          </a:xfrm>
        </p:grpSpPr>
        <p:pic>
          <p:nvPicPr>
            <p:cNvPr id="7" name="Imagen 6" descr="Texto&#10;&#10;Descripción generada automáticamente">
              <a:extLst>
                <a:ext uri="{FF2B5EF4-FFF2-40B4-BE49-F238E27FC236}">
                  <a16:creationId xmlns:a16="http://schemas.microsoft.com/office/drawing/2014/main" id="{D4C67EED-C251-B4F4-046B-6F17E267E907}"/>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8" name="Imagen 7" descr="Texto&#10;&#10;Descripción generada automáticamente">
              <a:extLst>
                <a:ext uri="{FF2B5EF4-FFF2-40B4-BE49-F238E27FC236}">
                  <a16:creationId xmlns:a16="http://schemas.microsoft.com/office/drawing/2014/main" id="{7FE77F28-3E6B-F3FA-E184-AF7E42432FF8}"/>
                </a:ext>
              </a:extLst>
            </p:cNvPr>
            <p:cNvPicPr>
              <a:picLocks noChangeAspect="1"/>
            </p:cNvPicPr>
            <p:nvPr/>
          </p:nvPicPr>
          <p:blipFill>
            <a:blip r:embed="rId4"/>
            <a:stretch>
              <a:fillRect/>
            </a:stretch>
          </p:blipFill>
          <p:spPr>
            <a:xfrm>
              <a:off x="4128179" y="605454"/>
              <a:ext cx="729931" cy="497940"/>
            </a:xfrm>
            <a:prstGeom prst="rect">
              <a:avLst/>
            </a:prstGeom>
          </p:spPr>
        </p:pic>
      </p:grpSp>
    </p:spTree>
    <p:extLst>
      <p:ext uri="{BB962C8B-B14F-4D97-AF65-F5344CB8AC3E}">
        <p14:creationId xmlns:p14="http://schemas.microsoft.com/office/powerpoint/2010/main" val="414960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EBDB7A9-FE5E-BBCD-1663-3D00D893D9D9}"/>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4BF1D65C-CDE4-73E7-D20B-674DA5B59058}"/>
              </a:ext>
            </a:extLst>
          </p:cNvPr>
          <p:cNvSpPr txBox="1"/>
          <p:nvPr/>
        </p:nvSpPr>
        <p:spPr>
          <a:xfrm>
            <a:off x="91391" y="1271784"/>
            <a:ext cx="3769554"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Mortalidad</a:t>
            </a:r>
          </a:p>
        </p:txBody>
      </p:sp>
      <p:grpSp>
        <p:nvGrpSpPr>
          <p:cNvPr id="8" name="Grupo 7">
            <a:extLst>
              <a:ext uri="{FF2B5EF4-FFF2-40B4-BE49-F238E27FC236}">
                <a16:creationId xmlns:a16="http://schemas.microsoft.com/office/drawing/2014/main" id="{90461830-6333-EDD4-727A-4E084AF19DE3}"/>
              </a:ext>
            </a:extLst>
          </p:cNvPr>
          <p:cNvGrpSpPr/>
          <p:nvPr/>
        </p:nvGrpSpPr>
        <p:grpSpPr>
          <a:xfrm>
            <a:off x="91391" y="75566"/>
            <a:ext cx="2164963" cy="497940"/>
            <a:chOff x="4128179" y="605454"/>
            <a:chExt cx="2164963" cy="497940"/>
          </a:xfrm>
        </p:grpSpPr>
        <p:pic>
          <p:nvPicPr>
            <p:cNvPr id="10" name="Imagen 9" descr="Texto&#10;&#10;Descripción generada automáticamente">
              <a:extLst>
                <a:ext uri="{FF2B5EF4-FFF2-40B4-BE49-F238E27FC236}">
                  <a16:creationId xmlns:a16="http://schemas.microsoft.com/office/drawing/2014/main" id="{5D18E50F-D8D8-580F-7EB6-99EB0F0A9E24}"/>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11" name="Imagen 10" descr="Texto&#10;&#10;Descripción generada automáticamente">
              <a:extLst>
                <a:ext uri="{FF2B5EF4-FFF2-40B4-BE49-F238E27FC236}">
                  <a16:creationId xmlns:a16="http://schemas.microsoft.com/office/drawing/2014/main" id="{82D70739-A0DD-9985-5D69-F20149FFEE4D}"/>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5" name="Marcador de contenido 4">
            <a:extLst>
              <a:ext uri="{FF2B5EF4-FFF2-40B4-BE49-F238E27FC236}">
                <a16:creationId xmlns:a16="http://schemas.microsoft.com/office/drawing/2014/main" id="{E0C2EB3E-A5FA-8AC9-3A63-FCA3E948C21E}"/>
              </a:ext>
            </a:extLst>
          </p:cNvPr>
          <p:cNvSpPr txBox="1">
            <a:spLocks/>
          </p:cNvSpPr>
          <p:nvPr/>
        </p:nvSpPr>
        <p:spPr>
          <a:xfrm>
            <a:off x="9382666" y="639757"/>
            <a:ext cx="2504534" cy="197193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panose="020F0502020204030204" pitchFamily="34" charset="0"/>
                <a:ea typeface="Calibri" panose="020F0502020204030204" pitchFamily="34" charset="0"/>
                <a:cs typeface="Calibri" panose="020F0502020204030204" pitchFamily="34" charset="0"/>
              </a:rPr>
              <a:t>Menores 5 años</a:t>
            </a:r>
          </a:p>
          <a:p>
            <a:pPr lvl="1"/>
            <a:r>
              <a:rPr lang="en-US" sz="1600" dirty="0">
                <a:latin typeface="Calibri" panose="020F0502020204030204" pitchFamily="34" charset="0"/>
                <a:ea typeface="Calibri" panose="020F0502020204030204" pitchFamily="34" charset="0"/>
                <a:cs typeface="Calibri" panose="020F0502020204030204" pitchFamily="34" charset="0"/>
              </a:rPr>
              <a:t>14/100 mil – 2014</a:t>
            </a:r>
          </a:p>
          <a:p>
            <a:pPr lvl="1"/>
            <a:r>
              <a:rPr lang="en-US" sz="1600" dirty="0">
                <a:latin typeface="Calibri" panose="020F0502020204030204" pitchFamily="34" charset="0"/>
                <a:ea typeface="Calibri" panose="020F0502020204030204" pitchFamily="34" charset="0"/>
                <a:cs typeface="Calibri" panose="020F0502020204030204" pitchFamily="34" charset="0"/>
              </a:rPr>
              <a:t>4,6/100 mil – 2024</a:t>
            </a:r>
          </a:p>
          <a:p>
            <a:pPr lvl="1"/>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Mayores 60 años</a:t>
            </a:r>
          </a:p>
          <a:p>
            <a:pPr lvl="1"/>
            <a:r>
              <a:rPr lang="en-US" sz="1600" dirty="0">
                <a:latin typeface="Calibri" panose="020F0502020204030204" pitchFamily="34" charset="0"/>
                <a:ea typeface="Calibri" panose="020F0502020204030204" pitchFamily="34" charset="0"/>
                <a:cs typeface="Calibri" panose="020F0502020204030204" pitchFamily="34" charset="0"/>
              </a:rPr>
              <a:t>58/100 mil – 2014</a:t>
            </a:r>
          </a:p>
          <a:p>
            <a:pPr lvl="1"/>
            <a:r>
              <a:rPr lang="en-US" sz="1600" dirty="0">
                <a:latin typeface="Calibri" panose="020F0502020204030204" pitchFamily="34" charset="0"/>
                <a:ea typeface="Calibri" panose="020F0502020204030204" pitchFamily="34" charset="0"/>
                <a:cs typeface="Calibri" panose="020F0502020204030204" pitchFamily="34" charset="0"/>
              </a:rPr>
              <a:t>20/100 mil - 2024</a:t>
            </a:r>
          </a:p>
        </p:txBody>
      </p:sp>
      <p:sp>
        <p:nvSpPr>
          <p:cNvPr id="3" name="CuadroTexto 2">
            <a:extLst>
              <a:ext uri="{FF2B5EF4-FFF2-40B4-BE49-F238E27FC236}">
                <a16:creationId xmlns:a16="http://schemas.microsoft.com/office/drawing/2014/main" id="{E637611C-030D-873F-0507-19C93E019949}"/>
              </a:ext>
            </a:extLst>
          </p:cNvPr>
          <p:cNvSpPr txBox="1"/>
          <p:nvPr/>
        </p:nvSpPr>
        <p:spPr>
          <a:xfrm>
            <a:off x="597482" y="4789986"/>
            <a:ext cx="2757371"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l"/>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Morbilidad</a:t>
            </a:r>
          </a:p>
        </p:txBody>
      </p:sp>
      <p:pic>
        <p:nvPicPr>
          <p:cNvPr id="12" name="Imagen 11">
            <a:extLst>
              <a:ext uri="{FF2B5EF4-FFF2-40B4-BE49-F238E27FC236}">
                <a16:creationId xmlns:a16="http://schemas.microsoft.com/office/drawing/2014/main" id="{33BE0BFE-21FD-1AEA-6343-D70F3C2605C0}"/>
              </a:ext>
            </a:extLst>
          </p:cNvPr>
          <p:cNvPicPr>
            <a:picLocks noChangeAspect="1"/>
          </p:cNvPicPr>
          <p:nvPr/>
        </p:nvPicPr>
        <p:blipFill>
          <a:blip r:embed="rId5"/>
          <a:stretch>
            <a:fillRect/>
          </a:stretch>
        </p:blipFill>
        <p:spPr>
          <a:xfrm>
            <a:off x="3242928" y="361112"/>
            <a:ext cx="5926054" cy="2908156"/>
          </a:xfrm>
          <a:prstGeom prst="rect">
            <a:avLst/>
          </a:prstGeom>
          <a:ln>
            <a:solidFill>
              <a:schemeClr val="tx1"/>
            </a:solidFill>
          </a:ln>
        </p:spPr>
      </p:pic>
      <p:pic>
        <p:nvPicPr>
          <p:cNvPr id="13" name="Imagen 12">
            <a:extLst>
              <a:ext uri="{FF2B5EF4-FFF2-40B4-BE49-F238E27FC236}">
                <a16:creationId xmlns:a16="http://schemas.microsoft.com/office/drawing/2014/main" id="{4F27ECEA-D01C-F605-5AD6-CC6B40F1CB61}"/>
              </a:ext>
            </a:extLst>
          </p:cNvPr>
          <p:cNvPicPr>
            <a:picLocks noChangeAspect="1"/>
          </p:cNvPicPr>
          <p:nvPr/>
        </p:nvPicPr>
        <p:blipFill>
          <a:blip r:embed="rId6"/>
          <a:stretch>
            <a:fillRect/>
          </a:stretch>
        </p:blipFill>
        <p:spPr>
          <a:xfrm>
            <a:off x="3525657" y="3556836"/>
            <a:ext cx="5140685" cy="3174186"/>
          </a:xfrm>
          <a:prstGeom prst="rect">
            <a:avLst/>
          </a:prstGeom>
          <a:ln>
            <a:solidFill>
              <a:schemeClr val="tx1"/>
            </a:solidFill>
          </a:ln>
        </p:spPr>
      </p:pic>
      <p:cxnSp>
        <p:nvCxnSpPr>
          <p:cNvPr id="15" name="Conector recto 14">
            <a:extLst>
              <a:ext uri="{FF2B5EF4-FFF2-40B4-BE49-F238E27FC236}">
                <a16:creationId xmlns:a16="http://schemas.microsoft.com/office/drawing/2014/main" id="{145A31EA-4875-FE72-E67A-3B9443505539}"/>
              </a:ext>
            </a:extLst>
          </p:cNvPr>
          <p:cNvCxnSpPr/>
          <p:nvPr/>
        </p:nvCxnSpPr>
        <p:spPr>
          <a:xfrm>
            <a:off x="0" y="3469640"/>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52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2D205-3EC1-CD23-A424-AB9AE7FBBE7C}"/>
              </a:ext>
            </a:extLst>
          </p:cNvPr>
          <p:cNvSpPr>
            <a:spLocks noGrp="1"/>
          </p:cNvSpPr>
          <p:nvPr>
            <p:ph type="title"/>
          </p:nvPr>
        </p:nvSpPr>
        <p:spPr>
          <a:xfrm>
            <a:off x="1676400" y="122665"/>
            <a:ext cx="10515600" cy="510524"/>
          </a:xfrm>
        </p:spPr>
        <p:txBody>
          <a:bodyPr/>
          <a:lstStyle/>
          <a:p>
            <a:r>
              <a:rPr lang="es-CO" dirty="0"/>
              <a:t>Agenda</a:t>
            </a:r>
          </a:p>
        </p:txBody>
      </p:sp>
      <p:graphicFrame>
        <p:nvGraphicFramePr>
          <p:cNvPr id="3" name="Tabla 2">
            <a:extLst>
              <a:ext uri="{FF2B5EF4-FFF2-40B4-BE49-F238E27FC236}">
                <a16:creationId xmlns:a16="http://schemas.microsoft.com/office/drawing/2014/main" id="{6EA8C77A-9D31-900C-552A-DA0FB5C6587C}"/>
              </a:ext>
            </a:extLst>
          </p:cNvPr>
          <p:cNvGraphicFramePr>
            <a:graphicFrameLocks noGrp="1"/>
          </p:cNvGraphicFramePr>
          <p:nvPr>
            <p:extLst>
              <p:ext uri="{D42A27DB-BD31-4B8C-83A1-F6EECF244321}">
                <p14:modId xmlns:p14="http://schemas.microsoft.com/office/powerpoint/2010/main" val="656083038"/>
              </p:ext>
            </p:extLst>
          </p:nvPr>
        </p:nvGraphicFramePr>
        <p:xfrm>
          <a:off x="431319" y="633189"/>
          <a:ext cx="11230593" cy="5129581"/>
        </p:xfrm>
        <a:graphic>
          <a:graphicData uri="http://schemas.openxmlformats.org/drawingml/2006/table">
            <a:tbl>
              <a:tblPr firstRow="1" firstCol="1" bandRow="1">
                <a:tableStyleId>{5C22544A-7EE6-4342-B048-85BDC9FD1C3A}</a:tableStyleId>
              </a:tblPr>
              <a:tblGrid>
                <a:gridCol w="1173339">
                  <a:extLst>
                    <a:ext uri="{9D8B030D-6E8A-4147-A177-3AD203B41FA5}">
                      <a16:colId xmlns:a16="http://schemas.microsoft.com/office/drawing/2014/main" val="2130603563"/>
                    </a:ext>
                  </a:extLst>
                </a:gridCol>
                <a:gridCol w="2927585">
                  <a:extLst>
                    <a:ext uri="{9D8B030D-6E8A-4147-A177-3AD203B41FA5}">
                      <a16:colId xmlns:a16="http://schemas.microsoft.com/office/drawing/2014/main" val="2053384930"/>
                    </a:ext>
                  </a:extLst>
                </a:gridCol>
                <a:gridCol w="4928429">
                  <a:extLst>
                    <a:ext uri="{9D8B030D-6E8A-4147-A177-3AD203B41FA5}">
                      <a16:colId xmlns:a16="http://schemas.microsoft.com/office/drawing/2014/main" val="3582438208"/>
                    </a:ext>
                  </a:extLst>
                </a:gridCol>
                <a:gridCol w="2201240">
                  <a:extLst>
                    <a:ext uri="{9D8B030D-6E8A-4147-A177-3AD203B41FA5}">
                      <a16:colId xmlns:a16="http://schemas.microsoft.com/office/drawing/2014/main" val="3785550866"/>
                    </a:ext>
                  </a:extLst>
                </a:gridCol>
              </a:tblGrid>
              <a:tr h="253585">
                <a:tc>
                  <a:txBody>
                    <a:bodyPr/>
                    <a:lstStyle/>
                    <a:p>
                      <a:pPr algn="ctr">
                        <a:lnSpc>
                          <a:spcPct val="107000"/>
                        </a:lnSpc>
                        <a:spcAft>
                          <a:spcPts val="800"/>
                        </a:spcAft>
                        <a:buNone/>
                      </a:pPr>
                      <a:r>
                        <a:rPr lang="es-ES" sz="1600" kern="100" dirty="0">
                          <a:effectLst/>
                          <a:latin typeface="+mn-lt"/>
                        </a:rPr>
                        <a:t>Hora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Tema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Desarrollo</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Responsable</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9881626"/>
                  </a:ext>
                </a:extLst>
              </a:tr>
              <a:tr h="769161">
                <a:tc>
                  <a:txBody>
                    <a:bodyPr/>
                    <a:lstStyle/>
                    <a:p>
                      <a:pPr algn="l">
                        <a:lnSpc>
                          <a:spcPct val="107000"/>
                        </a:lnSpc>
                        <a:spcAft>
                          <a:spcPts val="800"/>
                        </a:spcAft>
                        <a:buNone/>
                      </a:pPr>
                      <a:r>
                        <a:rPr lang="es-ES" sz="1600" kern="100" dirty="0">
                          <a:effectLst/>
                          <a:latin typeface="+mn-lt"/>
                        </a:rPr>
                        <a:t>7:00 – 7:10</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Bienvenida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Propósito de la reunión, metodología y acuerdos de confidencialidad.</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Subsecretaría de Salud Pública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2208232"/>
                  </a:ext>
                </a:extLst>
              </a:tr>
              <a:tr h="869541">
                <a:tc>
                  <a:txBody>
                    <a:bodyPr/>
                    <a:lstStyle/>
                    <a:p>
                      <a:pPr algn="l">
                        <a:lnSpc>
                          <a:spcPct val="107000"/>
                        </a:lnSpc>
                        <a:spcAft>
                          <a:spcPts val="800"/>
                        </a:spcAft>
                        <a:buNone/>
                      </a:pPr>
                      <a:r>
                        <a:rPr lang="es-ES" sz="1600" kern="100" dirty="0">
                          <a:effectLst/>
                          <a:latin typeface="+mn-lt"/>
                        </a:rPr>
                        <a:t>7:10 – 7:25</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Comportamiento epidemiológico de IRA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marL="342900" lvl="0" indent="-342900" algn="l">
                        <a:lnSpc>
                          <a:spcPct val="107000"/>
                        </a:lnSpc>
                        <a:buFont typeface="Wingdings" panose="05000000000000000000" pitchFamily="2" charset="2"/>
                        <a:buChar char=""/>
                      </a:pPr>
                      <a:r>
                        <a:rPr lang="es-ES" sz="1600" kern="100" dirty="0">
                          <a:effectLst/>
                          <a:latin typeface="+mn-lt"/>
                        </a:rPr>
                        <a:t>Pico respiratorio e impacto</a:t>
                      </a:r>
                      <a:endParaRPr lang="es-CO" sz="1600" kern="100" dirty="0">
                        <a:effectLst/>
                        <a:latin typeface="+mn-lt"/>
                      </a:endParaRPr>
                    </a:p>
                    <a:p>
                      <a:pPr marL="342900" lvl="0" indent="-342900" algn="l">
                        <a:lnSpc>
                          <a:spcPct val="107000"/>
                        </a:lnSpc>
                        <a:spcAft>
                          <a:spcPts val="800"/>
                        </a:spcAft>
                        <a:buFont typeface="Wingdings" panose="05000000000000000000" pitchFamily="2" charset="2"/>
                        <a:buChar char=""/>
                      </a:pPr>
                      <a:r>
                        <a:rPr lang="es-ES" sz="1600" kern="100" dirty="0">
                          <a:effectLst/>
                          <a:latin typeface="+mn-lt"/>
                        </a:rPr>
                        <a:t>Datos y proyecciones de impacto</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Vigilancia en SP</a:t>
                      </a:r>
                      <a:endParaRPr lang="es-CO" sz="1600" kern="100" dirty="0">
                        <a:effectLst/>
                        <a:latin typeface="+mn-lt"/>
                      </a:endParaRPr>
                    </a:p>
                    <a:p>
                      <a:pPr algn="l">
                        <a:lnSpc>
                          <a:spcPct val="107000"/>
                        </a:lnSpc>
                        <a:spcAft>
                          <a:spcPts val="800"/>
                        </a:spcAft>
                        <a:buNone/>
                      </a:pPr>
                      <a:r>
                        <a:rPr lang="es-ES" sz="1600" kern="100" dirty="0">
                          <a:effectLst/>
                          <a:latin typeface="+mn-lt"/>
                        </a:rPr>
                        <a:t>y Provisión de Servicios, SDS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6073450"/>
                  </a:ext>
                </a:extLst>
              </a:tr>
              <a:tr h="1367801">
                <a:tc>
                  <a:txBody>
                    <a:bodyPr/>
                    <a:lstStyle/>
                    <a:p>
                      <a:pPr algn="l">
                        <a:lnSpc>
                          <a:spcPct val="107000"/>
                        </a:lnSpc>
                        <a:spcAft>
                          <a:spcPts val="800"/>
                        </a:spcAft>
                        <a:buNone/>
                      </a:pPr>
                      <a:r>
                        <a:rPr lang="es-ES" sz="1600" kern="100" dirty="0">
                          <a:effectLst/>
                          <a:latin typeface="+mn-lt"/>
                        </a:rPr>
                        <a:t>7:25 – 8:05</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CO" sz="1600" kern="100" dirty="0">
                          <a:effectLst/>
                          <a:latin typeface="+mn-lt"/>
                          <a:ea typeface="Aptos" panose="020B0004020202020204" pitchFamily="34" charset="0"/>
                          <a:cs typeface="Times New Roman" panose="02020603050405020304" pitchFamily="18" charset="0"/>
                        </a:rPr>
                        <a:t>Estudios con la Universidad de Antioquia</a:t>
                      </a:r>
                    </a:p>
                  </a:txBody>
                  <a:tcPr marL="68580" marR="68580" marT="0" marB="0" anchor="ctr"/>
                </a:tc>
                <a:tc>
                  <a:txBody>
                    <a:bodyPr/>
                    <a:lstStyle/>
                    <a:p>
                      <a:pPr marL="457200" indent="-457200" algn="l">
                        <a:spcBef>
                          <a:spcPts val="600"/>
                        </a:spcBef>
                        <a:buFont typeface="Wingdings"/>
                        <a:buChar char="§"/>
                      </a:pPr>
                      <a:r>
                        <a:rPr lang="es-ES" sz="1600" dirty="0">
                          <a:latin typeface="+mn-lt"/>
                          <a:ea typeface="Calibri" panose="020F0502020204030204" pitchFamily="34" charset="0"/>
                          <a:cs typeface="Calibri" panose="020F0502020204030204" pitchFamily="34" charset="0"/>
                        </a:rPr>
                        <a:t>Carga de enfermedad por VSR</a:t>
                      </a:r>
                    </a:p>
                    <a:p>
                      <a:pPr marL="457200" indent="-457200" algn="l">
                        <a:spcBef>
                          <a:spcPts val="600"/>
                        </a:spcBef>
                        <a:buFont typeface="Wingdings"/>
                        <a:buChar char="§"/>
                      </a:pPr>
                      <a:r>
                        <a:rPr lang="es-ES" sz="1600" dirty="0">
                          <a:latin typeface="+mn-lt"/>
                          <a:ea typeface="Calibri" panose="020F0502020204030204" pitchFamily="34" charset="0"/>
                          <a:cs typeface="Calibri" panose="020F0502020204030204" pitchFamily="34" charset="0"/>
                        </a:rPr>
                        <a:t>Tecnologías alternativas para la prevención de VSR</a:t>
                      </a:r>
                    </a:p>
                    <a:p>
                      <a:pPr marL="457200" indent="-457200" algn="l">
                        <a:spcBef>
                          <a:spcPts val="600"/>
                        </a:spcBef>
                        <a:buFont typeface="Wingdings"/>
                        <a:buChar char="§"/>
                      </a:pPr>
                      <a:r>
                        <a:rPr lang="es-ES" sz="1600" dirty="0">
                          <a:latin typeface="+mn-lt"/>
                          <a:ea typeface="Calibri" panose="020F0502020204030204" pitchFamily="34" charset="0"/>
                          <a:cs typeface="Calibri" panose="020F0502020204030204" pitchFamily="34" charset="0"/>
                        </a:rPr>
                        <a:t>Estudios económicos: ACE y AIP</a:t>
                      </a:r>
                    </a:p>
                    <a:p>
                      <a:pPr algn="l">
                        <a:lnSpc>
                          <a:spcPct val="107000"/>
                        </a:lnSpc>
                        <a:spcAft>
                          <a:spcPts val="800"/>
                        </a:spcAft>
                        <a:buNone/>
                      </a:pP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smtClean="0">
                          <a:effectLst/>
                          <a:latin typeface="+mn-lt"/>
                        </a:rPr>
                        <a:t>Universidad </a:t>
                      </a:r>
                      <a:r>
                        <a:rPr lang="es-ES" sz="1600" kern="100" dirty="0">
                          <a:effectLst/>
                          <a:latin typeface="+mn-lt"/>
                        </a:rPr>
                        <a:t>de </a:t>
                      </a:r>
                      <a:r>
                        <a:rPr lang="es-ES" sz="1600" kern="100" dirty="0" smtClean="0">
                          <a:effectLst/>
                          <a:latin typeface="+mn-lt"/>
                        </a:rPr>
                        <a:t>Antioquia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7039241"/>
                  </a:ext>
                </a:extLst>
              </a:tr>
              <a:tr h="511373">
                <a:tc>
                  <a:txBody>
                    <a:bodyPr/>
                    <a:lstStyle/>
                    <a:p>
                      <a:pPr algn="l">
                        <a:lnSpc>
                          <a:spcPct val="107000"/>
                        </a:lnSpc>
                        <a:spcAft>
                          <a:spcPts val="800"/>
                        </a:spcAft>
                        <a:buNone/>
                      </a:pPr>
                      <a:r>
                        <a:rPr lang="es-ES" sz="1600" kern="100" dirty="0">
                          <a:effectLst/>
                          <a:latin typeface="+mn-lt"/>
                        </a:rPr>
                        <a:t>8:05 – 8:15</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Factibilidad</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Análisis sobre la viabilidad operativa y técnica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Dirección de Epidemiología</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099426"/>
                  </a:ext>
                </a:extLst>
              </a:tr>
              <a:tr h="769161">
                <a:tc>
                  <a:txBody>
                    <a:bodyPr/>
                    <a:lstStyle/>
                    <a:p>
                      <a:pPr algn="l">
                        <a:lnSpc>
                          <a:spcPct val="107000"/>
                        </a:lnSpc>
                        <a:spcAft>
                          <a:spcPts val="800"/>
                        </a:spcAft>
                        <a:buNone/>
                      </a:pPr>
                      <a:r>
                        <a:rPr lang="es-ES" sz="1600" kern="100" dirty="0">
                          <a:effectLst/>
                          <a:latin typeface="+mn-lt"/>
                        </a:rPr>
                        <a:t>8:15 – 8:25</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Coberturas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Coberturas en vacunación: Influenza y Neumococo en adultos y TDAP en gestantes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Grupo PAI, SDS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2954168"/>
                  </a:ext>
                </a:extLst>
              </a:tr>
              <a:tr h="511373">
                <a:tc>
                  <a:txBody>
                    <a:bodyPr/>
                    <a:lstStyle/>
                    <a:p>
                      <a:pPr algn="l">
                        <a:lnSpc>
                          <a:spcPct val="107000"/>
                        </a:lnSpc>
                        <a:spcAft>
                          <a:spcPts val="800"/>
                        </a:spcAft>
                        <a:buNone/>
                      </a:pPr>
                      <a:r>
                        <a:rPr lang="es-ES" sz="1600" kern="100" dirty="0">
                          <a:effectLst/>
                          <a:latin typeface="+mn-lt"/>
                        </a:rPr>
                        <a:t>8:25 – 9:00</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s-ES" sz="1600" kern="100" dirty="0">
                          <a:effectLst/>
                          <a:latin typeface="+mn-lt"/>
                        </a:rPr>
                        <a:t>Espacio de discusión</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Retroalimentación, preguntas, y validación de los expertos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buNone/>
                      </a:pPr>
                      <a:r>
                        <a:rPr lang="es-ES" sz="1600" kern="100" dirty="0">
                          <a:effectLst/>
                          <a:latin typeface="+mn-lt"/>
                        </a:rPr>
                        <a:t>Dra. María Belén Jaimes</a:t>
                      </a:r>
                      <a:endParaRPr lang="es-CO" sz="1600" kern="100" dirty="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7344512"/>
                  </a:ext>
                </a:extLst>
              </a:tr>
            </a:tbl>
          </a:graphicData>
        </a:graphic>
      </p:graphicFrame>
    </p:spTree>
    <p:extLst>
      <p:ext uri="{BB962C8B-B14F-4D97-AF65-F5344CB8AC3E}">
        <p14:creationId xmlns:p14="http://schemas.microsoft.com/office/powerpoint/2010/main" val="3241184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7B83E55-61EE-2A89-1405-BEFF19F44B21}"/>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2B4B86CB-52EF-7A95-E598-F95802E5CE5F}"/>
              </a:ext>
            </a:extLst>
          </p:cNvPr>
          <p:cNvGrpSpPr/>
          <p:nvPr/>
        </p:nvGrpSpPr>
        <p:grpSpPr>
          <a:xfrm>
            <a:off x="91391" y="75566"/>
            <a:ext cx="2164963" cy="497940"/>
            <a:chOff x="4128179" y="605454"/>
            <a:chExt cx="2164963" cy="497940"/>
          </a:xfrm>
        </p:grpSpPr>
        <p:pic>
          <p:nvPicPr>
            <p:cNvPr id="10" name="Imagen 9" descr="Texto&#10;&#10;Descripción generada automáticamente">
              <a:extLst>
                <a:ext uri="{FF2B5EF4-FFF2-40B4-BE49-F238E27FC236}">
                  <a16:creationId xmlns:a16="http://schemas.microsoft.com/office/drawing/2014/main" id="{92E8F6F1-D1F5-34FC-7FCF-00D5CB454091}"/>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11" name="Imagen 10" descr="Texto&#10;&#10;Descripción generada automáticamente">
              <a:extLst>
                <a:ext uri="{FF2B5EF4-FFF2-40B4-BE49-F238E27FC236}">
                  <a16:creationId xmlns:a16="http://schemas.microsoft.com/office/drawing/2014/main" id="{E2AB37A1-A58B-329F-82B0-E89540938985}"/>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3" name="CuadroTexto 2">
            <a:extLst>
              <a:ext uri="{FF2B5EF4-FFF2-40B4-BE49-F238E27FC236}">
                <a16:creationId xmlns:a16="http://schemas.microsoft.com/office/drawing/2014/main" id="{CF40F239-3715-542A-0B01-7BBCAB0C1390}"/>
              </a:ext>
            </a:extLst>
          </p:cNvPr>
          <p:cNvSpPr txBox="1"/>
          <p:nvPr/>
        </p:nvSpPr>
        <p:spPr>
          <a:xfrm>
            <a:off x="3432499" y="573506"/>
            <a:ext cx="5094388"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Estimación de los AVAD</a:t>
            </a:r>
          </a:p>
        </p:txBody>
      </p:sp>
      <p:pic>
        <p:nvPicPr>
          <p:cNvPr id="4" name="Imagen 3">
            <a:extLst>
              <a:ext uri="{FF2B5EF4-FFF2-40B4-BE49-F238E27FC236}">
                <a16:creationId xmlns:a16="http://schemas.microsoft.com/office/drawing/2014/main" id="{874DA2AB-3AF1-943C-2977-615A599AC3D4}"/>
              </a:ext>
            </a:extLst>
          </p:cNvPr>
          <p:cNvPicPr>
            <a:picLocks noChangeAspect="1"/>
          </p:cNvPicPr>
          <p:nvPr/>
        </p:nvPicPr>
        <p:blipFill>
          <a:blip r:embed="rId5"/>
          <a:stretch>
            <a:fillRect/>
          </a:stretch>
        </p:blipFill>
        <p:spPr>
          <a:xfrm>
            <a:off x="2134434" y="1474876"/>
            <a:ext cx="8718124" cy="5383124"/>
          </a:xfrm>
          <a:prstGeom prst="rect">
            <a:avLst/>
          </a:prstGeom>
        </p:spPr>
      </p:pic>
      <p:pic>
        <p:nvPicPr>
          <p:cNvPr id="9" name="Imagen 8">
            <a:extLst>
              <a:ext uri="{FF2B5EF4-FFF2-40B4-BE49-F238E27FC236}">
                <a16:creationId xmlns:a16="http://schemas.microsoft.com/office/drawing/2014/main" id="{89B07B71-5D26-29F8-39F8-A4CF634732AE}"/>
              </a:ext>
            </a:extLst>
          </p:cNvPr>
          <p:cNvPicPr>
            <a:picLocks noChangeAspect="1"/>
          </p:cNvPicPr>
          <p:nvPr/>
        </p:nvPicPr>
        <p:blipFill>
          <a:blip r:embed="rId6"/>
          <a:stretch>
            <a:fillRect/>
          </a:stretch>
        </p:blipFill>
        <p:spPr>
          <a:xfrm>
            <a:off x="1971040" y="1373986"/>
            <a:ext cx="8881518" cy="5484014"/>
          </a:xfrm>
          <a:prstGeom prst="rect">
            <a:avLst/>
          </a:prstGeom>
        </p:spPr>
      </p:pic>
    </p:spTree>
    <p:extLst>
      <p:ext uri="{BB962C8B-B14F-4D97-AF65-F5344CB8AC3E}">
        <p14:creationId xmlns:p14="http://schemas.microsoft.com/office/powerpoint/2010/main" val="32587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A43B94-C3FF-41E3-0009-FBA30E9FA851}"/>
              </a:ext>
            </a:extLst>
          </p:cNvPr>
          <p:cNvSpPr>
            <a:spLocks noGrp="1"/>
          </p:cNvSpPr>
          <p:nvPr>
            <p:ph type="title"/>
          </p:nvPr>
        </p:nvSpPr>
        <p:spPr/>
        <p:txBody>
          <a:bodyPr vert="horz" lIns="91440" tIns="45720" rIns="91440" bIns="45720" rtlCol="0" anchor="b">
            <a:normAutofit fontScale="90000"/>
          </a:bodyPr>
          <a:lstStyle/>
          <a:p>
            <a:r>
              <a:rPr lang="en-US" sz="3600" b="1" dirty="0">
                <a:solidFill>
                  <a:srgbClr val="285B6A"/>
                </a:solidFill>
                <a:effectLst>
                  <a:outerShdw blurRad="38100" dist="38100" dir="2700000" algn="tl">
                    <a:srgbClr val="000000">
                      <a:alpha val="43137"/>
                    </a:srgbClr>
                  </a:outerShdw>
                </a:effectLst>
                <a:latin typeface="Calibri Light"/>
                <a:ea typeface="Calibri Light"/>
                <a:cs typeface="Calibri Light"/>
              </a:rPr>
              <a:t>AVAD/100 mil </a:t>
            </a:r>
            <a:r>
              <a:rPr lang="es-CO" sz="3600" b="1" dirty="0" smtClean="0">
                <a:solidFill>
                  <a:srgbClr val="285B6A"/>
                </a:solidFill>
                <a:effectLst>
                  <a:outerShdw blurRad="38100" dist="38100" dir="2700000" algn="tl">
                    <a:srgbClr val="000000">
                      <a:alpha val="43137"/>
                    </a:srgbClr>
                  </a:outerShdw>
                </a:effectLst>
                <a:latin typeface="Calibri Light"/>
                <a:ea typeface="Calibri Light"/>
                <a:cs typeface="Calibri Light"/>
              </a:rPr>
              <a:t>habitantes</a:t>
            </a:r>
            <a:endParaRPr lang="es-CO" sz="3600" b="1" dirty="0">
              <a:solidFill>
                <a:srgbClr val="285B6A"/>
              </a:solidFill>
              <a:effectLst>
                <a:outerShdw blurRad="38100" dist="38100" dir="2700000" algn="tl">
                  <a:srgbClr val="000000">
                    <a:alpha val="43137"/>
                  </a:srgbClr>
                </a:outerShdw>
              </a:effectLst>
              <a:latin typeface="Calibri Light"/>
              <a:ea typeface="Calibri Light"/>
              <a:cs typeface="Calibri Light"/>
            </a:endParaRPr>
          </a:p>
        </p:txBody>
      </p:sp>
      <p:sp>
        <p:nvSpPr>
          <p:cNvPr id="4" name="Marcador de contenido 3">
            <a:extLst>
              <a:ext uri="{FF2B5EF4-FFF2-40B4-BE49-F238E27FC236}">
                <a16:creationId xmlns:a16="http://schemas.microsoft.com/office/drawing/2014/main" id="{59AFA259-1D13-5E1E-C70C-4B2A7FA77BC7}"/>
              </a:ext>
            </a:extLst>
          </p:cNvPr>
          <p:cNvSpPr>
            <a:spLocks noGrp="1"/>
          </p:cNvSpPr>
          <p:nvPr>
            <p:ph sz="half" idx="4294967295"/>
          </p:nvPr>
        </p:nvSpPr>
        <p:spPr>
          <a:xfrm>
            <a:off x="869672" y="2124075"/>
            <a:ext cx="2773363" cy="2947988"/>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Menores 5 años</a:t>
            </a:r>
          </a:p>
          <a:p>
            <a:pPr lvl="1"/>
            <a:r>
              <a:rPr lang="en-US" sz="1800" dirty="0">
                <a:latin typeface="Calibri" panose="020F0502020204030204" pitchFamily="34" charset="0"/>
                <a:ea typeface="Calibri" panose="020F0502020204030204" pitchFamily="34" charset="0"/>
                <a:cs typeface="Calibri" panose="020F0502020204030204" pitchFamily="34" charset="0"/>
              </a:rPr>
              <a:t>18.2/100 mil – 2014</a:t>
            </a:r>
          </a:p>
          <a:p>
            <a:pPr lvl="1"/>
            <a:r>
              <a:rPr lang="en-US" sz="1800" dirty="0">
                <a:latin typeface="Calibri" panose="020F0502020204030204" pitchFamily="34" charset="0"/>
                <a:ea typeface="Calibri" panose="020F0502020204030204" pitchFamily="34" charset="0"/>
                <a:cs typeface="Calibri" panose="020F0502020204030204" pitchFamily="34" charset="0"/>
              </a:rPr>
              <a:t>8.0/100 mil – 2024</a:t>
            </a:r>
          </a:p>
          <a:p>
            <a:pPr lvl="1"/>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Mayores 60 años</a:t>
            </a:r>
          </a:p>
          <a:p>
            <a:pPr lvl="1"/>
            <a:r>
              <a:rPr lang="en-US" sz="1800" dirty="0">
                <a:latin typeface="Calibri" panose="020F0502020204030204" pitchFamily="34" charset="0"/>
                <a:ea typeface="Calibri" panose="020F0502020204030204" pitchFamily="34" charset="0"/>
                <a:cs typeface="Calibri" panose="020F0502020204030204" pitchFamily="34" charset="0"/>
              </a:rPr>
              <a:t>41.6/100 mil – 2014</a:t>
            </a:r>
          </a:p>
          <a:p>
            <a:pPr lvl="1"/>
            <a:r>
              <a:rPr lang="en-US" sz="1800" dirty="0">
                <a:latin typeface="Calibri" panose="020F0502020204030204" pitchFamily="34" charset="0"/>
                <a:ea typeface="Calibri" panose="020F0502020204030204" pitchFamily="34" charset="0"/>
                <a:cs typeface="Calibri" panose="020F0502020204030204" pitchFamily="34" charset="0"/>
              </a:rPr>
              <a:t>18.3/100 mil - 2024</a:t>
            </a:r>
          </a:p>
        </p:txBody>
      </p:sp>
      <p:pic>
        <p:nvPicPr>
          <p:cNvPr id="10" name="Marcador de contenido 9">
            <a:extLst>
              <a:ext uri="{FF2B5EF4-FFF2-40B4-BE49-F238E27FC236}">
                <a16:creationId xmlns:a16="http://schemas.microsoft.com/office/drawing/2014/main" id="{6C8033FE-C5E7-352F-5652-B5F24D8EBE0A}"/>
              </a:ext>
            </a:extLst>
          </p:cNvPr>
          <p:cNvPicPr>
            <a:picLocks noGrp="1" noChangeAspect="1"/>
          </p:cNvPicPr>
          <p:nvPr>
            <p:ph sz="half" idx="4294967295"/>
          </p:nvPr>
        </p:nvPicPr>
        <p:blipFill>
          <a:blip r:embed="rId2"/>
          <a:stretch>
            <a:fillRect/>
          </a:stretch>
        </p:blipFill>
        <p:spPr>
          <a:xfrm>
            <a:off x="4003041" y="1381825"/>
            <a:ext cx="7993062" cy="4756150"/>
          </a:xfrm>
          <a:prstGeom prst="rect">
            <a:avLst/>
          </a:prstGeom>
          <a:ln w="19050">
            <a:solidFill>
              <a:schemeClr val="tx1"/>
            </a:solidFill>
          </a:ln>
        </p:spPr>
      </p:pic>
      <p:grpSp>
        <p:nvGrpSpPr>
          <p:cNvPr id="5" name="Grupo 4">
            <a:extLst>
              <a:ext uri="{FF2B5EF4-FFF2-40B4-BE49-F238E27FC236}">
                <a16:creationId xmlns:a16="http://schemas.microsoft.com/office/drawing/2014/main" id="{30D638D8-F8B2-B6B3-E385-19099066861E}"/>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FFE022C3-E575-A1B5-A7C7-058DBE1EDA21}"/>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7" name="Imagen 6" descr="Texto&#10;&#10;Descripción generada automáticamente">
              <a:extLst>
                <a:ext uri="{FF2B5EF4-FFF2-40B4-BE49-F238E27FC236}">
                  <a16:creationId xmlns:a16="http://schemas.microsoft.com/office/drawing/2014/main" id="{9A731A3B-0907-F712-5E61-C636919ABE5C}"/>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8" name="Rectángulo 7">
            <a:extLst>
              <a:ext uri="{FF2B5EF4-FFF2-40B4-BE49-F238E27FC236}">
                <a16:creationId xmlns:a16="http://schemas.microsoft.com/office/drawing/2014/main" id="{04C37A5A-CC80-389F-6F38-85E7FBA42AD1}"/>
              </a:ext>
            </a:extLst>
          </p:cNvPr>
          <p:cNvSpPr/>
          <p:nvPr/>
        </p:nvSpPr>
        <p:spPr>
          <a:xfrm>
            <a:off x="8188960" y="1347660"/>
            <a:ext cx="1391920" cy="4824480"/>
          </a:xfrm>
          <a:prstGeom prst="rect">
            <a:avLst/>
          </a:prstGeom>
          <a:solidFill>
            <a:srgbClr val="D9F2D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43744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F069D6-AA14-5D0C-7237-5C8ECF32F78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7BB075AA-E979-10F6-4C8E-D8D57BEE7E64}"/>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2DA6731A-5BB8-F6AE-436E-E8AC12D99967}"/>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CFFEA9F2-6E43-3A94-7B4D-738C7742410F}"/>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1246D8EB-D046-C1D8-F097-876ED904FA50}"/>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Flecha: pentágono 5">
            <a:extLst>
              <a:ext uri="{FF2B5EF4-FFF2-40B4-BE49-F238E27FC236}">
                <a16:creationId xmlns:a16="http://schemas.microsoft.com/office/drawing/2014/main" id="{C488923E-2672-CA42-FD42-57468B51D6CA}"/>
              </a:ext>
            </a:extLst>
          </p:cNvPr>
          <p:cNvSpPr/>
          <p:nvPr/>
        </p:nvSpPr>
        <p:spPr>
          <a:xfrm>
            <a:off x="0" y="2257925"/>
            <a:ext cx="11269014" cy="2163650"/>
          </a:xfrm>
          <a:prstGeom prst="homePlate">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heurón 3">
            <a:extLst>
              <a:ext uri="{FF2B5EF4-FFF2-40B4-BE49-F238E27FC236}">
                <a16:creationId xmlns:a16="http://schemas.microsoft.com/office/drawing/2014/main" id="{420037B5-8701-387B-A59D-1DE0C13826C5}"/>
              </a:ext>
            </a:extLst>
          </p:cNvPr>
          <p:cNvSpPr/>
          <p:nvPr/>
        </p:nvSpPr>
        <p:spPr>
          <a:xfrm>
            <a:off x="0" y="2622797"/>
            <a:ext cx="940158" cy="1334507"/>
          </a:xfrm>
          <a:prstGeom prst="chevron">
            <a:avLst/>
          </a:prstGeom>
          <a:solidFill>
            <a:srgbClr val="013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8" name="Cheurón 4">
            <a:extLst>
              <a:ext uri="{FF2B5EF4-FFF2-40B4-BE49-F238E27FC236}">
                <a16:creationId xmlns:a16="http://schemas.microsoft.com/office/drawing/2014/main" id="{FAEAD43D-931E-E6DD-9159-352EFBC8C58A}"/>
              </a:ext>
            </a:extLst>
          </p:cNvPr>
          <p:cNvSpPr/>
          <p:nvPr/>
        </p:nvSpPr>
        <p:spPr>
          <a:xfrm>
            <a:off x="603307" y="2622797"/>
            <a:ext cx="940158" cy="1334507"/>
          </a:xfrm>
          <a:prstGeom prst="chevron">
            <a:avLst/>
          </a:prstGeom>
          <a:solidFill>
            <a:srgbClr val="28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9" name="Cheurón 5">
            <a:extLst>
              <a:ext uri="{FF2B5EF4-FFF2-40B4-BE49-F238E27FC236}">
                <a16:creationId xmlns:a16="http://schemas.microsoft.com/office/drawing/2014/main" id="{B79D0654-8574-C205-00E4-E23887809295}"/>
              </a:ext>
            </a:extLst>
          </p:cNvPr>
          <p:cNvSpPr/>
          <p:nvPr/>
        </p:nvSpPr>
        <p:spPr>
          <a:xfrm>
            <a:off x="1206613" y="2622797"/>
            <a:ext cx="940158" cy="1334507"/>
          </a:xfrm>
          <a:prstGeom prst="chevron">
            <a:avLst/>
          </a:prstGeom>
          <a:solidFill>
            <a:srgbClr val="158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10" name="CuadroTexto 9">
            <a:extLst>
              <a:ext uri="{FF2B5EF4-FFF2-40B4-BE49-F238E27FC236}">
                <a16:creationId xmlns:a16="http://schemas.microsoft.com/office/drawing/2014/main" id="{677C130D-25DC-8E58-967D-8BE44F02F551}"/>
              </a:ext>
            </a:extLst>
          </p:cNvPr>
          <p:cNvSpPr txBox="1"/>
          <p:nvPr/>
        </p:nvSpPr>
        <p:spPr>
          <a:xfrm>
            <a:off x="2350078" y="2936107"/>
            <a:ext cx="8390279" cy="2015936"/>
          </a:xfrm>
          <a:prstGeom prst="rect">
            <a:avLst/>
          </a:prstGeom>
          <a:noFill/>
        </p:spPr>
        <p:txBody>
          <a:bodyPr wrap="square" lIns="91440" tIns="45720" rIns="91440" bIns="45720" rtlCol="0" anchor="t">
            <a:spAutoFit/>
          </a:bodyPr>
          <a:lstStyle>
            <a:defPPr>
              <a:defRPr lang="es-CO"/>
            </a:defPPr>
            <a:lvl1pPr>
              <a:spcBef>
                <a:spcPts val="600"/>
              </a:spcBef>
              <a:defRPr sz="4000" b="1">
                <a:solidFill>
                  <a:srgbClr val="013130"/>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lgn="ctr"/>
            <a:r>
              <a:rPr lang="es-ES" dirty="0">
                <a:latin typeface="Calibri Light"/>
                <a:ea typeface="Calibri Light"/>
                <a:cs typeface="Calibri Light"/>
              </a:rPr>
              <a:t>2. Tecnologías alternativas para la prevención de VSR</a:t>
            </a:r>
          </a:p>
          <a:p>
            <a:pPr algn="ctr"/>
            <a:endParaRPr lang="es-ES" dirty="0">
              <a:latin typeface="Calibri Light"/>
              <a:ea typeface="Calibri Light"/>
              <a:cs typeface="Calibri Light"/>
            </a:endParaRPr>
          </a:p>
        </p:txBody>
      </p:sp>
      <p:sp>
        <p:nvSpPr>
          <p:cNvPr id="13" name="CuadroTexto 12">
            <a:extLst>
              <a:ext uri="{FF2B5EF4-FFF2-40B4-BE49-F238E27FC236}">
                <a16:creationId xmlns:a16="http://schemas.microsoft.com/office/drawing/2014/main" id="{71909260-63FD-9DF9-1D51-FAEB90C7FB73}"/>
              </a:ext>
            </a:extLst>
          </p:cNvPr>
          <p:cNvSpPr txBox="1"/>
          <p:nvPr/>
        </p:nvSpPr>
        <p:spPr>
          <a:xfrm>
            <a:off x="3422165" y="4694921"/>
            <a:ext cx="6246106" cy="1384995"/>
          </a:xfrm>
          <a:prstGeom prst="rect">
            <a:avLst/>
          </a:prstGeom>
          <a:noFill/>
        </p:spPr>
        <p:txBody>
          <a:bodyPr wrap="square">
            <a:spAutoFit/>
          </a:bodyPr>
          <a:lstStyle/>
          <a:p>
            <a:pPr algn="ctr"/>
            <a:r>
              <a:rPr lang="es-ES" sz="2800" b="0" dirty="0"/>
              <a:t>(</a:t>
            </a:r>
            <a:r>
              <a:rPr lang="es-ES" sz="2800" dirty="0"/>
              <a:t>10</a:t>
            </a:r>
            <a:r>
              <a:rPr lang="es-ES" sz="2800" b="0" dirty="0"/>
              <a:t> minutos)</a:t>
            </a:r>
          </a:p>
          <a:p>
            <a:pPr algn="ctr"/>
            <a:r>
              <a:rPr lang="es-ES" sz="2800" b="0" dirty="0"/>
              <a:t>María Alejandra Barrios </a:t>
            </a:r>
            <a:r>
              <a:rPr lang="es-ES" sz="2800" b="0" dirty="0" smtClean="0"/>
              <a:t> Universidad de Antioquia </a:t>
            </a:r>
            <a:endParaRPr lang="es-ES" sz="2800" b="0" dirty="0"/>
          </a:p>
        </p:txBody>
      </p:sp>
      <p:sp>
        <p:nvSpPr>
          <p:cNvPr id="11" name="Título 10">
            <a:extLst>
              <a:ext uri="{FF2B5EF4-FFF2-40B4-BE49-F238E27FC236}">
                <a16:creationId xmlns:a16="http://schemas.microsoft.com/office/drawing/2014/main" id="{35BD91EA-571B-BFF9-A09F-8061A4A72E98}"/>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283080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FCCD92E-742D-2C65-F7A7-89894CD73601}"/>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FB350BE4-9C93-BCE5-7080-089F7B88262B}"/>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Descripción tecnologías</a:t>
            </a:r>
          </a:p>
        </p:txBody>
      </p:sp>
      <p:pic>
        <p:nvPicPr>
          <p:cNvPr id="8" name="Picture 2" descr="Qué es el Sistema Unificado Distrital de Inspección, Vigilancia y Control  SUDIVC? | Sede Electrónica - Secretaria General">
            <a:extLst>
              <a:ext uri="{FF2B5EF4-FFF2-40B4-BE49-F238E27FC236}">
                <a16:creationId xmlns:a16="http://schemas.microsoft.com/office/drawing/2014/main" id="{649CC289-A53C-8496-5F83-0768F5563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3574" y="6380761"/>
            <a:ext cx="1666179" cy="42478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8836E090-20F2-EEE8-678F-B2233016E814}"/>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52E882D9-82B5-2C40-64D8-9CAAFD170A05}"/>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2B537450-9335-0442-3604-B15A7FC07A79}"/>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10" name="CuadroTexto 9">
            <a:extLst>
              <a:ext uri="{FF2B5EF4-FFF2-40B4-BE49-F238E27FC236}">
                <a16:creationId xmlns:a16="http://schemas.microsoft.com/office/drawing/2014/main" id="{DA7E2A31-CFCA-6008-2576-C7477729C6DA}"/>
              </a:ext>
            </a:extLst>
          </p:cNvPr>
          <p:cNvSpPr txBox="1"/>
          <p:nvPr/>
        </p:nvSpPr>
        <p:spPr>
          <a:xfrm>
            <a:off x="456356" y="1125877"/>
            <a:ext cx="11400864" cy="707886"/>
          </a:xfrm>
          <a:prstGeom prst="rect">
            <a:avLst/>
          </a:prstGeom>
          <a:noFill/>
        </p:spPr>
        <p:txBody>
          <a:bodyPr wrap="square">
            <a:spAutoFit/>
          </a:bodyPr>
          <a:lstStyle/>
          <a:p>
            <a:pPr algn="just"/>
            <a:r>
              <a:rPr lang="es-CO" sz="2000" b="1" dirty="0">
                <a:latin typeface="Calibri" panose="020F0502020204030204" pitchFamily="34" charset="0"/>
                <a:ea typeface="Calibri" panose="020F0502020204030204" pitchFamily="34" charset="0"/>
                <a:cs typeface="Calibri" panose="020F0502020204030204" pitchFamily="34" charset="0"/>
              </a:rPr>
              <a:t>Población y alternativas de evaluación</a:t>
            </a:r>
          </a:p>
          <a:p>
            <a:pPr algn="just"/>
            <a:endParaRPr lang="es-ES" sz="2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Tabla 10">
            <a:extLst>
              <a:ext uri="{FF2B5EF4-FFF2-40B4-BE49-F238E27FC236}">
                <a16:creationId xmlns:a16="http://schemas.microsoft.com/office/drawing/2014/main" id="{30EC1BB5-2754-6AAB-7B9C-1940723FA882}"/>
              </a:ext>
            </a:extLst>
          </p:cNvPr>
          <p:cNvGraphicFramePr>
            <a:graphicFrameLocks noGrp="1"/>
          </p:cNvGraphicFramePr>
          <p:nvPr/>
        </p:nvGraphicFramePr>
        <p:xfrm>
          <a:off x="1075948" y="1568216"/>
          <a:ext cx="10040103" cy="3110623"/>
        </p:xfrm>
        <a:graphic>
          <a:graphicData uri="http://schemas.openxmlformats.org/drawingml/2006/table">
            <a:tbl>
              <a:tblPr firstRow="1" bandRow="1">
                <a:tableStyleId>{93296810-A885-4BE3-A3E7-6D5BEEA58F35}</a:tableStyleId>
              </a:tblPr>
              <a:tblGrid>
                <a:gridCol w="4691921">
                  <a:extLst>
                    <a:ext uri="{9D8B030D-6E8A-4147-A177-3AD203B41FA5}">
                      <a16:colId xmlns:a16="http://schemas.microsoft.com/office/drawing/2014/main" val="3803217366"/>
                    </a:ext>
                  </a:extLst>
                </a:gridCol>
                <a:gridCol w="3421101">
                  <a:extLst>
                    <a:ext uri="{9D8B030D-6E8A-4147-A177-3AD203B41FA5}">
                      <a16:colId xmlns:a16="http://schemas.microsoft.com/office/drawing/2014/main" val="2805549950"/>
                    </a:ext>
                  </a:extLst>
                </a:gridCol>
                <a:gridCol w="1927081">
                  <a:extLst>
                    <a:ext uri="{9D8B030D-6E8A-4147-A177-3AD203B41FA5}">
                      <a16:colId xmlns:a16="http://schemas.microsoft.com/office/drawing/2014/main" val="242218277"/>
                    </a:ext>
                  </a:extLst>
                </a:gridCol>
              </a:tblGrid>
              <a:tr h="350842">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Subgrupo</a:t>
                      </a:r>
                    </a:p>
                  </a:txBody>
                  <a:tcP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Intervención(es)</a:t>
                      </a:r>
                    </a:p>
                  </a:txBody>
                  <a:tcP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Comparador</a:t>
                      </a:r>
                    </a:p>
                  </a:txBody>
                  <a:tcPr/>
                </a:tc>
                <a:extLst>
                  <a:ext uri="{0D108BD9-81ED-4DB2-BD59-A6C34878D82A}">
                    <a16:rowId xmlns:a16="http://schemas.microsoft.com/office/drawing/2014/main" val="931579835"/>
                  </a:ext>
                </a:extLst>
              </a:tr>
              <a:tr h="778581">
                <a:tc>
                  <a:txBody>
                    <a:bodyPr/>
                    <a:lstStyle/>
                    <a:p>
                      <a:r>
                        <a:rPr lang="es-ES" sz="1600" dirty="0">
                          <a:latin typeface="Calibri" panose="020F0502020204030204" pitchFamily="34" charset="0"/>
                          <a:ea typeface="Calibri" panose="020F0502020204030204" pitchFamily="34" charset="0"/>
                          <a:cs typeface="Calibri" panose="020F0502020204030204" pitchFamily="34" charset="0"/>
                        </a:rPr>
                        <a:t>Niños menores de 2 años con alto riesgo (prematuros. cardiopatías congénitas. displasia broncopulmonar) </a:t>
                      </a:r>
                      <a:endParaRPr lang="es-CO"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s-CO" sz="1600" b="1" dirty="0">
                          <a:latin typeface="Calibri" panose="020F0502020204030204" pitchFamily="34" charset="0"/>
                          <a:ea typeface="Calibri" panose="020F0502020204030204" pitchFamily="34" charset="0"/>
                          <a:cs typeface="Calibri" panose="020F0502020204030204" pitchFamily="34" charset="0"/>
                        </a:rPr>
                        <a:t>Palivizumab (Synagis®)</a:t>
                      </a:r>
                    </a:p>
                  </a:txBody>
                  <a:tcPr anchor="ct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No vacunación</a:t>
                      </a:r>
                    </a:p>
                  </a:txBody>
                  <a:tcPr anchor="ctr"/>
                </a:tc>
                <a:extLst>
                  <a:ext uri="{0D108BD9-81ED-4DB2-BD59-A6C34878D82A}">
                    <a16:rowId xmlns:a16="http://schemas.microsoft.com/office/drawing/2014/main" val="1258058448"/>
                  </a:ext>
                </a:extLst>
              </a:tr>
              <a:tr h="547890">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Todos los niños menores de 1 año (con o sin riesgo)</a:t>
                      </a:r>
                    </a:p>
                  </a:txBody>
                  <a:tcPr anchor="ctr"/>
                </a:tc>
                <a:tc>
                  <a:txBody>
                    <a:bodyPr/>
                    <a:lstStyle/>
                    <a:p>
                      <a:r>
                        <a:rPr lang="es-CO" sz="1600" b="1" dirty="0">
                          <a:latin typeface="Calibri" panose="020F0502020204030204" pitchFamily="34" charset="0"/>
                          <a:ea typeface="Calibri" panose="020F0502020204030204" pitchFamily="34" charset="0"/>
                          <a:cs typeface="Calibri" panose="020F0502020204030204" pitchFamily="34" charset="0"/>
                        </a:rPr>
                        <a:t>Nirsevimab (Beyfortus®)</a:t>
                      </a:r>
                    </a:p>
                    <a:p>
                      <a:r>
                        <a:rPr lang="es-CO" sz="1600" b="1" dirty="0">
                          <a:latin typeface="Calibri" panose="020F0502020204030204" pitchFamily="34" charset="0"/>
                          <a:ea typeface="Calibri" panose="020F0502020204030204" pitchFamily="34" charset="0"/>
                          <a:cs typeface="Calibri" panose="020F0502020204030204" pitchFamily="34" charset="0"/>
                        </a:rPr>
                        <a:t>RSVpreF (Abrysvo®) - en gestantes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p>
                      <a:endParaRPr lang="es-CO" sz="16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18555440"/>
                  </a:ext>
                </a:extLst>
              </a:tr>
              <a:tr h="778581">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Adultos mayores de 60 años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b="1" dirty="0">
                          <a:latin typeface="Calibri" panose="020F0502020204030204" pitchFamily="34" charset="0"/>
                          <a:ea typeface="Calibri" panose="020F0502020204030204" pitchFamily="34" charset="0"/>
                          <a:cs typeface="Calibri" panose="020F0502020204030204" pitchFamily="34" charset="0"/>
                        </a:rPr>
                        <a:t>RSVpreF (Abrysvo®) </a:t>
                      </a:r>
                    </a:p>
                    <a:p>
                      <a:r>
                        <a:rPr lang="es-CO" sz="1600" b="1" dirty="0">
                          <a:latin typeface="Calibri" panose="020F0502020204030204" pitchFamily="34" charset="0"/>
                          <a:ea typeface="Calibri" panose="020F0502020204030204" pitchFamily="34" charset="0"/>
                          <a:cs typeface="Calibri" panose="020F0502020204030204" pitchFamily="34" charset="0"/>
                        </a:rPr>
                        <a:t>RSVpreF3 (Arexvy®)</a:t>
                      </a:r>
                    </a:p>
                    <a:p>
                      <a:r>
                        <a:rPr lang="es-CO" sz="1600" b="1" dirty="0">
                          <a:latin typeface="Calibri" panose="020F0502020204030204" pitchFamily="34" charset="0"/>
                          <a:ea typeface="Calibri" panose="020F0502020204030204" pitchFamily="34" charset="0"/>
                          <a:cs typeface="Calibri" panose="020F0502020204030204" pitchFamily="34" charset="0"/>
                        </a:rPr>
                        <a:t>Mresvia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p>
                      <a:endParaRPr lang="es-CO" sz="16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92155726"/>
                  </a:ext>
                </a:extLst>
              </a:tr>
              <a:tr h="547890">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Adultos entre los 50 y 59 años con comorbilidades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b="1" dirty="0">
                          <a:latin typeface="Calibri" panose="020F0502020204030204" pitchFamily="34" charset="0"/>
                          <a:ea typeface="Calibri" panose="020F0502020204030204" pitchFamily="34" charset="0"/>
                          <a:cs typeface="Calibri" panose="020F0502020204030204" pitchFamily="34" charset="0"/>
                        </a:rPr>
                        <a:t>RSVpreF3 (Arexvy®)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p>
                      <a:endParaRPr lang="es-CO" sz="16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99990119"/>
                  </a:ext>
                </a:extLst>
              </a:tr>
            </a:tbl>
          </a:graphicData>
        </a:graphic>
      </p:graphicFrame>
      <p:sp>
        <p:nvSpPr>
          <p:cNvPr id="12" name="CuadroTexto 11">
            <a:extLst>
              <a:ext uri="{FF2B5EF4-FFF2-40B4-BE49-F238E27FC236}">
                <a16:creationId xmlns:a16="http://schemas.microsoft.com/office/drawing/2014/main" id="{EEBD2877-FC6A-1689-E68F-C7D398A90C40}"/>
              </a:ext>
            </a:extLst>
          </p:cNvPr>
          <p:cNvSpPr txBox="1"/>
          <p:nvPr/>
        </p:nvSpPr>
        <p:spPr>
          <a:xfrm>
            <a:off x="641233" y="4916515"/>
            <a:ext cx="10946164" cy="1631216"/>
          </a:xfrm>
          <a:prstGeom prst="rect">
            <a:avLst/>
          </a:prstGeom>
          <a:noFill/>
        </p:spPr>
        <p:txBody>
          <a:bodyPr wrap="square">
            <a:spAutoFit/>
          </a:bodyPr>
          <a:lstStyle/>
          <a:p>
            <a:pPr algn="just"/>
            <a:r>
              <a:rPr lang="es-CO" sz="2000" b="1" dirty="0">
                <a:latin typeface="Calibri" panose="020F0502020204030204" pitchFamily="34" charset="0"/>
                <a:ea typeface="Calibri" panose="020F0502020204030204" pitchFamily="34" charset="0"/>
                <a:cs typeface="Calibri" panose="020F0502020204030204" pitchFamily="34" charset="0"/>
              </a:rPr>
              <a:t>Perspectiva: </a:t>
            </a:r>
            <a:r>
              <a:rPr lang="es-CO" sz="2000" dirty="0">
                <a:latin typeface="Calibri" panose="020F0502020204030204" pitchFamily="34" charset="0"/>
                <a:ea typeface="Calibri" panose="020F0502020204030204" pitchFamily="34" charset="0"/>
                <a:cs typeface="Calibri" panose="020F0502020204030204" pitchFamily="34" charset="0"/>
              </a:rPr>
              <a:t>sistema de salud.</a:t>
            </a:r>
            <a:endParaRPr lang="es-CO" sz="2000" b="1" dirty="0">
              <a:latin typeface="Calibri" panose="020F0502020204030204" pitchFamily="34" charset="0"/>
              <a:ea typeface="Calibri" panose="020F0502020204030204" pitchFamily="34" charset="0"/>
              <a:cs typeface="Calibri" panose="020F0502020204030204" pitchFamily="34" charset="0"/>
            </a:endParaRPr>
          </a:p>
          <a:p>
            <a:pPr algn="just"/>
            <a:r>
              <a:rPr lang="es-CO" sz="2000" b="1" dirty="0">
                <a:latin typeface="Calibri" panose="020F0502020204030204" pitchFamily="34" charset="0"/>
                <a:ea typeface="Calibri" panose="020F0502020204030204" pitchFamily="34" charset="0"/>
                <a:cs typeface="Calibri" panose="020F0502020204030204" pitchFamily="34" charset="0"/>
              </a:rPr>
              <a:t>Desenlaces: </a:t>
            </a:r>
            <a:r>
              <a:rPr lang="es-ES" sz="2000" dirty="0">
                <a:latin typeface="Calibri" panose="020F0502020204030204" pitchFamily="34" charset="0"/>
                <a:ea typeface="Calibri" panose="020F0502020204030204" pitchFamily="34" charset="0"/>
                <a:cs typeface="Calibri" panose="020F0502020204030204" pitchFamily="34" charset="0"/>
              </a:rPr>
              <a:t>Años de vida ajustados por calidad (AVAC). Años de vida Ajustados por Discapacidad (AVAD) y Años de vida ganados (AVG).</a:t>
            </a:r>
            <a:endParaRPr lang="es-CO" sz="2000" dirty="0">
              <a:latin typeface="Calibri" panose="020F0502020204030204" pitchFamily="34" charset="0"/>
              <a:ea typeface="Calibri" panose="020F0502020204030204" pitchFamily="34" charset="0"/>
              <a:cs typeface="Calibri" panose="020F0502020204030204" pitchFamily="34" charset="0"/>
            </a:endParaRPr>
          </a:p>
          <a:p>
            <a:pPr algn="just"/>
            <a:r>
              <a:rPr lang="es-CO" sz="2000" b="1" dirty="0">
                <a:latin typeface="Calibri" panose="020F0502020204030204" pitchFamily="34" charset="0"/>
                <a:ea typeface="Calibri" panose="020F0502020204030204" pitchFamily="34" charset="0"/>
                <a:cs typeface="Calibri" panose="020F0502020204030204" pitchFamily="34" charset="0"/>
              </a:rPr>
              <a:t>Horizonte temporal: </a:t>
            </a:r>
            <a:r>
              <a:rPr lang="es-CO" sz="2000" dirty="0">
                <a:latin typeface="Calibri" panose="020F0502020204030204" pitchFamily="34" charset="0"/>
                <a:ea typeface="Calibri" panose="020F0502020204030204" pitchFamily="34" charset="0"/>
                <a:cs typeface="Calibri" panose="020F0502020204030204" pitchFamily="34" charset="0"/>
              </a:rPr>
              <a:t>1 año en niños y expectativa de vida en adultos.</a:t>
            </a:r>
          </a:p>
          <a:p>
            <a:pPr algn="just"/>
            <a:endParaRPr lang="es-ES" sz="2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3" name="Tabla 12">
            <a:extLst>
              <a:ext uri="{FF2B5EF4-FFF2-40B4-BE49-F238E27FC236}">
                <a16:creationId xmlns:a16="http://schemas.microsoft.com/office/drawing/2014/main" id="{A777F0DB-1DFC-C675-0D3A-39C29F37B6D2}"/>
              </a:ext>
            </a:extLst>
          </p:cNvPr>
          <p:cNvGraphicFramePr>
            <a:graphicFrameLocks noGrp="1"/>
          </p:cNvGraphicFramePr>
          <p:nvPr/>
        </p:nvGraphicFramePr>
        <p:xfrm>
          <a:off x="301461" y="1051004"/>
          <a:ext cx="11279288" cy="5210507"/>
        </p:xfrm>
        <a:graphic>
          <a:graphicData uri="http://schemas.openxmlformats.org/drawingml/2006/table">
            <a:tbl>
              <a:tblPr firstRow="1" firstCol="1" bandRow="1"/>
              <a:tblGrid>
                <a:gridCol w="2059599">
                  <a:extLst>
                    <a:ext uri="{9D8B030D-6E8A-4147-A177-3AD203B41FA5}">
                      <a16:colId xmlns:a16="http://schemas.microsoft.com/office/drawing/2014/main" val="3527916070"/>
                    </a:ext>
                  </a:extLst>
                </a:gridCol>
                <a:gridCol w="1897176">
                  <a:extLst>
                    <a:ext uri="{9D8B030D-6E8A-4147-A177-3AD203B41FA5}">
                      <a16:colId xmlns:a16="http://schemas.microsoft.com/office/drawing/2014/main" val="1351861236"/>
                    </a:ext>
                  </a:extLst>
                </a:gridCol>
                <a:gridCol w="2091179">
                  <a:extLst>
                    <a:ext uri="{9D8B030D-6E8A-4147-A177-3AD203B41FA5}">
                      <a16:colId xmlns:a16="http://schemas.microsoft.com/office/drawing/2014/main" val="3633394539"/>
                    </a:ext>
                  </a:extLst>
                </a:gridCol>
                <a:gridCol w="1743778">
                  <a:extLst>
                    <a:ext uri="{9D8B030D-6E8A-4147-A177-3AD203B41FA5}">
                      <a16:colId xmlns:a16="http://schemas.microsoft.com/office/drawing/2014/main" val="644723925"/>
                    </a:ext>
                  </a:extLst>
                </a:gridCol>
                <a:gridCol w="1743778">
                  <a:extLst>
                    <a:ext uri="{9D8B030D-6E8A-4147-A177-3AD203B41FA5}">
                      <a16:colId xmlns:a16="http://schemas.microsoft.com/office/drawing/2014/main" val="2582643239"/>
                    </a:ext>
                  </a:extLst>
                </a:gridCol>
                <a:gridCol w="1743778">
                  <a:extLst>
                    <a:ext uri="{9D8B030D-6E8A-4147-A177-3AD203B41FA5}">
                      <a16:colId xmlns:a16="http://schemas.microsoft.com/office/drawing/2014/main" val="3126051674"/>
                    </a:ext>
                  </a:extLst>
                </a:gridCol>
              </a:tblGrid>
              <a:tr h="419713">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Criterios</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Palivizumab</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Nirsevimab</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RSVpreF</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RSVpreF3</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mRESVIA</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extLst>
                  <a:ext uri="{0D108BD9-81ED-4DB2-BD59-A6C34878D82A}">
                    <a16:rowId xmlns:a16="http://schemas.microsoft.com/office/drawing/2014/main" val="725374694"/>
                  </a:ext>
                </a:extLst>
              </a:tr>
              <a:tr h="249881">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Nombre comercial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000000"/>
                          </a:solidFill>
                          <a:effectLst/>
                          <a:latin typeface="Calibri"/>
                          <a:ea typeface="Calibri"/>
                          <a:cs typeface="Calibri"/>
                        </a:rPr>
                        <a:t>Synagis®</a:t>
                      </a:r>
                      <a:endParaRPr lang="es-CO" sz="1400" dirty="0">
                        <a:effectLst/>
                        <a:latin typeface="Calibri"/>
                        <a:ea typeface="Calibri"/>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85000"/>
                      </a:schemeClr>
                    </a:solidFill>
                  </a:tcPr>
                </a:tc>
                <a:tc>
                  <a:txBody>
                    <a:bodyPr/>
                    <a:lstStyle/>
                    <a:p>
                      <a:pPr algn="ctr">
                        <a:lnSpc>
                          <a:spcPct val="100000"/>
                        </a:lnSpc>
                        <a:spcAft>
                          <a:spcPts val="800"/>
                        </a:spcAft>
                        <a:buNone/>
                      </a:pPr>
                      <a:r>
                        <a:rPr lang="es-CO" sz="1400" b="1" dirty="0">
                          <a:solidFill>
                            <a:srgbClr val="000000"/>
                          </a:solidFill>
                          <a:effectLst/>
                          <a:latin typeface="Calibri"/>
                          <a:ea typeface="Calibri"/>
                          <a:cs typeface="Calibri"/>
                        </a:rPr>
                        <a:t>Beyfortus®</a:t>
                      </a:r>
                      <a:endParaRPr lang="es-CO" sz="1400" dirty="0">
                        <a:effectLst/>
                        <a:latin typeface="Calibri"/>
                        <a:ea typeface="Calibri"/>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85000"/>
                      </a:schemeClr>
                    </a:solidFill>
                  </a:tcPr>
                </a:tc>
                <a:tc>
                  <a:txBody>
                    <a:bodyPr/>
                    <a:lstStyle/>
                    <a:p>
                      <a:pPr algn="ctr">
                        <a:lnSpc>
                          <a:spcPct val="100000"/>
                        </a:lnSpc>
                        <a:spcAft>
                          <a:spcPts val="800"/>
                        </a:spcAft>
                        <a:buNone/>
                      </a:pPr>
                      <a:r>
                        <a:rPr lang="es-CO" sz="1400" b="1" dirty="0">
                          <a:solidFill>
                            <a:srgbClr val="000000"/>
                          </a:solidFill>
                          <a:effectLst/>
                          <a:latin typeface="Calibri"/>
                          <a:ea typeface="Calibri"/>
                          <a:cs typeface="Calibri"/>
                        </a:rPr>
                        <a:t>Abrysvo®</a:t>
                      </a:r>
                      <a:endParaRPr lang="es-CO" sz="1400" dirty="0">
                        <a:effectLst/>
                        <a:latin typeface="Calibri"/>
                        <a:ea typeface="Calibri"/>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85000"/>
                      </a:schemeClr>
                    </a:solidFill>
                  </a:tcPr>
                </a:tc>
                <a:tc>
                  <a:txBody>
                    <a:bodyPr/>
                    <a:lstStyle/>
                    <a:p>
                      <a:pPr algn="ctr">
                        <a:lnSpc>
                          <a:spcPct val="100000"/>
                        </a:lnSpc>
                        <a:spcAft>
                          <a:spcPts val="800"/>
                        </a:spcAft>
                        <a:buNone/>
                      </a:pPr>
                      <a:r>
                        <a:rPr lang="es-CO" sz="1400" b="1" dirty="0">
                          <a:solidFill>
                            <a:srgbClr val="000000"/>
                          </a:solidFill>
                          <a:effectLst/>
                          <a:latin typeface="Calibri"/>
                          <a:ea typeface="Calibri"/>
                          <a:cs typeface="Calibri"/>
                        </a:rPr>
                        <a:t>Arexvy®</a:t>
                      </a:r>
                      <a:endParaRPr lang="es-CO" sz="1400" dirty="0">
                        <a:effectLst/>
                        <a:latin typeface="Calibri"/>
                        <a:ea typeface="Calibri"/>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85000"/>
                      </a:schemeClr>
                    </a:solidFill>
                  </a:tcPr>
                </a:tc>
                <a:tc>
                  <a:txBody>
                    <a:bodyPr/>
                    <a:lstStyle/>
                    <a:p>
                      <a:pPr algn="ctr">
                        <a:lnSpc>
                          <a:spcPct val="100000"/>
                        </a:lnSpc>
                        <a:spcAft>
                          <a:spcPts val="800"/>
                        </a:spcAft>
                        <a:buNone/>
                      </a:pPr>
                      <a:r>
                        <a:rPr lang="es-CO" sz="1400" b="1" dirty="0">
                          <a:solidFill>
                            <a:srgbClr val="000000"/>
                          </a:solidFill>
                          <a:effectLst/>
                          <a:latin typeface="Calibri"/>
                          <a:ea typeface="Calibri"/>
                          <a:cs typeface="Calibri"/>
                        </a:rPr>
                        <a:t>NA</a:t>
                      </a:r>
                      <a:endParaRPr lang="es-CO" sz="1400" dirty="0">
                        <a:effectLst/>
                        <a:latin typeface="Calibri"/>
                        <a:ea typeface="Calibri"/>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4813262"/>
                  </a:ext>
                </a:extLst>
              </a:tr>
              <a:tr h="268013">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Código ATC</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J06BD01</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J06BD08</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J07BX05</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J07BX05</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J07BX05</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79058232"/>
                  </a:ext>
                </a:extLst>
              </a:tr>
              <a:tr h="544613">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Grupo terapéutico</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Anticuerpo monoclonal antiviral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Anticuerpo monoclonal antiviral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Vacuna viral recombinante bivalente</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Vacuna viral recombinante adyuvada</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Vacuna mRNA contra el VSR</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923210386"/>
                  </a:ext>
                </a:extLst>
              </a:tr>
              <a:tr h="677373">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Presentación</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Solución inyectable en viales de 50 mg y 100 mg</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Solución inyectable en jeringas precargadas de 50 mg y 100 mg</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Suspensión inyectable monodosis de 0.5 mL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Suspensión inyectable monodosis de 0.5 mL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Suspensión inyectable monodosis de 0.5 mL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606372931"/>
                  </a:ext>
                </a:extLst>
              </a:tr>
              <a:tr h="755676">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Concentraciones</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100 mg/mL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100 mg/mL</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120 µg de antígeno prefusión F</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120 µg de antígeno prefusión F + adyuvante AS01E</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50 µg de mRNA de proteína F del VSR</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70046719"/>
                  </a:ext>
                </a:extLst>
              </a:tr>
              <a:tr h="812526">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Dosis y administración</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15 mg/kg por vía intramuscular cada mes durante la temporada de VSR (hasta 5 dosis)</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Dosis única de 50 mg (si &lt;5 kg) o 100 mg (si ≥5 kg) por vía intramuscular</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Dosis única intramuscular de 120 µg</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Dosis única intramuscular (proteína F + adyuvante AS01E)</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Dosis única intramuscular de ARNm codificante de proteína F prefusión</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995051336"/>
                  </a:ext>
                </a:extLst>
              </a:tr>
              <a:tr h="1047969">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Indicación</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b="1" dirty="0">
                          <a:solidFill>
                            <a:srgbClr val="000000"/>
                          </a:solidFill>
                          <a:effectLst/>
                          <a:latin typeface="Calibri"/>
                          <a:ea typeface="Times New Roman" panose="02020603050405020304" pitchFamily="18" charset="0"/>
                          <a:cs typeface="Calibri"/>
                        </a:rPr>
                        <a:t>Lactantes con alto riesgo (prematuros. cardiopatías congénitas. displasia broncopulmonar)</a:t>
                      </a:r>
                      <a:endParaRPr lang="es-CO" sz="1400" b="1"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b="1" dirty="0">
                          <a:solidFill>
                            <a:srgbClr val="000000"/>
                          </a:solidFill>
                          <a:effectLst/>
                          <a:latin typeface="Calibri"/>
                          <a:ea typeface="Times New Roman" panose="02020603050405020304" pitchFamily="18" charset="0"/>
                          <a:cs typeface="Calibri"/>
                        </a:rPr>
                        <a:t>Todos los lactantes en su primera temporada de exposición al VSR; lactantes con alto riesgo en su segunda temporada</a:t>
                      </a:r>
                      <a:endParaRPr lang="es-CO" sz="1400" b="1"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b="1" dirty="0">
                          <a:solidFill>
                            <a:srgbClr val="000000"/>
                          </a:solidFill>
                          <a:effectLst/>
                          <a:latin typeface="Calibri"/>
                          <a:ea typeface="Times New Roman" panose="02020603050405020304" pitchFamily="18" charset="0"/>
                          <a:cs typeface="Calibri"/>
                        </a:rPr>
                        <a:t>Embarazadas (32–36 semanas) y adultos ≥60 años</a:t>
                      </a:r>
                      <a:endParaRPr lang="es-CO" sz="1400" b="1"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b="1" dirty="0">
                          <a:solidFill>
                            <a:srgbClr val="000000"/>
                          </a:solidFill>
                          <a:effectLst/>
                          <a:latin typeface="Calibri"/>
                          <a:ea typeface="Times New Roman" panose="02020603050405020304" pitchFamily="18" charset="0"/>
                          <a:cs typeface="Calibri"/>
                        </a:rPr>
                        <a:t>Adultos ≥60 años y adultos de 50–59 años con comorbilidades</a:t>
                      </a:r>
                      <a:endParaRPr lang="es-CO" sz="1400" b="1"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b="1" dirty="0">
                          <a:solidFill>
                            <a:srgbClr val="000000"/>
                          </a:solidFill>
                          <a:effectLst/>
                          <a:latin typeface="Calibri"/>
                          <a:ea typeface="Times New Roman" panose="02020603050405020304" pitchFamily="18" charset="0"/>
                          <a:cs typeface="Calibri"/>
                        </a:rPr>
                        <a:t>Adultos ≥60 años</a:t>
                      </a:r>
                      <a:endParaRPr lang="es-CO" sz="1400" b="1"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557389544"/>
                  </a:ext>
                </a:extLst>
              </a:tr>
              <a:tr h="279531">
                <a:tc>
                  <a:txBody>
                    <a:bodyPr/>
                    <a:lstStyle/>
                    <a:p>
                      <a:pPr algn="l">
                        <a:lnSpc>
                          <a:spcPct val="100000"/>
                        </a:lnSpc>
                        <a:spcAft>
                          <a:spcPts val="800"/>
                        </a:spcAft>
                        <a:buNone/>
                      </a:pPr>
                      <a:r>
                        <a:rPr lang="es-CO" sz="1400" b="1" dirty="0">
                          <a:solidFill>
                            <a:srgbClr val="FFFFFF"/>
                          </a:solidFill>
                          <a:effectLst/>
                          <a:latin typeface="Calibri"/>
                          <a:ea typeface="Times New Roman" panose="02020603050405020304" pitchFamily="18" charset="0"/>
                          <a:cs typeface="Calibri"/>
                        </a:rPr>
                        <a:t>Titular del registro</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538135"/>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AstraZeneca</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AstraZeneca/Sanofi</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Pfizer</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GSK</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a:lnSpc>
                          <a:spcPct val="100000"/>
                        </a:lnSpc>
                        <a:spcAft>
                          <a:spcPts val="800"/>
                        </a:spcAft>
                        <a:buNone/>
                      </a:pPr>
                      <a:r>
                        <a:rPr lang="es-CO" sz="1400" dirty="0">
                          <a:solidFill>
                            <a:srgbClr val="000000"/>
                          </a:solidFill>
                          <a:effectLst/>
                          <a:latin typeface="Calibri"/>
                          <a:ea typeface="Times New Roman" panose="02020603050405020304" pitchFamily="18" charset="0"/>
                          <a:cs typeface="Calibri"/>
                        </a:rPr>
                        <a:t>Moderna</a:t>
                      </a:r>
                      <a:endParaRPr lang="es-CO" sz="1400" dirty="0">
                        <a:effectLst/>
                        <a:latin typeface="Calibri"/>
                        <a:ea typeface="Calibri" panose="020F0502020204030204" pitchFamily="34" charset="0"/>
                        <a:cs typeface="Calibri"/>
                      </a:endParaRPr>
                    </a:p>
                  </a:txBody>
                  <a:tcPr marL="34878" marR="34878"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33855483"/>
                  </a:ext>
                </a:extLst>
              </a:tr>
            </a:tbl>
          </a:graphicData>
        </a:graphic>
      </p:graphicFrame>
      <p:sp>
        <p:nvSpPr>
          <p:cNvPr id="3" name="Título 2">
            <a:extLst>
              <a:ext uri="{FF2B5EF4-FFF2-40B4-BE49-F238E27FC236}">
                <a16:creationId xmlns:a16="http://schemas.microsoft.com/office/drawing/2014/main" id="{966C8E7A-6F65-693E-FEDF-66024775957C}"/>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693415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F56D989-AFE0-9C79-3B6B-41F1E3F70718}"/>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DB60A8C4-D08F-D704-6EE7-C52E0EE84C1E}"/>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DDBEBC72-3496-E13B-9B51-8C0498C6588A}"/>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E493E8A0-BD36-1675-A4FB-ABB2EE98C90B}"/>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6" name="Flecha: pentágono 5">
            <a:extLst>
              <a:ext uri="{FF2B5EF4-FFF2-40B4-BE49-F238E27FC236}">
                <a16:creationId xmlns:a16="http://schemas.microsoft.com/office/drawing/2014/main" id="{B150CC40-445F-B484-659C-93E92C0094F8}"/>
              </a:ext>
            </a:extLst>
          </p:cNvPr>
          <p:cNvSpPr/>
          <p:nvPr/>
        </p:nvSpPr>
        <p:spPr>
          <a:xfrm>
            <a:off x="0" y="2257925"/>
            <a:ext cx="11269014" cy="2163650"/>
          </a:xfrm>
          <a:prstGeom prst="homePlate">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heurón 3">
            <a:extLst>
              <a:ext uri="{FF2B5EF4-FFF2-40B4-BE49-F238E27FC236}">
                <a16:creationId xmlns:a16="http://schemas.microsoft.com/office/drawing/2014/main" id="{AD2A7D8D-5926-2373-0E58-A22A27703559}"/>
              </a:ext>
            </a:extLst>
          </p:cNvPr>
          <p:cNvSpPr/>
          <p:nvPr/>
        </p:nvSpPr>
        <p:spPr>
          <a:xfrm>
            <a:off x="0" y="2622797"/>
            <a:ext cx="940158" cy="1334507"/>
          </a:xfrm>
          <a:prstGeom prst="chevron">
            <a:avLst/>
          </a:prstGeom>
          <a:solidFill>
            <a:srgbClr val="013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8" name="Cheurón 4">
            <a:extLst>
              <a:ext uri="{FF2B5EF4-FFF2-40B4-BE49-F238E27FC236}">
                <a16:creationId xmlns:a16="http://schemas.microsoft.com/office/drawing/2014/main" id="{B91AFF31-3872-B5E1-A5CF-0DF17828E653}"/>
              </a:ext>
            </a:extLst>
          </p:cNvPr>
          <p:cNvSpPr/>
          <p:nvPr/>
        </p:nvSpPr>
        <p:spPr>
          <a:xfrm>
            <a:off x="603307" y="2622797"/>
            <a:ext cx="940158" cy="1334507"/>
          </a:xfrm>
          <a:prstGeom prst="chevron">
            <a:avLst/>
          </a:prstGeom>
          <a:solidFill>
            <a:srgbClr val="28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9" name="Cheurón 5">
            <a:extLst>
              <a:ext uri="{FF2B5EF4-FFF2-40B4-BE49-F238E27FC236}">
                <a16:creationId xmlns:a16="http://schemas.microsoft.com/office/drawing/2014/main" id="{991C8A0B-8B23-CC28-2E2B-319E83D1F77C}"/>
              </a:ext>
            </a:extLst>
          </p:cNvPr>
          <p:cNvSpPr/>
          <p:nvPr/>
        </p:nvSpPr>
        <p:spPr>
          <a:xfrm>
            <a:off x="1206613" y="2622797"/>
            <a:ext cx="940158" cy="1334507"/>
          </a:xfrm>
          <a:prstGeom prst="chevron">
            <a:avLst/>
          </a:prstGeom>
          <a:solidFill>
            <a:srgbClr val="158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10" name="CuadroTexto 9">
            <a:extLst>
              <a:ext uri="{FF2B5EF4-FFF2-40B4-BE49-F238E27FC236}">
                <a16:creationId xmlns:a16="http://schemas.microsoft.com/office/drawing/2014/main" id="{855C3567-45B5-9776-E71D-4EED242475A2}"/>
              </a:ext>
            </a:extLst>
          </p:cNvPr>
          <p:cNvSpPr txBox="1"/>
          <p:nvPr/>
        </p:nvSpPr>
        <p:spPr>
          <a:xfrm>
            <a:off x="2030870" y="2642953"/>
            <a:ext cx="9079922" cy="769441"/>
          </a:xfrm>
          <a:prstGeom prst="rect">
            <a:avLst/>
          </a:prstGeom>
          <a:noFill/>
        </p:spPr>
        <p:txBody>
          <a:bodyPr wrap="square" lIns="91440" tIns="45720" rIns="91440" bIns="45720" rtlCol="0" anchor="t">
            <a:spAutoFit/>
          </a:bodyPr>
          <a:lstStyle>
            <a:defPPr>
              <a:defRPr lang="es-CO"/>
            </a:defPPr>
            <a:lvl1pPr>
              <a:spcBef>
                <a:spcPts val="600"/>
              </a:spcBef>
              <a:defRPr sz="4000" b="1">
                <a:solidFill>
                  <a:srgbClr val="013130"/>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lgn="ctr"/>
            <a:r>
              <a:rPr lang="es-ES" sz="4400" dirty="0">
                <a:latin typeface="Calibri Light"/>
                <a:ea typeface="Calibri Light"/>
                <a:cs typeface="Calibri Light"/>
              </a:rPr>
              <a:t>3. Estudios económicos:  ACE y AIP</a:t>
            </a:r>
          </a:p>
        </p:txBody>
      </p:sp>
      <p:sp>
        <p:nvSpPr>
          <p:cNvPr id="11" name="CuadroTexto 10">
            <a:extLst>
              <a:ext uri="{FF2B5EF4-FFF2-40B4-BE49-F238E27FC236}">
                <a16:creationId xmlns:a16="http://schemas.microsoft.com/office/drawing/2014/main" id="{6D3FA866-79BB-DC8D-4C36-93A2BD114DB6}"/>
              </a:ext>
            </a:extLst>
          </p:cNvPr>
          <p:cNvSpPr txBox="1"/>
          <p:nvPr/>
        </p:nvSpPr>
        <p:spPr>
          <a:xfrm>
            <a:off x="2496065" y="4806603"/>
            <a:ext cx="7784757" cy="1384995"/>
          </a:xfrm>
          <a:prstGeom prst="rect">
            <a:avLst/>
          </a:prstGeom>
          <a:noFill/>
        </p:spPr>
        <p:txBody>
          <a:bodyPr wrap="square">
            <a:spAutoFit/>
          </a:bodyPr>
          <a:lstStyle/>
          <a:p>
            <a:pPr algn="ctr"/>
            <a:r>
              <a:rPr lang="es-ES" sz="2800" b="0" dirty="0"/>
              <a:t>(20 minutos)</a:t>
            </a:r>
          </a:p>
          <a:p>
            <a:pPr algn="ctr"/>
            <a:r>
              <a:rPr lang="es-ES" sz="2800" b="0" dirty="0"/>
              <a:t>Daysi Sanmart</a:t>
            </a:r>
            <a:r>
              <a:rPr lang="es-ES" sz="2800" dirty="0"/>
              <a:t>ín y Carolina Moreno – </a:t>
            </a:r>
            <a:r>
              <a:rPr lang="es-ES" sz="2800" b="0" dirty="0" smtClean="0"/>
              <a:t>Universidad de Antioquia </a:t>
            </a:r>
            <a:endParaRPr lang="es-ES" sz="2800" b="0" dirty="0"/>
          </a:p>
        </p:txBody>
      </p:sp>
      <p:sp>
        <p:nvSpPr>
          <p:cNvPr id="12" name="Título 11">
            <a:extLst>
              <a:ext uri="{FF2B5EF4-FFF2-40B4-BE49-F238E27FC236}">
                <a16:creationId xmlns:a16="http://schemas.microsoft.com/office/drawing/2014/main" id="{25132B10-6A36-4BF7-306E-48BADB5AE9E8}"/>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718751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8F72169-8356-F877-7436-3A7D63CC4ECC}"/>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007D0AD0-2152-98E3-E1E9-5AEEB1ECF1D3}"/>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0E8D86F5-B67D-A482-0758-A986CDDDC92B}"/>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5D0C9D94-3B70-7E05-2630-C4D3A1B2E9AA}"/>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6A16772D-6905-1F30-DCA5-9E80AD18ECB4}"/>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Flecha: pentágono 5">
            <a:extLst>
              <a:ext uri="{FF2B5EF4-FFF2-40B4-BE49-F238E27FC236}">
                <a16:creationId xmlns:a16="http://schemas.microsoft.com/office/drawing/2014/main" id="{6D57C241-F64B-6F43-F40B-DB0C495EBBCD}"/>
              </a:ext>
            </a:extLst>
          </p:cNvPr>
          <p:cNvSpPr/>
          <p:nvPr/>
        </p:nvSpPr>
        <p:spPr>
          <a:xfrm>
            <a:off x="0" y="2257925"/>
            <a:ext cx="11269014" cy="2163650"/>
          </a:xfrm>
          <a:prstGeom prst="homePlate">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heurón 3">
            <a:extLst>
              <a:ext uri="{FF2B5EF4-FFF2-40B4-BE49-F238E27FC236}">
                <a16:creationId xmlns:a16="http://schemas.microsoft.com/office/drawing/2014/main" id="{2AA12686-8966-E1A4-8EEA-DE797018A744}"/>
              </a:ext>
            </a:extLst>
          </p:cNvPr>
          <p:cNvSpPr/>
          <p:nvPr/>
        </p:nvSpPr>
        <p:spPr>
          <a:xfrm>
            <a:off x="0" y="2622797"/>
            <a:ext cx="940158" cy="1334507"/>
          </a:xfrm>
          <a:prstGeom prst="chevron">
            <a:avLst/>
          </a:prstGeom>
          <a:solidFill>
            <a:srgbClr val="013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8" name="Cheurón 4">
            <a:extLst>
              <a:ext uri="{FF2B5EF4-FFF2-40B4-BE49-F238E27FC236}">
                <a16:creationId xmlns:a16="http://schemas.microsoft.com/office/drawing/2014/main" id="{61A964BD-E40D-4A03-2F26-A3A8AAFA97FB}"/>
              </a:ext>
            </a:extLst>
          </p:cNvPr>
          <p:cNvSpPr/>
          <p:nvPr/>
        </p:nvSpPr>
        <p:spPr>
          <a:xfrm>
            <a:off x="603307" y="2622797"/>
            <a:ext cx="940158" cy="1334507"/>
          </a:xfrm>
          <a:prstGeom prst="chevron">
            <a:avLst/>
          </a:prstGeom>
          <a:solidFill>
            <a:srgbClr val="28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9" name="Cheurón 5">
            <a:extLst>
              <a:ext uri="{FF2B5EF4-FFF2-40B4-BE49-F238E27FC236}">
                <a16:creationId xmlns:a16="http://schemas.microsoft.com/office/drawing/2014/main" id="{6C618EB5-1246-E9EB-403E-A78BDB37ABFE}"/>
              </a:ext>
            </a:extLst>
          </p:cNvPr>
          <p:cNvSpPr/>
          <p:nvPr/>
        </p:nvSpPr>
        <p:spPr>
          <a:xfrm>
            <a:off x="1206613" y="2622797"/>
            <a:ext cx="940158" cy="1334507"/>
          </a:xfrm>
          <a:prstGeom prst="chevron">
            <a:avLst/>
          </a:prstGeom>
          <a:solidFill>
            <a:srgbClr val="158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10" name="CuadroTexto 9">
            <a:extLst>
              <a:ext uri="{FF2B5EF4-FFF2-40B4-BE49-F238E27FC236}">
                <a16:creationId xmlns:a16="http://schemas.microsoft.com/office/drawing/2014/main" id="{8F25FA81-CE34-5599-BFD1-26DC6BA99CD2}"/>
              </a:ext>
            </a:extLst>
          </p:cNvPr>
          <p:cNvSpPr txBox="1"/>
          <p:nvPr/>
        </p:nvSpPr>
        <p:spPr>
          <a:xfrm>
            <a:off x="1932014" y="2877732"/>
            <a:ext cx="9079922" cy="646331"/>
          </a:xfrm>
          <a:prstGeom prst="rect">
            <a:avLst/>
          </a:prstGeom>
          <a:noFill/>
        </p:spPr>
        <p:txBody>
          <a:bodyPr wrap="square" lIns="91440" tIns="45720" rIns="91440" bIns="45720" rtlCol="0" anchor="t">
            <a:spAutoFit/>
          </a:bodyPr>
          <a:lstStyle>
            <a:defPPr>
              <a:defRPr lang="es-CO"/>
            </a:defPPr>
            <a:lvl1pPr>
              <a:spcBef>
                <a:spcPts val="600"/>
              </a:spcBef>
              <a:defRPr sz="4000" b="1">
                <a:solidFill>
                  <a:srgbClr val="013130"/>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lgn="ctr"/>
            <a:r>
              <a:rPr lang="es-ES" sz="3600" dirty="0">
                <a:latin typeface="Calibri Light"/>
                <a:ea typeface="Calibri Light"/>
                <a:cs typeface="Calibri Light"/>
              </a:rPr>
              <a:t>Análisis costo efectividad (ACE)</a:t>
            </a:r>
          </a:p>
        </p:txBody>
      </p:sp>
      <p:sp>
        <p:nvSpPr>
          <p:cNvPr id="11" name="Título 10">
            <a:extLst>
              <a:ext uri="{FF2B5EF4-FFF2-40B4-BE49-F238E27FC236}">
                <a16:creationId xmlns:a16="http://schemas.microsoft.com/office/drawing/2014/main" id="{F1E0093D-96F4-1DC8-FCBD-0183B1FD75F0}"/>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92722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0DD620E-FE8B-A855-F758-77BB189FE54C}"/>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19B8A696-AB44-8167-FADB-C415E0293F7E}"/>
              </a:ext>
            </a:extLst>
          </p:cNvPr>
          <p:cNvSpPr txBox="1"/>
          <p:nvPr/>
        </p:nvSpPr>
        <p:spPr>
          <a:xfrm>
            <a:off x="2083634" y="75566"/>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Metodología </a:t>
            </a:r>
          </a:p>
        </p:txBody>
      </p:sp>
      <p:grpSp>
        <p:nvGrpSpPr>
          <p:cNvPr id="2" name="Grupo 1">
            <a:extLst>
              <a:ext uri="{FF2B5EF4-FFF2-40B4-BE49-F238E27FC236}">
                <a16:creationId xmlns:a16="http://schemas.microsoft.com/office/drawing/2014/main" id="{148EA864-72F3-0AC7-F0BC-94A8B3BC6D6F}"/>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2897B0E2-7204-6366-0BA1-D92E70D8735F}"/>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0F27B481-9822-710F-7A58-80C2633DD9B4}"/>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0" name="CuadroTexto 9">
            <a:extLst>
              <a:ext uri="{FF2B5EF4-FFF2-40B4-BE49-F238E27FC236}">
                <a16:creationId xmlns:a16="http://schemas.microsoft.com/office/drawing/2014/main" id="{6988590F-C4DB-32AF-CD0F-0CED8F02F2D7}"/>
              </a:ext>
            </a:extLst>
          </p:cNvPr>
          <p:cNvSpPr txBox="1"/>
          <p:nvPr/>
        </p:nvSpPr>
        <p:spPr>
          <a:xfrm>
            <a:off x="456356" y="1125877"/>
            <a:ext cx="11400864" cy="707886"/>
          </a:xfrm>
          <a:prstGeom prst="rect">
            <a:avLst/>
          </a:prstGeom>
          <a:noFill/>
        </p:spPr>
        <p:txBody>
          <a:bodyPr wrap="square">
            <a:spAutoFit/>
          </a:bodyPr>
          <a:lstStyle/>
          <a:p>
            <a:pPr algn="just"/>
            <a:r>
              <a:rPr lang="es-CO" sz="2000" b="1" dirty="0">
                <a:latin typeface="Calibri" panose="020F0502020204030204" pitchFamily="34" charset="0"/>
                <a:ea typeface="Calibri" panose="020F0502020204030204" pitchFamily="34" charset="0"/>
                <a:cs typeface="Calibri" panose="020F0502020204030204" pitchFamily="34" charset="0"/>
              </a:rPr>
              <a:t>Población y alternativas de evaluación</a:t>
            </a:r>
          </a:p>
          <a:p>
            <a:pPr algn="just"/>
            <a:endParaRPr lang="es-ES" sz="2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Tabla 10">
            <a:extLst>
              <a:ext uri="{FF2B5EF4-FFF2-40B4-BE49-F238E27FC236}">
                <a16:creationId xmlns:a16="http://schemas.microsoft.com/office/drawing/2014/main" id="{CEE7C9F8-95BE-A575-912E-48D596021667}"/>
              </a:ext>
            </a:extLst>
          </p:cNvPr>
          <p:cNvGraphicFramePr>
            <a:graphicFrameLocks noGrp="1"/>
          </p:cNvGraphicFramePr>
          <p:nvPr/>
        </p:nvGraphicFramePr>
        <p:xfrm>
          <a:off x="1075948" y="1568216"/>
          <a:ext cx="10040103" cy="3079393"/>
        </p:xfrm>
        <a:graphic>
          <a:graphicData uri="http://schemas.openxmlformats.org/drawingml/2006/table">
            <a:tbl>
              <a:tblPr firstRow="1" bandRow="1">
                <a:tableStyleId>{93296810-A885-4BE3-A3E7-6D5BEEA58F35}</a:tableStyleId>
              </a:tblPr>
              <a:tblGrid>
                <a:gridCol w="4691921">
                  <a:extLst>
                    <a:ext uri="{9D8B030D-6E8A-4147-A177-3AD203B41FA5}">
                      <a16:colId xmlns:a16="http://schemas.microsoft.com/office/drawing/2014/main" val="3803217366"/>
                    </a:ext>
                  </a:extLst>
                </a:gridCol>
                <a:gridCol w="3421101">
                  <a:extLst>
                    <a:ext uri="{9D8B030D-6E8A-4147-A177-3AD203B41FA5}">
                      <a16:colId xmlns:a16="http://schemas.microsoft.com/office/drawing/2014/main" val="2805549950"/>
                    </a:ext>
                  </a:extLst>
                </a:gridCol>
                <a:gridCol w="1927081">
                  <a:extLst>
                    <a:ext uri="{9D8B030D-6E8A-4147-A177-3AD203B41FA5}">
                      <a16:colId xmlns:a16="http://schemas.microsoft.com/office/drawing/2014/main" val="242218277"/>
                    </a:ext>
                  </a:extLst>
                </a:gridCol>
              </a:tblGrid>
              <a:tr h="350842">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Subgrupo</a:t>
                      </a:r>
                    </a:p>
                  </a:txBody>
                  <a:tcP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Intervención(es)</a:t>
                      </a:r>
                    </a:p>
                  </a:txBody>
                  <a:tcP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Comparador</a:t>
                      </a:r>
                    </a:p>
                  </a:txBody>
                  <a:tcPr/>
                </a:tc>
                <a:extLst>
                  <a:ext uri="{0D108BD9-81ED-4DB2-BD59-A6C34878D82A}">
                    <a16:rowId xmlns:a16="http://schemas.microsoft.com/office/drawing/2014/main" val="931579835"/>
                  </a:ext>
                </a:extLst>
              </a:tr>
              <a:tr h="778581">
                <a:tc>
                  <a:txBody>
                    <a:bodyPr/>
                    <a:lstStyle/>
                    <a:p>
                      <a:r>
                        <a:rPr lang="es-ES" sz="1600" dirty="0">
                          <a:latin typeface="Calibri" panose="020F0502020204030204" pitchFamily="34" charset="0"/>
                          <a:ea typeface="Calibri" panose="020F0502020204030204" pitchFamily="34" charset="0"/>
                          <a:cs typeface="Calibri" panose="020F0502020204030204" pitchFamily="34" charset="0"/>
                        </a:rPr>
                        <a:t>Niños menores de 2 años con alto riesgo (prematuros, cardiopatías congénitas, displasia broncopulmonar) </a:t>
                      </a:r>
                      <a:endParaRPr lang="es-CO"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s-CO" sz="1600" b="1" dirty="0">
                          <a:latin typeface="Calibri" panose="020F0502020204030204" pitchFamily="34" charset="0"/>
                          <a:ea typeface="Calibri" panose="020F0502020204030204" pitchFamily="34" charset="0"/>
                          <a:cs typeface="Calibri" panose="020F0502020204030204" pitchFamily="34" charset="0"/>
                        </a:rPr>
                        <a:t>Palivizumab (Synagis®)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600" b="1" dirty="0">
                          <a:latin typeface="Calibri" panose="020F0502020204030204" pitchFamily="34" charset="0"/>
                          <a:ea typeface="Calibri" panose="020F0502020204030204" pitchFamily="34" charset="0"/>
                          <a:cs typeface="Calibri" panose="020F0502020204030204" pitchFamily="34" charset="0"/>
                        </a:rPr>
                        <a:t>Nirsevimab (Beyfortus®)</a:t>
                      </a:r>
                    </a:p>
                  </a:txBody>
                  <a:tcPr anchor="ctr"/>
                </a:tc>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No vacunación</a:t>
                      </a:r>
                    </a:p>
                  </a:txBody>
                  <a:tcPr anchor="ctr"/>
                </a:tc>
                <a:extLst>
                  <a:ext uri="{0D108BD9-81ED-4DB2-BD59-A6C34878D82A}">
                    <a16:rowId xmlns:a16="http://schemas.microsoft.com/office/drawing/2014/main" val="1258058448"/>
                  </a:ext>
                </a:extLst>
              </a:tr>
              <a:tr h="547890">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Todos los niños menores de 1 año (con o sin riesgo)</a:t>
                      </a:r>
                    </a:p>
                  </a:txBody>
                  <a:tcPr anchor="ctr"/>
                </a:tc>
                <a:tc>
                  <a:txBody>
                    <a:bodyPr/>
                    <a:lstStyle/>
                    <a:p>
                      <a:r>
                        <a:rPr lang="es-CO" sz="1600" b="1" dirty="0">
                          <a:latin typeface="Calibri" panose="020F0502020204030204" pitchFamily="34" charset="0"/>
                          <a:ea typeface="Calibri" panose="020F0502020204030204" pitchFamily="34" charset="0"/>
                          <a:cs typeface="Calibri" panose="020F0502020204030204" pitchFamily="34" charset="0"/>
                        </a:rPr>
                        <a:t>Nirsevimab (Beyfortus®)</a:t>
                      </a:r>
                    </a:p>
                    <a:p>
                      <a:r>
                        <a:rPr lang="es-CO" sz="1600" b="1" dirty="0">
                          <a:latin typeface="Calibri" panose="020F0502020204030204" pitchFamily="34" charset="0"/>
                          <a:ea typeface="Calibri" panose="020F0502020204030204" pitchFamily="34" charset="0"/>
                          <a:cs typeface="Calibri" panose="020F0502020204030204" pitchFamily="34" charset="0"/>
                        </a:rPr>
                        <a:t>RSVpreF (Abrysvo®) - en gestantes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txBody>
                  <a:tcPr anchor="ctr"/>
                </a:tc>
                <a:extLst>
                  <a:ext uri="{0D108BD9-81ED-4DB2-BD59-A6C34878D82A}">
                    <a16:rowId xmlns:a16="http://schemas.microsoft.com/office/drawing/2014/main" val="3518555440"/>
                  </a:ext>
                </a:extLst>
              </a:tr>
              <a:tr h="778581">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Adultos mayores de 60 años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b="1" dirty="0">
                          <a:latin typeface="Calibri" panose="020F0502020204030204" pitchFamily="34" charset="0"/>
                          <a:ea typeface="Calibri" panose="020F0502020204030204" pitchFamily="34" charset="0"/>
                          <a:cs typeface="Calibri" panose="020F0502020204030204" pitchFamily="34" charset="0"/>
                        </a:rPr>
                        <a:t>RSVpreF (Abrysvo®) </a:t>
                      </a:r>
                    </a:p>
                    <a:p>
                      <a:r>
                        <a:rPr lang="es-CO" sz="1600" b="1" dirty="0">
                          <a:latin typeface="Calibri" panose="020F0502020204030204" pitchFamily="34" charset="0"/>
                          <a:ea typeface="Calibri" panose="020F0502020204030204" pitchFamily="34" charset="0"/>
                          <a:cs typeface="Calibri" panose="020F0502020204030204" pitchFamily="34" charset="0"/>
                        </a:rPr>
                        <a:t>RSVpreF3 (Arexvy®)</a:t>
                      </a:r>
                    </a:p>
                    <a:p>
                      <a:r>
                        <a:rPr lang="es-CO" sz="1600" b="1" dirty="0">
                          <a:latin typeface="Calibri" panose="020F0502020204030204" pitchFamily="34" charset="0"/>
                          <a:ea typeface="Calibri" panose="020F0502020204030204" pitchFamily="34" charset="0"/>
                          <a:cs typeface="Calibri" panose="020F0502020204030204" pitchFamily="34" charset="0"/>
                        </a:rPr>
                        <a:t>mRESVIA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txBody>
                  <a:tcPr anchor="ctr"/>
                </a:tc>
                <a:extLst>
                  <a:ext uri="{0D108BD9-81ED-4DB2-BD59-A6C34878D82A}">
                    <a16:rowId xmlns:a16="http://schemas.microsoft.com/office/drawing/2014/main" val="2192155726"/>
                  </a:ext>
                </a:extLst>
              </a:tr>
              <a:tr h="547890">
                <a:tc>
                  <a:txBody>
                    <a:bodyPr/>
                    <a:lstStyle/>
                    <a:p>
                      <a:r>
                        <a:rPr lang="es-CO" sz="1600" dirty="0">
                          <a:latin typeface="Calibri" panose="020F0502020204030204" pitchFamily="34" charset="0"/>
                          <a:ea typeface="Calibri" panose="020F0502020204030204" pitchFamily="34" charset="0"/>
                          <a:cs typeface="Calibri" panose="020F0502020204030204" pitchFamily="34" charset="0"/>
                        </a:rPr>
                        <a:t>Adultos entre los 50 y 59 años con comorbilidades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b="1" dirty="0">
                          <a:latin typeface="Calibri" panose="020F0502020204030204" pitchFamily="34" charset="0"/>
                          <a:ea typeface="Calibri" panose="020F0502020204030204" pitchFamily="34" charset="0"/>
                          <a:cs typeface="Calibri" panose="020F0502020204030204" pitchFamily="34" charset="0"/>
                        </a:rPr>
                        <a:t>RSVpreF3 (Arexvy®)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dirty="0">
                          <a:latin typeface="Calibri" panose="020F0502020204030204" pitchFamily="34" charset="0"/>
                          <a:ea typeface="Calibri" panose="020F0502020204030204" pitchFamily="34" charset="0"/>
                          <a:cs typeface="Calibri" panose="020F0502020204030204" pitchFamily="34" charset="0"/>
                        </a:rPr>
                        <a:t>No vacunación</a:t>
                      </a:r>
                    </a:p>
                  </a:txBody>
                  <a:tcPr anchor="ctr"/>
                </a:tc>
                <a:extLst>
                  <a:ext uri="{0D108BD9-81ED-4DB2-BD59-A6C34878D82A}">
                    <a16:rowId xmlns:a16="http://schemas.microsoft.com/office/drawing/2014/main" val="1499990119"/>
                  </a:ext>
                </a:extLst>
              </a:tr>
            </a:tbl>
          </a:graphicData>
        </a:graphic>
      </p:graphicFrame>
      <p:sp>
        <p:nvSpPr>
          <p:cNvPr id="12" name="CuadroTexto 11">
            <a:extLst>
              <a:ext uri="{FF2B5EF4-FFF2-40B4-BE49-F238E27FC236}">
                <a16:creationId xmlns:a16="http://schemas.microsoft.com/office/drawing/2014/main" id="{DBA1745A-4121-A7EA-C172-699BA9EAC1C1}"/>
              </a:ext>
            </a:extLst>
          </p:cNvPr>
          <p:cNvSpPr txBox="1"/>
          <p:nvPr/>
        </p:nvSpPr>
        <p:spPr>
          <a:xfrm>
            <a:off x="683706" y="4808051"/>
            <a:ext cx="10946164" cy="1785104"/>
          </a:xfrm>
          <a:prstGeom prst="rect">
            <a:avLst/>
          </a:prstGeom>
          <a:noFill/>
        </p:spPr>
        <p:txBody>
          <a:bodyPr wrap="square">
            <a:spAutoFit/>
          </a:bodyPr>
          <a:lstStyle/>
          <a:p>
            <a:pPr marL="185738" indent="-185738" algn="just">
              <a:buFont typeface="Wingdings" panose="05000000000000000000" pitchFamily="2" charset="2"/>
              <a:buChar char="§"/>
            </a:pPr>
            <a:r>
              <a:rPr lang="es-CO" sz="2000" b="1" dirty="0">
                <a:latin typeface="Calibri" panose="020F0502020204030204" pitchFamily="34" charset="0"/>
                <a:ea typeface="Calibri" panose="020F0502020204030204" pitchFamily="34" charset="0"/>
                <a:cs typeface="Calibri" panose="020F0502020204030204" pitchFamily="34" charset="0"/>
              </a:rPr>
              <a:t>Perspectiva: </a:t>
            </a:r>
            <a:r>
              <a:rPr lang="es-CO" sz="2000" dirty="0">
                <a:latin typeface="Calibri" panose="020F0502020204030204" pitchFamily="34" charset="0"/>
                <a:ea typeface="Calibri" panose="020F0502020204030204" pitchFamily="34" charset="0"/>
                <a:cs typeface="Calibri" panose="020F0502020204030204" pitchFamily="34" charset="0"/>
              </a:rPr>
              <a:t>sistema de salud.</a:t>
            </a:r>
            <a:endParaRPr lang="es-CO" sz="2000" b="1" dirty="0">
              <a:latin typeface="Calibri" panose="020F0502020204030204" pitchFamily="34" charset="0"/>
              <a:ea typeface="Calibri" panose="020F0502020204030204" pitchFamily="34" charset="0"/>
              <a:cs typeface="Calibri" panose="020F0502020204030204" pitchFamily="34" charset="0"/>
            </a:endParaRPr>
          </a:p>
          <a:p>
            <a:pPr marL="185738" indent="-185738" algn="just">
              <a:spcBef>
                <a:spcPts val="600"/>
              </a:spcBef>
              <a:buFont typeface="Wingdings" panose="05000000000000000000" pitchFamily="2" charset="2"/>
              <a:buChar char="§"/>
            </a:pPr>
            <a:r>
              <a:rPr lang="es-CO" sz="2000" b="1" dirty="0">
                <a:latin typeface="Calibri" panose="020F0502020204030204" pitchFamily="34" charset="0"/>
                <a:ea typeface="Calibri" panose="020F0502020204030204" pitchFamily="34" charset="0"/>
                <a:cs typeface="Calibri" panose="020F0502020204030204" pitchFamily="34" charset="0"/>
              </a:rPr>
              <a:t>Desenlaces: </a:t>
            </a:r>
            <a:r>
              <a:rPr lang="es-ES" sz="2000" dirty="0">
                <a:latin typeface="Calibri" panose="020F0502020204030204" pitchFamily="34" charset="0"/>
                <a:ea typeface="Calibri" panose="020F0502020204030204" pitchFamily="34" charset="0"/>
                <a:cs typeface="Calibri" panose="020F0502020204030204" pitchFamily="34" charset="0"/>
              </a:rPr>
              <a:t>Años de vida ajustados por calidad (AVAC) y Años de vida Ajustados por Discapacidad (AVAD)</a:t>
            </a:r>
            <a:r>
              <a:rPr lang="es-CO" sz="2000" dirty="0">
                <a:latin typeface="Calibri" panose="020F0502020204030204" pitchFamily="34" charset="0"/>
                <a:ea typeface="Calibri" panose="020F0502020204030204" pitchFamily="34" charset="0"/>
                <a:cs typeface="Calibri" panose="020F0502020204030204" pitchFamily="34" charset="0"/>
              </a:rPr>
              <a:t>.</a:t>
            </a:r>
          </a:p>
          <a:p>
            <a:pPr marL="185738" indent="-185738" algn="just">
              <a:spcBef>
                <a:spcPts val="600"/>
              </a:spcBef>
              <a:buFont typeface="Wingdings" panose="05000000000000000000" pitchFamily="2" charset="2"/>
              <a:buChar char="§"/>
            </a:pPr>
            <a:r>
              <a:rPr lang="es-CO" sz="2000" b="1" dirty="0">
                <a:latin typeface="Calibri" panose="020F0502020204030204" pitchFamily="34" charset="0"/>
                <a:ea typeface="Calibri" panose="020F0502020204030204" pitchFamily="34" charset="0"/>
                <a:cs typeface="Calibri" panose="020F0502020204030204" pitchFamily="34" charset="0"/>
              </a:rPr>
              <a:t>Horizonte temporal: </a:t>
            </a:r>
            <a:r>
              <a:rPr lang="es-CO" sz="2000" dirty="0">
                <a:latin typeface="Calibri" panose="020F0502020204030204" pitchFamily="34" charset="0"/>
                <a:ea typeface="Calibri" panose="020F0502020204030204" pitchFamily="34" charset="0"/>
                <a:cs typeface="Calibri" panose="020F0502020204030204" pitchFamily="34" charset="0"/>
              </a:rPr>
              <a:t>1 año.</a:t>
            </a:r>
          </a:p>
          <a:p>
            <a:pPr algn="just"/>
            <a:endParaRPr lang="es-E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6631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6326FDE-FEBC-2E6C-26F7-90EFC4C3611D}"/>
            </a:ext>
          </a:extLst>
        </p:cNvPr>
        <p:cNvGrpSpPr/>
        <p:nvPr/>
      </p:nvGrpSpPr>
      <p:grpSpPr>
        <a:xfrm>
          <a:off x="0" y="0"/>
          <a:ext cx="0" cy="0"/>
          <a:chOff x="0" y="0"/>
          <a:chExt cx="0" cy="0"/>
        </a:xfrm>
      </p:grpSpPr>
      <p:sp>
        <p:nvSpPr>
          <p:cNvPr id="6" name="CuadroTexto 6">
            <a:extLst>
              <a:ext uri="{FF2B5EF4-FFF2-40B4-BE49-F238E27FC236}">
                <a16:creationId xmlns:a16="http://schemas.microsoft.com/office/drawing/2014/main" id="{FDF5C222-6E65-50AA-8BFA-0C4296DFB241}"/>
              </a:ext>
            </a:extLst>
          </p:cNvPr>
          <p:cNvSpPr txBox="1"/>
          <p:nvPr/>
        </p:nvSpPr>
        <p:spPr>
          <a:xfrm>
            <a:off x="2247525" y="66348"/>
            <a:ext cx="8535147" cy="1200329"/>
          </a:xfrm>
          <a:prstGeom prst="rect">
            <a:avLst/>
          </a:prstGeom>
          <a:noFill/>
        </p:spPr>
        <p:txBody>
          <a:bodyPr wrap="square" lIns="91440" tIns="45720" rIns="91440" bIns="45720" rtlCol="0" anchor="t">
            <a:spAutoFit/>
          </a:bodyPr>
          <a:lstStyle>
            <a:defPPr>
              <a:defRPr lang="es-CO"/>
            </a:defPPr>
            <a:lvl1pPr algn="ctr">
              <a:spcBef>
                <a:spcPts val="600"/>
              </a:spcBef>
              <a:defRPr sz="3600" b="1">
                <a:solidFill>
                  <a:srgbClr val="285B6A"/>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spcBef>
                <a:spcPts val="0"/>
              </a:spcBef>
            </a:pPr>
            <a:r>
              <a:rPr lang="es-ES" dirty="0"/>
              <a:t>Modelo de decisiones</a:t>
            </a:r>
          </a:p>
          <a:p>
            <a:pPr>
              <a:spcBef>
                <a:spcPts val="0"/>
              </a:spcBef>
            </a:pPr>
            <a:r>
              <a:rPr lang="es-ES" dirty="0"/>
              <a:t>(aplica para todos los grupos poblacionales)</a:t>
            </a:r>
            <a:endParaRPr lang="es-MX" dirty="0"/>
          </a:p>
        </p:txBody>
      </p:sp>
      <p:grpSp>
        <p:nvGrpSpPr>
          <p:cNvPr id="2" name="Grupo 1">
            <a:extLst>
              <a:ext uri="{FF2B5EF4-FFF2-40B4-BE49-F238E27FC236}">
                <a16:creationId xmlns:a16="http://schemas.microsoft.com/office/drawing/2014/main" id="{9838D01D-F17A-CB2B-3790-5A4C8DE84892}"/>
              </a:ext>
            </a:extLst>
          </p:cNvPr>
          <p:cNvGrpSpPr/>
          <p:nvPr/>
        </p:nvGrpSpPr>
        <p:grpSpPr>
          <a:xfrm>
            <a:off x="201355" y="2388812"/>
            <a:ext cx="4865107" cy="2965890"/>
            <a:chOff x="582995" y="1746868"/>
            <a:chExt cx="5683606" cy="3803176"/>
          </a:xfrm>
        </p:grpSpPr>
        <p:sp>
          <p:nvSpPr>
            <p:cNvPr id="7" name="Elipse 6">
              <a:extLst>
                <a:ext uri="{FF2B5EF4-FFF2-40B4-BE49-F238E27FC236}">
                  <a16:creationId xmlns:a16="http://schemas.microsoft.com/office/drawing/2014/main" id="{DFAC8721-C5C8-3FDC-10C3-F13F709BB125}"/>
                </a:ext>
              </a:extLst>
            </p:cNvPr>
            <p:cNvSpPr/>
            <p:nvPr/>
          </p:nvSpPr>
          <p:spPr>
            <a:xfrm>
              <a:off x="582995" y="2233176"/>
              <a:ext cx="1894302" cy="14639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defPPr>
                <a:defRPr lang="es-CO"/>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s-CO" sz="1600" dirty="0">
                  <a:latin typeface="Calibri" panose="020F0502020204030204" pitchFamily="34" charset="0"/>
                  <a:ea typeface="Calibri" panose="020F0502020204030204" pitchFamily="34" charset="0"/>
                  <a:cs typeface="Calibri" panose="020F0502020204030204" pitchFamily="34" charset="0"/>
                </a:rPr>
                <a:t>Saludable o recuperado</a:t>
              </a:r>
            </a:p>
          </p:txBody>
        </p:sp>
        <p:sp>
          <p:nvSpPr>
            <p:cNvPr id="8" name="Elipse 7">
              <a:hlinkClick r:id="rId3" action="ppaction://hlinksldjump"/>
              <a:extLst>
                <a:ext uri="{FF2B5EF4-FFF2-40B4-BE49-F238E27FC236}">
                  <a16:creationId xmlns:a16="http://schemas.microsoft.com/office/drawing/2014/main" id="{DBAFCB39-4760-2797-4B51-1D5699F22394}"/>
                </a:ext>
              </a:extLst>
            </p:cNvPr>
            <p:cNvSpPr/>
            <p:nvPr/>
          </p:nvSpPr>
          <p:spPr>
            <a:xfrm>
              <a:off x="4226998" y="2213593"/>
              <a:ext cx="2039603" cy="1411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defPPr>
                <a:defRPr lang="es-CO"/>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s-CO" sz="1600" dirty="0">
                  <a:latin typeface="Calibri" panose="020F0502020204030204" pitchFamily="34" charset="0"/>
                  <a:ea typeface="Calibri" panose="020F0502020204030204" pitchFamily="34" charset="0"/>
                  <a:cs typeface="Calibri" panose="020F0502020204030204" pitchFamily="34" charset="0"/>
                </a:rPr>
                <a:t>Infección por VRS sintomático</a:t>
              </a:r>
            </a:p>
          </p:txBody>
        </p:sp>
        <p:sp>
          <p:nvSpPr>
            <p:cNvPr id="9" name="Elipse 8">
              <a:extLst>
                <a:ext uri="{FF2B5EF4-FFF2-40B4-BE49-F238E27FC236}">
                  <a16:creationId xmlns:a16="http://schemas.microsoft.com/office/drawing/2014/main" id="{163FE687-5157-100B-3E94-D65202C695BC}"/>
                </a:ext>
              </a:extLst>
            </p:cNvPr>
            <p:cNvSpPr/>
            <p:nvPr/>
          </p:nvSpPr>
          <p:spPr>
            <a:xfrm>
              <a:off x="2477298" y="4198982"/>
              <a:ext cx="1763184" cy="1351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defPPr>
                <a:defRPr lang="es-CO"/>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s-CO" sz="1600" dirty="0">
                  <a:latin typeface="Calibri" panose="020F0502020204030204" pitchFamily="34" charset="0"/>
                  <a:ea typeface="Calibri" panose="020F0502020204030204" pitchFamily="34" charset="0"/>
                  <a:cs typeface="Calibri" panose="020F0502020204030204" pitchFamily="34" charset="0"/>
                </a:rPr>
                <a:t>Muerte</a:t>
              </a:r>
            </a:p>
          </p:txBody>
        </p:sp>
        <p:cxnSp>
          <p:nvCxnSpPr>
            <p:cNvPr id="10" name="Conector recto de flecha 9">
              <a:extLst>
                <a:ext uri="{FF2B5EF4-FFF2-40B4-BE49-F238E27FC236}">
                  <a16:creationId xmlns:a16="http://schemas.microsoft.com/office/drawing/2014/main" id="{74E33B5A-B6BE-7DDE-167F-E1D93BFAEED6}"/>
                </a:ext>
              </a:extLst>
            </p:cNvPr>
            <p:cNvCxnSpPr>
              <a:cxnSpLocks/>
            </p:cNvCxnSpPr>
            <p:nvPr/>
          </p:nvCxnSpPr>
          <p:spPr>
            <a:xfrm>
              <a:off x="2181427" y="3594964"/>
              <a:ext cx="480422" cy="792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FFD7B7A1-565E-6DAC-1471-97925861E9B2}"/>
                </a:ext>
              </a:extLst>
            </p:cNvPr>
            <p:cNvCxnSpPr>
              <a:cxnSpLocks/>
            </p:cNvCxnSpPr>
            <p:nvPr/>
          </p:nvCxnSpPr>
          <p:spPr>
            <a:xfrm flipH="1">
              <a:off x="4047492" y="3680676"/>
              <a:ext cx="596750" cy="742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CA5BDC5A-A722-D730-FC2A-3871B14317DD}"/>
                </a:ext>
              </a:extLst>
            </p:cNvPr>
            <p:cNvCxnSpPr>
              <a:cxnSpLocks/>
            </p:cNvCxnSpPr>
            <p:nvPr/>
          </p:nvCxnSpPr>
          <p:spPr>
            <a:xfrm>
              <a:off x="2552756" y="2930979"/>
              <a:ext cx="154312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Flecha: curvada hacia la derecha 12">
              <a:extLst>
                <a:ext uri="{FF2B5EF4-FFF2-40B4-BE49-F238E27FC236}">
                  <a16:creationId xmlns:a16="http://schemas.microsoft.com/office/drawing/2014/main" id="{B261468A-BD49-AD02-FE8C-E6F5FA5152D6}"/>
                </a:ext>
              </a:extLst>
            </p:cNvPr>
            <p:cNvSpPr/>
            <p:nvPr/>
          </p:nvSpPr>
          <p:spPr>
            <a:xfrm rot="5878580">
              <a:off x="1426052" y="1470643"/>
              <a:ext cx="504825" cy="1228725"/>
            </a:xfrm>
            <a:prstGeom prst="curvedRightArrow">
              <a:avLst/>
            </a:prstGeom>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s-CO"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Flecha: curvada hacia la derecha 13">
              <a:extLst>
                <a:ext uri="{FF2B5EF4-FFF2-40B4-BE49-F238E27FC236}">
                  <a16:creationId xmlns:a16="http://schemas.microsoft.com/office/drawing/2014/main" id="{8D262C70-5117-4BD9-9749-D5D987F9A5C5}"/>
                </a:ext>
              </a:extLst>
            </p:cNvPr>
            <p:cNvSpPr/>
            <p:nvPr/>
          </p:nvSpPr>
          <p:spPr>
            <a:xfrm rot="5878580">
              <a:off x="5131277" y="1384918"/>
              <a:ext cx="504825" cy="1228725"/>
            </a:xfrm>
            <a:prstGeom prst="curvedRightArrow">
              <a:avLst/>
            </a:prstGeom>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s-CO"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6" name="CuadroTexto 15">
            <a:extLst>
              <a:ext uri="{FF2B5EF4-FFF2-40B4-BE49-F238E27FC236}">
                <a16:creationId xmlns:a16="http://schemas.microsoft.com/office/drawing/2014/main" id="{D6495943-6DDC-C858-AC7E-BAFFFEC9CE5C}"/>
              </a:ext>
            </a:extLst>
          </p:cNvPr>
          <p:cNvSpPr txBox="1"/>
          <p:nvPr/>
        </p:nvSpPr>
        <p:spPr>
          <a:xfrm>
            <a:off x="420623" y="1700683"/>
            <a:ext cx="6094476" cy="400110"/>
          </a:xfrm>
          <a:prstGeom prst="rect">
            <a:avLst/>
          </a:prstGeom>
          <a:noFill/>
        </p:spPr>
        <p:txBody>
          <a:bodyPr wrap="square">
            <a:spAutoFit/>
          </a:bodyPr>
          <a:lstStyle/>
          <a:p>
            <a:r>
              <a:rPr lang="es-MX"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Modelo Markov</a:t>
            </a:r>
            <a:endParaRPr lang="es-CO" sz="2000" b="1" dirty="0">
              <a:latin typeface="Calibri" panose="020F0502020204030204" pitchFamily="34" charset="0"/>
              <a:ea typeface="Calibri" panose="020F0502020204030204" pitchFamily="34" charset="0"/>
              <a:cs typeface="Calibri" panose="020F0502020204030204" pitchFamily="34" charset="0"/>
            </a:endParaRPr>
          </a:p>
        </p:txBody>
      </p:sp>
      <p:grpSp>
        <p:nvGrpSpPr>
          <p:cNvPr id="15" name="Grupo 14">
            <a:extLst>
              <a:ext uri="{FF2B5EF4-FFF2-40B4-BE49-F238E27FC236}">
                <a16:creationId xmlns:a16="http://schemas.microsoft.com/office/drawing/2014/main" id="{FD8347F4-632B-F878-B4B6-BC82F714A7A1}"/>
              </a:ext>
            </a:extLst>
          </p:cNvPr>
          <p:cNvGrpSpPr/>
          <p:nvPr/>
        </p:nvGrpSpPr>
        <p:grpSpPr>
          <a:xfrm>
            <a:off x="5161621" y="1729771"/>
            <a:ext cx="6668413" cy="4283972"/>
            <a:chOff x="2002093" y="1765409"/>
            <a:chExt cx="7864283" cy="4767370"/>
          </a:xfrm>
        </p:grpSpPr>
        <p:pic>
          <p:nvPicPr>
            <p:cNvPr id="19" name="Imagen 18">
              <a:extLst>
                <a:ext uri="{FF2B5EF4-FFF2-40B4-BE49-F238E27FC236}">
                  <a16:creationId xmlns:a16="http://schemas.microsoft.com/office/drawing/2014/main" id="{90EF9817-4A9D-9E42-A2E9-92967D050792}"/>
                </a:ext>
              </a:extLst>
            </p:cNvPr>
            <p:cNvPicPr>
              <a:picLocks noChangeAspect="1"/>
            </p:cNvPicPr>
            <p:nvPr/>
          </p:nvPicPr>
          <p:blipFill>
            <a:blip r:embed="rId4"/>
            <a:stretch>
              <a:fillRect/>
            </a:stretch>
          </p:blipFill>
          <p:spPr>
            <a:xfrm>
              <a:off x="2002093" y="1765409"/>
              <a:ext cx="7864283" cy="4767370"/>
            </a:xfrm>
            <a:prstGeom prst="rect">
              <a:avLst/>
            </a:prstGeom>
          </p:spPr>
        </p:pic>
        <p:cxnSp>
          <p:nvCxnSpPr>
            <p:cNvPr id="20" name="Conector recto 19">
              <a:extLst>
                <a:ext uri="{FF2B5EF4-FFF2-40B4-BE49-F238E27FC236}">
                  <a16:creationId xmlns:a16="http://schemas.microsoft.com/office/drawing/2014/main" id="{423274A2-1A49-BAE2-037E-9B58946E0075}"/>
                </a:ext>
              </a:extLst>
            </p:cNvPr>
            <p:cNvCxnSpPr>
              <a:cxnSpLocks/>
            </p:cNvCxnSpPr>
            <p:nvPr/>
          </p:nvCxnSpPr>
          <p:spPr>
            <a:xfrm>
              <a:off x="5970810" y="5632703"/>
              <a:ext cx="60372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 name="CuadroTexto 21">
            <a:extLst>
              <a:ext uri="{FF2B5EF4-FFF2-40B4-BE49-F238E27FC236}">
                <a16:creationId xmlns:a16="http://schemas.microsoft.com/office/drawing/2014/main" id="{67BF351B-D551-8409-9736-B6187E65D000}"/>
              </a:ext>
            </a:extLst>
          </p:cNvPr>
          <p:cNvSpPr txBox="1"/>
          <p:nvPr/>
        </p:nvSpPr>
        <p:spPr>
          <a:xfrm>
            <a:off x="265947" y="5482665"/>
            <a:ext cx="3562806" cy="523220"/>
          </a:xfrm>
          <a:prstGeom prst="rect">
            <a:avLst/>
          </a:prstGeom>
          <a:noFill/>
        </p:spPr>
        <p:txBody>
          <a:bodyPr wrap="square" rtlCol="0">
            <a:spAutoFit/>
          </a:bodyPr>
          <a:lstStyle>
            <a:defPPr>
              <a:defRPr lang="es-CO"/>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s-CO" sz="1400" dirty="0">
                <a:latin typeface="Calibri" panose="020F0502020204030204" pitchFamily="34" charset="0"/>
                <a:ea typeface="Calibri" panose="020F0502020204030204" pitchFamily="34" charset="0"/>
                <a:cs typeface="Calibri" panose="020F0502020204030204" pitchFamily="34" charset="0"/>
              </a:rPr>
              <a:t>UCI: Unidad de Cuidados Intensivos</a:t>
            </a:r>
          </a:p>
          <a:p>
            <a:r>
              <a:rPr lang="es-CO" sz="1400" dirty="0">
                <a:latin typeface="Calibri" panose="020F0502020204030204" pitchFamily="34" charset="0"/>
                <a:ea typeface="Calibri" panose="020F0502020204030204" pitchFamily="34" charset="0"/>
                <a:cs typeface="Calibri" panose="020F0502020204030204" pitchFamily="34" charset="0"/>
              </a:rPr>
              <a:t>VM: Ventilación mecánica</a:t>
            </a:r>
          </a:p>
        </p:txBody>
      </p:sp>
      <p:pic>
        <p:nvPicPr>
          <p:cNvPr id="23" name="Picture 2" descr="Qué es el Sistema Unificado Distrital de Inspección, Vigilancia y Control  SUDIVC? | Sede Electrónica - Secretaria General">
            <a:extLst>
              <a:ext uri="{FF2B5EF4-FFF2-40B4-BE49-F238E27FC236}">
                <a16:creationId xmlns:a16="http://schemas.microsoft.com/office/drawing/2014/main" id="{7D77C12B-A34A-8F87-C02B-4FFF33EAC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574" y="6380761"/>
            <a:ext cx="1666179" cy="42478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a:extLst>
              <a:ext uri="{FF2B5EF4-FFF2-40B4-BE49-F238E27FC236}">
                <a16:creationId xmlns:a16="http://schemas.microsoft.com/office/drawing/2014/main" id="{C45F2C54-EA4D-4A95-2415-A027607F1CC1}"/>
              </a:ext>
            </a:extLst>
          </p:cNvPr>
          <p:cNvGrpSpPr/>
          <p:nvPr/>
        </p:nvGrpSpPr>
        <p:grpSpPr>
          <a:xfrm>
            <a:off x="91391" y="75566"/>
            <a:ext cx="2164963" cy="497940"/>
            <a:chOff x="4128179" y="605454"/>
            <a:chExt cx="2164963" cy="497940"/>
          </a:xfrm>
        </p:grpSpPr>
        <p:pic>
          <p:nvPicPr>
            <p:cNvPr id="25" name="Imagen 24" descr="Texto&#10;&#10;Descripción generada automáticamente">
              <a:extLst>
                <a:ext uri="{FF2B5EF4-FFF2-40B4-BE49-F238E27FC236}">
                  <a16:creationId xmlns:a16="http://schemas.microsoft.com/office/drawing/2014/main" id="{1050C45A-3746-D571-1E6A-9DB098ACE23F}"/>
                </a:ext>
              </a:extLst>
            </p:cNvPr>
            <p:cNvPicPr>
              <a:picLocks noChangeAspect="1"/>
            </p:cNvPicPr>
            <p:nvPr/>
          </p:nvPicPr>
          <p:blipFill>
            <a:blip r:embed="rId6"/>
            <a:stretch>
              <a:fillRect/>
            </a:stretch>
          </p:blipFill>
          <p:spPr>
            <a:xfrm>
              <a:off x="4970186" y="678606"/>
              <a:ext cx="1322956" cy="424788"/>
            </a:xfrm>
            <a:prstGeom prst="rect">
              <a:avLst/>
            </a:prstGeom>
          </p:spPr>
        </p:pic>
        <p:pic>
          <p:nvPicPr>
            <p:cNvPr id="26" name="Imagen 25" descr="Texto&#10;&#10;Descripción generada automáticamente">
              <a:extLst>
                <a:ext uri="{FF2B5EF4-FFF2-40B4-BE49-F238E27FC236}">
                  <a16:creationId xmlns:a16="http://schemas.microsoft.com/office/drawing/2014/main" id="{0CE62650-E4FE-4467-446F-FD51F5C57F10}"/>
                </a:ext>
              </a:extLst>
            </p:cNvPr>
            <p:cNvPicPr>
              <a:picLocks noChangeAspect="1"/>
            </p:cNvPicPr>
            <p:nvPr/>
          </p:nvPicPr>
          <p:blipFill>
            <a:blip r:embed="rId7"/>
            <a:stretch>
              <a:fillRect/>
            </a:stretch>
          </p:blipFill>
          <p:spPr>
            <a:xfrm>
              <a:off x="4128179" y="605454"/>
              <a:ext cx="729931" cy="497940"/>
            </a:xfrm>
            <a:prstGeom prst="rect">
              <a:avLst/>
            </a:prstGeom>
          </p:spPr>
        </p:pic>
      </p:grpSp>
      <p:sp>
        <p:nvSpPr>
          <p:cNvPr id="28" name="CuadroTexto 27">
            <a:extLst>
              <a:ext uri="{FF2B5EF4-FFF2-40B4-BE49-F238E27FC236}">
                <a16:creationId xmlns:a16="http://schemas.microsoft.com/office/drawing/2014/main" id="{489400B3-4B89-EEAB-360E-FC2225F2735E}"/>
              </a:ext>
            </a:extLst>
          </p:cNvPr>
          <p:cNvSpPr txBox="1"/>
          <p:nvPr/>
        </p:nvSpPr>
        <p:spPr>
          <a:xfrm>
            <a:off x="265947" y="6192397"/>
            <a:ext cx="9907600" cy="584775"/>
          </a:xfrm>
          <a:prstGeom prst="rect">
            <a:avLst/>
          </a:prstGeom>
          <a:noFill/>
        </p:spPr>
        <p:txBody>
          <a:bodyPr wrap="square">
            <a:spAutoFit/>
          </a:bodyPr>
          <a:lstStyle/>
          <a:p>
            <a:pPr algn="just"/>
            <a:r>
              <a:rPr lang="es-ES" sz="1600" i="1" dirty="0">
                <a:latin typeface="Calibri" panose="020F0502020204030204" pitchFamily="34" charset="0"/>
                <a:ea typeface="Calibri" panose="020F0502020204030204" pitchFamily="34" charset="0"/>
                <a:cs typeface="Calibri" panose="020F0502020204030204" pitchFamily="34" charset="0"/>
              </a:rPr>
              <a:t>El modelo fue discutido y validado en sesiones técnicas con expertos clínicos en enfermedades respiratorias pediátricas y adultos mayores.</a:t>
            </a:r>
          </a:p>
        </p:txBody>
      </p:sp>
      <p:sp>
        <p:nvSpPr>
          <p:cNvPr id="29" name="Rectángulo 28">
            <a:extLst>
              <a:ext uri="{FF2B5EF4-FFF2-40B4-BE49-F238E27FC236}">
                <a16:creationId xmlns:a16="http://schemas.microsoft.com/office/drawing/2014/main" id="{B3B762BC-44AB-E113-87CE-F194EADDF756}"/>
              </a:ext>
            </a:extLst>
          </p:cNvPr>
          <p:cNvSpPr/>
          <p:nvPr/>
        </p:nvSpPr>
        <p:spPr>
          <a:xfrm>
            <a:off x="49595" y="1314394"/>
            <a:ext cx="12192000" cy="5477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CuadroTexto 29">
            <a:extLst>
              <a:ext uri="{FF2B5EF4-FFF2-40B4-BE49-F238E27FC236}">
                <a16:creationId xmlns:a16="http://schemas.microsoft.com/office/drawing/2014/main" id="{AB3D8EE5-3B33-4936-3168-F6D3089D4D3B}"/>
              </a:ext>
            </a:extLst>
          </p:cNvPr>
          <p:cNvSpPr txBox="1"/>
          <p:nvPr/>
        </p:nvSpPr>
        <p:spPr>
          <a:xfrm>
            <a:off x="520563" y="1484193"/>
            <a:ext cx="11335103" cy="4508927"/>
          </a:xfrm>
          <a:prstGeom prst="rect">
            <a:avLst/>
          </a:prstGeom>
          <a:solidFill>
            <a:schemeClr val="bg1"/>
          </a:solidFill>
        </p:spPr>
        <p:txBody>
          <a:bodyPr wrap="square">
            <a:spAutoFit/>
          </a:bodyPr>
          <a:lstStyle/>
          <a:p>
            <a:pPr algn="just"/>
            <a:r>
              <a:rPr lang="es-MX" sz="2000" dirty="0">
                <a:latin typeface="Calibri" panose="020F0502020204030204" pitchFamily="34" charset="0"/>
                <a:ea typeface="Calibri" panose="020F0502020204030204" pitchFamily="34" charset="0"/>
                <a:cs typeface="Calibri" panose="020F0502020204030204" pitchFamily="34" charset="0"/>
              </a:rPr>
              <a:t>El modelo propuesto sigue una estructura similar a la utilizada por otros autores como Alvárez et al. (2024), Hutton et al. (2024), Huerta et al. (2025), Ishiwada et al. (2024), Rey‑Ares et al. (2024) y Wang et al. (2023). </a:t>
            </a:r>
            <a:endParaRPr lang="es-E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spcBef>
                <a:spcPts val="1200"/>
              </a:spcBef>
              <a:buFont typeface="Wingdings" panose="05000000000000000000" pitchFamily="2" charset="2"/>
              <a:buChar char="§"/>
            </a:pPr>
            <a:r>
              <a:rPr lang="es-ES" sz="2000" dirty="0">
                <a:latin typeface="Calibri" panose="020F0502020204030204" pitchFamily="34" charset="0"/>
                <a:ea typeface="Calibri" panose="020F0502020204030204" pitchFamily="34" charset="0"/>
                <a:cs typeface="Calibri" panose="020F0502020204030204" pitchFamily="34" charset="0"/>
              </a:rPr>
              <a:t>Población:</a:t>
            </a:r>
          </a:p>
          <a:p>
            <a:pPr marL="536575" lvl="1" indent="-268288" algn="just">
              <a:spcBef>
                <a:spcPts val="300"/>
              </a:spcBef>
              <a:buFont typeface="Wingdings" panose="05000000000000000000" pitchFamily="2" charset="2"/>
              <a:buChar char="Ø"/>
            </a:pPr>
            <a:r>
              <a:rPr lang="es-ES" dirty="0">
                <a:latin typeface="Calibri" panose="020F0502020204030204" pitchFamily="34" charset="0"/>
                <a:ea typeface="Calibri" panose="020F0502020204030204" pitchFamily="34" charset="0"/>
                <a:cs typeface="Calibri" panose="020F0502020204030204" pitchFamily="34" charset="0"/>
              </a:rPr>
              <a:t>En el caso de los lactantes, al modelo ingresa una cohorte de niños nacidos en un periodo de 12 meses, quienes a su vez pueden provenir de madres vacunadas o no vacunadas.</a:t>
            </a:r>
          </a:p>
          <a:p>
            <a:pPr marL="536575" lvl="1" indent="-268288" algn="just">
              <a:spcBef>
                <a:spcPts val="300"/>
              </a:spcBef>
              <a:buFont typeface="Wingdings" panose="05000000000000000000" pitchFamily="2" charset="2"/>
              <a:buChar char="Ø"/>
            </a:pPr>
            <a:r>
              <a:rPr lang="es-ES" dirty="0">
                <a:latin typeface="Calibri" panose="020F0502020204030204" pitchFamily="34" charset="0"/>
                <a:ea typeface="Calibri" panose="020F0502020204030204" pitchFamily="34" charset="0"/>
                <a:cs typeface="Calibri" panose="020F0502020204030204" pitchFamily="34" charset="0"/>
              </a:rPr>
              <a:t>En el caso de los adultos, al modelo ingresa una cohorte de adultos con 60 años o más o adultos entre 50 y 59 años con comorbilidades.</a:t>
            </a:r>
          </a:p>
          <a:p>
            <a:pPr marL="342900" indent="-342900" algn="just">
              <a:spcBef>
                <a:spcPts val="600"/>
              </a:spcBef>
              <a:buFont typeface="Wingdings" panose="05000000000000000000" pitchFamily="2" charset="2"/>
              <a:buChar char="§"/>
            </a:pPr>
            <a:r>
              <a:rPr lang="es-ES" sz="2000" dirty="0">
                <a:latin typeface="Calibri" panose="020F0502020204030204" pitchFamily="34" charset="0"/>
                <a:ea typeface="Calibri" panose="020F0502020204030204" pitchFamily="34" charset="0"/>
                <a:cs typeface="Calibri" panose="020F0502020204030204" pitchFamily="34" charset="0"/>
              </a:rPr>
              <a:t>Ya sea lactantes o adultos, pueden infectarse o no con VSR.</a:t>
            </a:r>
          </a:p>
          <a:p>
            <a:pPr marL="342900" indent="-342900" algn="just">
              <a:spcBef>
                <a:spcPts val="600"/>
              </a:spcBef>
              <a:buFont typeface="Wingdings" panose="05000000000000000000" pitchFamily="2" charset="2"/>
              <a:buChar char="§"/>
            </a:pPr>
            <a:r>
              <a:rPr lang="es-ES" sz="2000" dirty="0">
                <a:latin typeface="Calibri" panose="020F0502020204030204" pitchFamily="34" charset="0"/>
                <a:ea typeface="Calibri" panose="020F0502020204030204" pitchFamily="34" charset="0"/>
                <a:cs typeface="Calibri" panose="020F0502020204030204" pitchFamily="34" charset="0"/>
              </a:rPr>
              <a:t>Los infectados pueden recibir manejo únicamente por consulta externa o urgencias (no requieren hospitalización) o en los servicios de hospitalización diferencias por UCI o no UCI, donde UCI hace referencia a sala general.</a:t>
            </a:r>
          </a:p>
          <a:p>
            <a:pPr marL="342900" indent="-342900" algn="just">
              <a:spcBef>
                <a:spcPts val="600"/>
              </a:spcBef>
              <a:buFont typeface="Wingdings" panose="05000000000000000000" pitchFamily="2" charset="2"/>
              <a:buChar char="§"/>
            </a:pPr>
            <a:r>
              <a:rPr lang="es-ES" sz="2000" dirty="0">
                <a:latin typeface="Calibri" panose="020F0502020204030204" pitchFamily="34" charset="0"/>
                <a:ea typeface="Calibri" panose="020F0502020204030204" pitchFamily="34" charset="0"/>
                <a:cs typeface="Calibri" panose="020F0502020204030204" pitchFamily="34" charset="0"/>
              </a:rPr>
              <a:t>Únicamente los que requieren hospitalización tienen probabilidad de muerte por VSR diferente de cero.</a:t>
            </a:r>
          </a:p>
          <a:p>
            <a:pPr marL="342900" indent="-342900" algn="just">
              <a:spcBef>
                <a:spcPts val="600"/>
              </a:spcBef>
              <a:buFont typeface="Wingdings" panose="05000000000000000000" pitchFamily="2" charset="2"/>
              <a:buChar char="§"/>
            </a:pPr>
            <a:r>
              <a:rPr lang="es-ES" sz="2000" dirty="0">
                <a:latin typeface="Calibri" panose="020F0502020204030204" pitchFamily="34" charset="0"/>
                <a:ea typeface="Calibri" panose="020F0502020204030204" pitchFamily="34" charset="0"/>
                <a:cs typeface="Calibri" panose="020F0502020204030204" pitchFamily="34" charset="0"/>
              </a:rPr>
              <a:t>Los ciclos son semanales.</a:t>
            </a:r>
          </a:p>
        </p:txBody>
      </p:sp>
    </p:spTree>
    <p:extLst>
      <p:ext uri="{BB962C8B-B14F-4D97-AF65-F5344CB8AC3E}">
        <p14:creationId xmlns:p14="http://schemas.microsoft.com/office/powerpoint/2010/main" val="427824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2078202-D6A2-74AF-DC4C-BB84ABDBA312}"/>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566E2EFC-2731-CDF6-5500-D0E4AF3FFDDF}"/>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Insumos: resultados en salud</a:t>
            </a:r>
          </a:p>
        </p:txBody>
      </p:sp>
      <p:grpSp>
        <p:nvGrpSpPr>
          <p:cNvPr id="2" name="Grupo 1">
            <a:extLst>
              <a:ext uri="{FF2B5EF4-FFF2-40B4-BE49-F238E27FC236}">
                <a16:creationId xmlns:a16="http://schemas.microsoft.com/office/drawing/2014/main" id="{B9A011E5-735B-3CFA-2EEE-AF0DBA6603F0}"/>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55C5720D-0662-B628-2A83-516C72A14673}"/>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8E479727-EA87-32F8-D883-465225DE07E4}"/>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4" name="CuadroTexto 13">
            <a:extLst>
              <a:ext uri="{FF2B5EF4-FFF2-40B4-BE49-F238E27FC236}">
                <a16:creationId xmlns:a16="http://schemas.microsoft.com/office/drawing/2014/main" id="{B268B63A-FD88-1C5C-1829-C44478FBE441}"/>
              </a:ext>
            </a:extLst>
          </p:cNvPr>
          <p:cNvSpPr txBox="1"/>
          <p:nvPr/>
        </p:nvSpPr>
        <p:spPr>
          <a:xfrm>
            <a:off x="470921" y="1302895"/>
            <a:ext cx="4650088" cy="369332"/>
          </a:xfrm>
          <a:prstGeom prst="rect">
            <a:avLst/>
          </a:prstGeom>
          <a:noFill/>
        </p:spPr>
        <p:txBody>
          <a:bodyPr wrap="square" rtlCol="0">
            <a:spAutoFit/>
          </a:bodyPr>
          <a:lstStyle/>
          <a:p>
            <a:r>
              <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rPr>
              <a:t>Eficacia (Reducción relativa)</a:t>
            </a:r>
          </a:p>
        </p:txBody>
      </p:sp>
      <p:sp>
        <p:nvSpPr>
          <p:cNvPr id="15" name="CuadroTexto 14">
            <a:extLst>
              <a:ext uri="{FF2B5EF4-FFF2-40B4-BE49-F238E27FC236}">
                <a16:creationId xmlns:a16="http://schemas.microsoft.com/office/drawing/2014/main" id="{A7CEC9DE-ABEE-AB0B-3AA1-BFA800707AD7}"/>
              </a:ext>
            </a:extLst>
          </p:cNvPr>
          <p:cNvSpPr txBox="1"/>
          <p:nvPr/>
        </p:nvSpPr>
        <p:spPr>
          <a:xfrm>
            <a:off x="7694347" y="1548700"/>
            <a:ext cx="3958196" cy="646331"/>
          </a:xfrm>
          <a:prstGeom prst="rect">
            <a:avLst/>
          </a:prstGeom>
          <a:noFill/>
        </p:spPr>
        <p:txBody>
          <a:bodyPr wrap="square" rtlCol="0">
            <a:spAutoFit/>
          </a:bodyPr>
          <a:lstStyle/>
          <a:p>
            <a:r>
              <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rPr>
              <a:t>Ponderaciones de utilidad y pesos discapacidad</a:t>
            </a:r>
          </a:p>
        </p:txBody>
      </p:sp>
      <p:graphicFrame>
        <p:nvGraphicFramePr>
          <p:cNvPr id="22" name="Tabla 21">
            <a:extLst>
              <a:ext uri="{FF2B5EF4-FFF2-40B4-BE49-F238E27FC236}">
                <a16:creationId xmlns:a16="http://schemas.microsoft.com/office/drawing/2014/main" id="{B5D6479E-E0A1-DFC5-32AA-27B67F8BE3C2}"/>
              </a:ext>
            </a:extLst>
          </p:cNvPr>
          <p:cNvGraphicFramePr>
            <a:graphicFrameLocks noGrp="1"/>
          </p:cNvGraphicFramePr>
          <p:nvPr/>
        </p:nvGraphicFramePr>
        <p:xfrm>
          <a:off x="7528756" y="2387798"/>
          <a:ext cx="4415430" cy="1285955"/>
        </p:xfrm>
        <a:graphic>
          <a:graphicData uri="http://schemas.openxmlformats.org/drawingml/2006/table">
            <a:tbl>
              <a:tblPr/>
              <a:tblGrid>
                <a:gridCol w="1566765">
                  <a:extLst>
                    <a:ext uri="{9D8B030D-6E8A-4147-A177-3AD203B41FA5}">
                      <a16:colId xmlns:a16="http://schemas.microsoft.com/office/drawing/2014/main" val="85544120"/>
                    </a:ext>
                  </a:extLst>
                </a:gridCol>
                <a:gridCol w="949555">
                  <a:extLst>
                    <a:ext uri="{9D8B030D-6E8A-4147-A177-3AD203B41FA5}">
                      <a16:colId xmlns:a16="http://schemas.microsoft.com/office/drawing/2014/main" val="841752145"/>
                    </a:ext>
                  </a:extLst>
                </a:gridCol>
                <a:gridCol w="949555">
                  <a:extLst>
                    <a:ext uri="{9D8B030D-6E8A-4147-A177-3AD203B41FA5}">
                      <a16:colId xmlns:a16="http://schemas.microsoft.com/office/drawing/2014/main" val="227195011"/>
                    </a:ext>
                  </a:extLst>
                </a:gridCol>
                <a:gridCol w="949555">
                  <a:extLst>
                    <a:ext uri="{9D8B030D-6E8A-4147-A177-3AD203B41FA5}">
                      <a16:colId xmlns:a16="http://schemas.microsoft.com/office/drawing/2014/main" val="1099330771"/>
                    </a:ext>
                  </a:extLst>
                </a:gridCol>
              </a:tblGrid>
              <a:tr h="257191">
                <a:tc>
                  <a:txBody>
                    <a:bodyPr/>
                    <a:lstStyle/>
                    <a:p>
                      <a:pPr marL="0" algn="ctr" defTabSz="914400" rtl="0" eaLnBrk="1" fontAlgn="b" latinLnBrk="0" hangingPunct="1"/>
                      <a:r>
                        <a:rPr lang="es-CO" sz="1400" b="1" i="0" u="none" strike="noStrike"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Estado</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algn="ctr" fontAlgn="b"/>
                      <a:r>
                        <a:rPr lang="es-CO"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Niños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algn="ctr" fontAlgn="b"/>
                      <a:r>
                        <a:rPr lang="es-CO"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Adultos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algn="ctr" fontAlgn="b"/>
                      <a:r>
                        <a:rPr lang="es-CO"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Fuente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extLst>
                  <a:ext uri="{0D108BD9-81ED-4DB2-BD59-A6C34878D82A}">
                    <a16:rowId xmlns:a16="http://schemas.microsoft.com/office/drawing/2014/main" val="579620583"/>
                  </a:ext>
                </a:extLst>
              </a:tr>
              <a:tr h="257191">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Ambulatorio</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0,16</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0,09</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Roy et al.. 2013</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708902"/>
                  </a:ext>
                </a:extLst>
              </a:tr>
              <a:tr h="257191">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Sala general</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0,25</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s-CO"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400963"/>
                  </a:ext>
                </a:extLst>
              </a:tr>
              <a:tr h="257191">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UCI sin VM</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0,57</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0,43</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s-CO"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0729698"/>
                  </a:ext>
                </a:extLst>
              </a:tr>
              <a:tr h="257191">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UCI con VM</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0,62</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0,50</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s-CO"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5771404"/>
                  </a:ext>
                </a:extLst>
              </a:tr>
            </a:tbl>
          </a:graphicData>
        </a:graphic>
      </p:graphicFrame>
      <p:sp>
        <p:nvSpPr>
          <p:cNvPr id="23" name="CuadroTexto 22">
            <a:extLst>
              <a:ext uri="{FF2B5EF4-FFF2-40B4-BE49-F238E27FC236}">
                <a16:creationId xmlns:a16="http://schemas.microsoft.com/office/drawing/2014/main" id="{5C1DF4C1-03E5-132E-6D5E-9F9669161E0B}"/>
              </a:ext>
            </a:extLst>
          </p:cNvPr>
          <p:cNvSpPr txBox="1"/>
          <p:nvPr/>
        </p:nvSpPr>
        <p:spPr>
          <a:xfrm>
            <a:off x="7694347" y="3946367"/>
            <a:ext cx="3638680" cy="369332"/>
          </a:xfrm>
          <a:prstGeom prst="rect">
            <a:avLst/>
          </a:prstGeom>
          <a:noFill/>
        </p:spPr>
        <p:txBody>
          <a:bodyPr wrap="square" rtlCol="0">
            <a:spAutoFit/>
          </a:bodyPr>
          <a:lstStyle/>
          <a:p>
            <a:r>
              <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rPr>
              <a:t>Pesos de discapacidad</a:t>
            </a:r>
          </a:p>
        </p:txBody>
      </p:sp>
      <p:graphicFrame>
        <p:nvGraphicFramePr>
          <p:cNvPr id="26" name="Tabla 25">
            <a:extLst>
              <a:ext uri="{FF2B5EF4-FFF2-40B4-BE49-F238E27FC236}">
                <a16:creationId xmlns:a16="http://schemas.microsoft.com/office/drawing/2014/main" id="{EE0B36EF-1BB5-CE92-D860-E0BD303FFD09}"/>
              </a:ext>
            </a:extLst>
          </p:cNvPr>
          <p:cNvGraphicFramePr>
            <a:graphicFrameLocks noGrp="1"/>
          </p:cNvGraphicFramePr>
          <p:nvPr/>
        </p:nvGraphicFramePr>
        <p:xfrm>
          <a:off x="7528756" y="4532225"/>
          <a:ext cx="3562526" cy="891540"/>
        </p:xfrm>
        <a:graphic>
          <a:graphicData uri="http://schemas.openxmlformats.org/drawingml/2006/table">
            <a:tbl>
              <a:tblPr/>
              <a:tblGrid>
                <a:gridCol w="1610456">
                  <a:extLst>
                    <a:ext uri="{9D8B030D-6E8A-4147-A177-3AD203B41FA5}">
                      <a16:colId xmlns:a16="http://schemas.microsoft.com/office/drawing/2014/main" val="2975909093"/>
                    </a:ext>
                  </a:extLst>
                </a:gridCol>
                <a:gridCol w="976035">
                  <a:extLst>
                    <a:ext uri="{9D8B030D-6E8A-4147-A177-3AD203B41FA5}">
                      <a16:colId xmlns:a16="http://schemas.microsoft.com/office/drawing/2014/main" val="564386885"/>
                    </a:ext>
                  </a:extLst>
                </a:gridCol>
                <a:gridCol w="976035">
                  <a:extLst>
                    <a:ext uri="{9D8B030D-6E8A-4147-A177-3AD203B41FA5}">
                      <a16:colId xmlns:a16="http://schemas.microsoft.com/office/drawing/2014/main" val="198596340"/>
                    </a:ext>
                  </a:extLst>
                </a:gridCol>
              </a:tblGrid>
              <a:tr h="1905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CO" sz="1400" b="1" i="0" u="none" strike="noStrike"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Estado</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algn="ctr" fontAlgn="b"/>
                      <a:r>
                        <a:rPr lang="es-CO"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Ponderador</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algn="ctr" fontAlgn="b"/>
                      <a:r>
                        <a:rPr lang="es-CO"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Fuente</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extLst>
                  <a:ext uri="{0D108BD9-81ED-4DB2-BD59-A6C34878D82A}">
                    <a16:rowId xmlns:a16="http://schemas.microsoft.com/office/drawing/2014/main" val="82131023"/>
                  </a:ext>
                </a:extLst>
              </a:tr>
              <a:tr h="190500">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Ambulatorio</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0,051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GBD (2019)</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458344"/>
                  </a:ext>
                </a:extLst>
              </a:tr>
              <a:tr h="190500">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Sala general</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0,051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s-CO"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0826375"/>
                  </a:ext>
                </a:extLst>
              </a:tr>
              <a:tr h="190500">
                <a:tc>
                  <a:txBody>
                    <a:bodyPr/>
                    <a:lstStyle/>
                    <a:p>
                      <a:pPr algn="ctr" fontAlgn="ctr"/>
                      <a:r>
                        <a:rPr lang="es-CO"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UCI</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0,133</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s-CO"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15319"/>
                  </a:ext>
                </a:extLst>
              </a:tr>
            </a:tbl>
          </a:graphicData>
        </a:graphic>
      </p:graphicFrame>
      <p:graphicFrame>
        <p:nvGraphicFramePr>
          <p:cNvPr id="27" name="Tabla 26">
            <a:extLst>
              <a:ext uri="{FF2B5EF4-FFF2-40B4-BE49-F238E27FC236}">
                <a16:creationId xmlns:a16="http://schemas.microsoft.com/office/drawing/2014/main" id="{E1783A1A-0B38-95D5-AE12-2CDC519FC875}"/>
              </a:ext>
            </a:extLst>
          </p:cNvPr>
          <p:cNvGraphicFramePr>
            <a:graphicFrameLocks noGrp="1"/>
          </p:cNvGraphicFramePr>
          <p:nvPr/>
        </p:nvGraphicFramePr>
        <p:xfrm>
          <a:off x="247814" y="1763632"/>
          <a:ext cx="6948515" cy="3757561"/>
        </p:xfrm>
        <a:graphic>
          <a:graphicData uri="http://schemas.openxmlformats.org/drawingml/2006/table">
            <a:tbl>
              <a:tblPr>
                <a:tableStyleId>{5C22544A-7EE6-4342-B048-85BDC9FD1C3A}</a:tableStyleId>
              </a:tblPr>
              <a:tblGrid>
                <a:gridCol w="1112242">
                  <a:extLst>
                    <a:ext uri="{9D8B030D-6E8A-4147-A177-3AD203B41FA5}">
                      <a16:colId xmlns:a16="http://schemas.microsoft.com/office/drawing/2014/main" val="3797313899"/>
                    </a:ext>
                  </a:extLst>
                </a:gridCol>
                <a:gridCol w="2205694">
                  <a:extLst>
                    <a:ext uri="{9D8B030D-6E8A-4147-A177-3AD203B41FA5}">
                      <a16:colId xmlns:a16="http://schemas.microsoft.com/office/drawing/2014/main" val="1533409428"/>
                    </a:ext>
                  </a:extLst>
                </a:gridCol>
                <a:gridCol w="696778">
                  <a:extLst>
                    <a:ext uri="{9D8B030D-6E8A-4147-A177-3AD203B41FA5}">
                      <a16:colId xmlns:a16="http://schemas.microsoft.com/office/drawing/2014/main" val="2193804866"/>
                    </a:ext>
                  </a:extLst>
                </a:gridCol>
                <a:gridCol w="1026831">
                  <a:extLst>
                    <a:ext uri="{9D8B030D-6E8A-4147-A177-3AD203B41FA5}">
                      <a16:colId xmlns:a16="http://schemas.microsoft.com/office/drawing/2014/main" val="1423862434"/>
                    </a:ext>
                  </a:extLst>
                </a:gridCol>
                <a:gridCol w="1906970">
                  <a:extLst>
                    <a:ext uri="{9D8B030D-6E8A-4147-A177-3AD203B41FA5}">
                      <a16:colId xmlns:a16="http://schemas.microsoft.com/office/drawing/2014/main" val="1776802593"/>
                    </a:ext>
                  </a:extLst>
                </a:gridCol>
              </a:tblGrid>
              <a:tr h="472738">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Evento</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Tecnología</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Reducción relativa</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Rango (IC95%)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tc>
                  <a:txBody>
                    <a:bodyPr/>
                    <a:lstStyle/>
                    <a:p>
                      <a:pPr marL="0" algn="ctr" defTabSz="914400" rtl="0" eaLnBrk="1" fontAlgn="b" latinLnBrk="0" hangingPunct="1"/>
                      <a:r>
                        <a:rPr lang="en-US"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Fuente</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38135"/>
                    </a:solidFill>
                  </a:tcPr>
                </a:tc>
                <a:extLst>
                  <a:ext uri="{0D108BD9-81ED-4DB2-BD59-A6C34878D82A}">
                    <a16:rowId xmlns:a16="http://schemas.microsoft.com/office/drawing/2014/main" val="642136520"/>
                  </a:ext>
                </a:extLst>
              </a:tr>
              <a:tr h="262905">
                <a:tc rowSpan="6">
                  <a:txBody>
                    <a:bodyPr/>
                    <a:lstStyle/>
                    <a:p>
                      <a:pPr marL="0" lvl="0" algn="ctr" defTabSz="914400" rtl="0" eaLnBrk="1" fontAlgn="b" latinLnBrk="0" hangingPunct="1"/>
                      <a:r>
                        <a:rPr lang="es-CO" sz="110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Infecciones asociadas a VSR</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CO" sz="1100" b="1" dirty="0">
                          <a:latin typeface="Calibri" panose="020F0502020204030204" pitchFamily="34" charset="0"/>
                          <a:ea typeface="Calibri" panose="020F0502020204030204" pitchFamily="34" charset="0"/>
                          <a:cs typeface="Calibri" panose="020F0502020204030204" pitchFamily="34" charset="0"/>
                        </a:rPr>
                        <a:t>Palivizumab (Synagis®)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0,7</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(0,19 – 0,90)</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Viguria et al., 2021</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20058"/>
                  </a:ext>
                </a:extLst>
              </a:tr>
              <a:tr h="417555">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s-CO" sz="1100" b="1" dirty="0">
                          <a:latin typeface="Calibri" panose="020F0502020204030204" pitchFamily="34" charset="0"/>
                          <a:ea typeface="Calibri" panose="020F0502020204030204" pitchFamily="34" charset="0"/>
                          <a:cs typeface="Calibri" panose="020F0502020204030204" pitchFamily="34" charset="0"/>
                        </a:rPr>
                        <a:t>Nirsevimab (Beyfortus®)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(0,70 – 0,87)</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Griffin et al., 2020; Muller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1016654"/>
                  </a:ext>
                </a:extLst>
              </a:tr>
              <a:tr h="262905">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b="1" dirty="0">
                          <a:latin typeface="Calibri" panose="020F0502020204030204" pitchFamily="34" charset="0"/>
                          <a:ea typeface="Calibri" panose="020F0502020204030204" pitchFamily="34" charset="0"/>
                          <a:cs typeface="Calibri" panose="020F0502020204030204" pitchFamily="34" charset="0"/>
                        </a:rPr>
                        <a:t>RSVpreF (Abrysvo®) – maternas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0,571</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(0,147 – 0,798)</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Kampmann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0531960"/>
                  </a:ext>
                </a:extLst>
              </a:tr>
              <a:tr h="262905">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b="1" dirty="0">
                          <a:latin typeface="Calibri" panose="020F0502020204030204" pitchFamily="34" charset="0"/>
                          <a:ea typeface="Calibri" panose="020F0502020204030204" pitchFamily="34" charset="0"/>
                          <a:cs typeface="Calibri" panose="020F0502020204030204" pitchFamily="34" charset="0"/>
                        </a:rPr>
                        <a:t>RSVpreF (Abrysvo®) -adultos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0,652</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(0,36 – 0,82)</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Walsh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2881519"/>
                  </a:ext>
                </a:extLst>
              </a:tr>
              <a:tr h="341204">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RSVpreF3 (Arexvy®)</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0,79</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(0,543 – 0,915)</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Papi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3444897"/>
                  </a:ext>
                </a:extLst>
              </a:tr>
              <a:tr h="255805">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mRESVIA</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0,684</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(0,509 – 0,797)</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Wilson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4421347"/>
                  </a:ext>
                </a:extLst>
              </a:tr>
              <a:tr h="262905">
                <a:tc rowSpan="5">
                  <a:txBody>
                    <a:bodyPr/>
                    <a:lstStyle/>
                    <a:p>
                      <a:pPr marL="0" lvl="0" algn="ctr" defTabSz="914400" rtl="0" eaLnBrk="1" fontAlgn="b" latinLnBrk="0" hangingPunct="1"/>
                      <a:r>
                        <a:rPr lang="es-CO" sz="110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Hospitalizaciones</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s-CO" sz="1100" b="1" dirty="0">
                          <a:latin typeface="Calibri" panose="020F0502020204030204" pitchFamily="34" charset="0"/>
                          <a:ea typeface="Calibri" panose="020F0502020204030204" pitchFamily="34" charset="0"/>
                          <a:cs typeface="Calibri" panose="020F0502020204030204" pitchFamily="34" charset="0"/>
                        </a:rPr>
                        <a:t>Palivizumab (Synagis®)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0,82</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(0,29 – 0,96)</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Viguria et al., 2021</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05298268"/>
                  </a:ext>
                </a:extLst>
              </a:tr>
              <a:tr h="332497">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s-CO" sz="1100" b="1" dirty="0">
                          <a:latin typeface="Calibri" panose="020F0502020204030204" pitchFamily="34" charset="0"/>
                          <a:ea typeface="Calibri" panose="020F0502020204030204" pitchFamily="34" charset="0"/>
                          <a:cs typeface="Calibri" panose="020F0502020204030204" pitchFamily="34" charset="0"/>
                        </a:rPr>
                        <a:t>Nirsevimab (Beyfortus®)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0,81</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(0,64 – 0,90)</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Griffin et al., 2020; Muller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9244132"/>
                  </a:ext>
                </a:extLst>
              </a:tr>
              <a:tr h="262905">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b="1" dirty="0">
                          <a:latin typeface="Calibri" panose="020F0502020204030204" pitchFamily="34" charset="0"/>
                          <a:ea typeface="Calibri" panose="020F0502020204030204" pitchFamily="34" charset="0"/>
                          <a:cs typeface="Calibri" panose="020F0502020204030204" pitchFamily="34" charset="0"/>
                        </a:rPr>
                        <a:t>RSVpreF (Abrysvo®) – maternas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0,818</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(0,406 – 0,963)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Kampmann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01256932"/>
                  </a:ext>
                </a:extLst>
              </a:tr>
              <a:tr h="262905">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b="1" dirty="0">
                          <a:latin typeface="Calibri" panose="020F0502020204030204" pitchFamily="34" charset="0"/>
                          <a:ea typeface="Calibri" panose="020F0502020204030204" pitchFamily="34" charset="0"/>
                          <a:cs typeface="Calibri" panose="020F0502020204030204" pitchFamily="34" charset="0"/>
                        </a:rPr>
                        <a:t>RSVpreF (Abrysvo®) -adultos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0,846</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(0,32 – 0,983)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Walsh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33300108"/>
                  </a:ext>
                </a:extLst>
              </a:tr>
              <a:tr h="262905">
                <a:tc vMerge="1">
                  <a:txBody>
                    <a:bodyPr/>
                    <a:lstStyle/>
                    <a:p>
                      <a:pPr marL="457200" lvl="1" algn="l" defTabSz="914400" rtl="0" eaLnBrk="1" fontAlgn="b" latinLnBrk="0" hangingPunct="1"/>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RSVpreF3 (Arexvy®)</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0,875</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(0,589 – 0,976)</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7000"/>
                        </a:lnSpc>
                        <a:spcAft>
                          <a:spcPts val="800"/>
                        </a:spcAft>
                        <a:buNone/>
                      </a:pPr>
                      <a:r>
                        <a:rPr lang="es-CO" sz="1100" dirty="0">
                          <a:effectLst/>
                          <a:latin typeface="Calibri" panose="020F0502020204030204" pitchFamily="34" charset="0"/>
                          <a:ea typeface="Calibri" panose="020F0502020204030204" pitchFamily="34" charset="0"/>
                          <a:cs typeface="Calibri" panose="020F0502020204030204" pitchFamily="34" charset="0"/>
                        </a:rPr>
                        <a:t>Wilson et al., 2023</a:t>
                      </a:r>
                      <a:endParaRPr lang="es-CO" sz="1600" dirty="0">
                        <a:effectLst/>
                        <a:latin typeface="Calibri" panose="020F0502020204030204" pitchFamily="34" charset="0"/>
                        <a:ea typeface="Calibri" panose="020F050202020403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14142907"/>
                  </a:ext>
                </a:extLst>
              </a:tr>
            </a:tbl>
          </a:graphicData>
        </a:graphic>
      </p:graphicFrame>
      <p:sp>
        <p:nvSpPr>
          <p:cNvPr id="29" name="CuadroTexto 28">
            <a:extLst>
              <a:ext uri="{FF2B5EF4-FFF2-40B4-BE49-F238E27FC236}">
                <a16:creationId xmlns:a16="http://schemas.microsoft.com/office/drawing/2014/main" id="{10A2D49D-26B4-9220-5D88-D28F79F07CA8}"/>
              </a:ext>
            </a:extLst>
          </p:cNvPr>
          <p:cNvSpPr txBox="1"/>
          <p:nvPr/>
        </p:nvSpPr>
        <p:spPr>
          <a:xfrm>
            <a:off x="158383" y="5555105"/>
            <a:ext cx="7037945" cy="461665"/>
          </a:xfrm>
          <a:prstGeom prst="rect">
            <a:avLst/>
          </a:prstGeom>
          <a:solidFill>
            <a:schemeClr val="bg1"/>
          </a:solidFill>
        </p:spPr>
        <p:txBody>
          <a:bodyPr wrap="square" rtlCol="0">
            <a:spAutoFit/>
          </a:bodyPr>
          <a:lstStyle/>
          <a:p>
            <a:r>
              <a:rPr lang="es-CO" sz="1200" i="1" dirty="0">
                <a:latin typeface="Calibri" panose="020F0502020204030204" pitchFamily="34" charset="0"/>
                <a:ea typeface="Calibri" panose="020F0502020204030204" pitchFamily="34" charset="0"/>
                <a:cs typeface="Calibri" panose="020F0502020204030204" pitchFamily="34" charset="0"/>
              </a:rPr>
              <a:t>Nota: No se incluyeron probabilidades de ocurrencia de los eventos adversos asociados a la vacuna dada la baja frecuencia y severidad reportada.</a:t>
            </a:r>
          </a:p>
        </p:txBody>
      </p:sp>
      <p:sp>
        <p:nvSpPr>
          <p:cNvPr id="3" name="Título 2">
            <a:extLst>
              <a:ext uri="{FF2B5EF4-FFF2-40B4-BE49-F238E27FC236}">
                <a16:creationId xmlns:a16="http://schemas.microsoft.com/office/drawing/2014/main" id="{B03D4F1E-F4D5-49C3-8F38-1A7A78976BDE}"/>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428862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7F308BF-5670-06C1-321B-12B927013B99}"/>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B850E122-51AA-6AA3-E6B3-38D4BC895C76}"/>
              </a:ext>
            </a:extLst>
          </p:cNvPr>
          <p:cNvSpPr txBox="1"/>
          <p:nvPr/>
        </p:nvSpPr>
        <p:spPr>
          <a:xfrm>
            <a:off x="2083633" y="2352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Insumos: costos</a:t>
            </a:r>
          </a:p>
        </p:txBody>
      </p:sp>
      <p:grpSp>
        <p:nvGrpSpPr>
          <p:cNvPr id="2" name="Grupo 1">
            <a:extLst>
              <a:ext uri="{FF2B5EF4-FFF2-40B4-BE49-F238E27FC236}">
                <a16:creationId xmlns:a16="http://schemas.microsoft.com/office/drawing/2014/main" id="{6F0E4752-CBB7-C3C2-3DF9-E4243A88E807}"/>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F7A8859C-889D-ACEF-6AF2-E68101CFB45A}"/>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0E713F42-B6A6-B65D-0FA2-A63B7EC034D7}"/>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6" name="CuadroTexto 15">
            <a:extLst>
              <a:ext uri="{FF2B5EF4-FFF2-40B4-BE49-F238E27FC236}">
                <a16:creationId xmlns:a16="http://schemas.microsoft.com/office/drawing/2014/main" id="{82D003AC-E1A6-A3F1-2FA0-BA4B622559DD}"/>
              </a:ext>
            </a:extLst>
          </p:cNvPr>
          <p:cNvSpPr txBox="1"/>
          <p:nvPr/>
        </p:nvSpPr>
        <p:spPr>
          <a:xfrm>
            <a:off x="469851" y="655471"/>
            <a:ext cx="4650088" cy="369332"/>
          </a:xfrm>
          <a:prstGeom prst="rect">
            <a:avLst/>
          </a:prstGeom>
          <a:noFill/>
        </p:spPr>
        <p:txBody>
          <a:bodyPr wrap="square" rtlCol="0">
            <a:spAutoFit/>
          </a:bodyPr>
          <a:lstStyle/>
          <a:p>
            <a:r>
              <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rPr>
              <a:t>Costo de las tecnologías</a:t>
            </a:r>
          </a:p>
        </p:txBody>
      </p:sp>
      <p:sp>
        <p:nvSpPr>
          <p:cNvPr id="19" name="CuadroTexto 18">
            <a:extLst>
              <a:ext uri="{FF2B5EF4-FFF2-40B4-BE49-F238E27FC236}">
                <a16:creationId xmlns:a16="http://schemas.microsoft.com/office/drawing/2014/main" id="{892591F4-16C2-2840-44FF-723A39091080}"/>
              </a:ext>
            </a:extLst>
          </p:cNvPr>
          <p:cNvSpPr txBox="1"/>
          <p:nvPr/>
        </p:nvSpPr>
        <p:spPr>
          <a:xfrm>
            <a:off x="6436532" y="3324352"/>
            <a:ext cx="4650088" cy="369332"/>
          </a:xfrm>
          <a:prstGeom prst="rect">
            <a:avLst/>
          </a:prstGeom>
          <a:noFill/>
        </p:spPr>
        <p:txBody>
          <a:bodyPr wrap="square" rtlCol="0">
            <a:spAutoFit/>
          </a:bodyPr>
          <a:lstStyle/>
          <a:p>
            <a:r>
              <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rPr>
              <a:t>Costo de los eventos</a:t>
            </a:r>
          </a:p>
        </p:txBody>
      </p:sp>
      <p:graphicFrame>
        <p:nvGraphicFramePr>
          <p:cNvPr id="10" name="Tabla 9">
            <a:extLst>
              <a:ext uri="{FF2B5EF4-FFF2-40B4-BE49-F238E27FC236}">
                <a16:creationId xmlns:a16="http://schemas.microsoft.com/office/drawing/2014/main" id="{E1F4056D-E28D-75A0-3571-025D8BCDF447}"/>
              </a:ext>
            </a:extLst>
          </p:cNvPr>
          <p:cNvGraphicFramePr>
            <a:graphicFrameLocks noGrp="1"/>
          </p:cNvGraphicFramePr>
          <p:nvPr/>
        </p:nvGraphicFramePr>
        <p:xfrm>
          <a:off x="483347" y="3805733"/>
          <a:ext cx="4636592" cy="518160"/>
        </p:xfrm>
        <a:graphic>
          <a:graphicData uri="http://schemas.openxmlformats.org/drawingml/2006/table">
            <a:tbl>
              <a:tblPr/>
              <a:tblGrid>
                <a:gridCol w="3438991">
                  <a:extLst>
                    <a:ext uri="{9D8B030D-6E8A-4147-A177-3AD203B41FA5}">
                      <a16:colId xmlns:a16="http://schemas.microsoft.com/office/drawing/2014/main" val="1158384994"/>
                    </a:ext>
                  </a:extLst>
                </a:gridCol>
                <a:gridCol w="1197601">
                  <a:extLst>
                    <a:ext uri="{9D8B030D-6E8A-4147-A177-3AD203B41FA5}">
                      <a16:colId xmlns:a16="http://schemas.microsoft.com/office/drawing/2014/main" val="1144572589"/>
                    </a:ext>
                  </a:extLst>
                </a:gridCol>
              </a:tblGrid>
              <a:tr h="172233">
                <a:tc>
                  <a:txBody>
                    <a:bodyPr/>
                    <a:lstStyle/>
                    <a:p>
                      <a:pPr algn="ctr" fontAlgn="ctr">
                        <a:buNone/>
                      </a:pPr>
                      <a:r>
                        <a:rPr lang="es-CO" sz="12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Otros costos</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2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Costo por vacuna</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extLst>
                  <a:ext uri="{0D108BD9-81ED-4DB2-BD59-A6C34878D82A}">
                    <a16:rowId xmlns:a16="http://schemas.microsoft.com/office/drawing/2014/main" val="68853222"/>
                  </a:ext>
                </a:extLst>
              </a:tr>
              <a:tr h="157145">
                <a:tc>
                  <a:txBody>
                    <a:bodyPr/>
                    <a:lstStyle/>
                    <a:p>
                      <a:pPr algn="l" fontAlgn="ctr">
                        <a:buNone/>
                      </a:pPr>
                      <a:r>
                        <a:rPr lang="es-ES" sz="1100" b="1" i="0" u="none" strike="noStrike" dirty="0">
                          <a:solidFill>
                            <a:srgbClr val="000000"/>
                          </a:solidFill>
                          <a:effectLst/>
                          <a:latin typeface="Aptos Narrow" panose="020B0004020202020204" pitchFamily="34" charset="0"/>
                        </a:rPr>
                        <a:t>Aplicación de vacuna del programa ampliado de inmunizaciones</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$ 4.142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93548163"/>
                  </a:ext>
                </a:extLst>
              </a:tr>
              <a:tr h="157145">
                <a:tc>
                  <a:txBody>
                    <a:bodyPr/>
                    <a:lstStyle/>
                    <a:p>
                      <a:pPr algn="l" fontAlgn="ctr">
                        <a:buNone/>
                      </a:pPr>
                      <a:r>
                        <a:rPr lang="es-ES" sz="1100" b="1" i="0" u="none" strike="noStrike" dirty="0">
                          <a:solidFill>
                            <a:srgbClr val="000000"/>
                          </a:solidFill>
                          <a:effectLst/>
                          <a:latin typeface="Aptos Narrow" panose="020B0004020202020204" pitchFamily="34" charset="0"/>
                        </a:rPr>
                        <a:t>Entrega, almacenamiento y seguimiento de la vacunación por dosis</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$ 13.468</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54774368"/>
                  </a:ext>
                </a:extLst>
              </a:tr>
            </a:tbl>
          </a:graphicData>
        </a:graphic>
      </p:graphicFrame>
      <p:sp>
        <p:nvSpPr>
          <p:cNvPr id="22" name="CuadroTexto 21">
            <a:extLst>
              <a:ext uri="{FF2B5EF4-FFF2-40B4-BE49-F238E27FC236}">
                <a16:creationId xmlns:a16="http://schemas.microsoft.com/office/drawing/2014/main" id="{97429BC1-12E5-3D2A-7530-7D76442AB063}"/>
              </a:ext>
            </a:extLst>
          </p:cNvPr>
          <p:cNvSpPr txBox="1"/>
          <p:nvPr/>
        </p:nvSpPr>
        <p:spPr>
          <a:xfrm>
            <a:off x="276883" y="6115070"/>
            <a:ext cx="5049520" cy="646331"/>
          </a:xfrm>
          <a:prstGeom prst="rect">
            <a:avLst/>
          </a:prstGeom>
          <a:solidFill>
            <a:schemeClr val="bg1"/>
          </a:solidFill>
        </p:spPr>
        <p:txBody>
          <a:bodyPr wrap="square" rtlCol="0">
            <a:spAutoFit/>
          </a:bodyPr>
          <a:lstStyle/>
          <a:p>
            <a:pPr algn="ctr"/>
            <a:r>
              <a:rPr lang="es-CO" sz="1200" i="1" dirty="0">
                <a:latin typeface="Calibri" panose="020F0502020204030204" pitchFamily="34" charset="0"/>
                <a:ea typeface="Calibri" panose="020F0502020204030204" pitchFamily="34" charset="0"/>
                <a:cs typeface="Calibri" panose="020F0502020204030204" pitchFamily="34" charset="0"/>
              </a:rPr>
              <a:t>No se incluyeron costos de los eventos adversos asociados a la vacuna dado que no son graves y la demanda en el uso recursos no es económicamente relevante.</a:t>
            </a:r>
          </a:p>
        </p:txBody>
      </p:sp>
      <p:sp>
        <p:nvSpPr>
          <p:cNvPr id="3" name="CuadroTexto 2">
            <a:extLst>
              <a:ext uri="{FF2B5EF4-FFF2-40B4-BE49-F238E27FC236}">
                <a16:creationId xmlns:a16="http://schemas.microsoft.com/office/drawing/2014/main" id="{74B11C52-E121-5E47-23E0-57A8C1948083}"/>
              </a:ext>
            </a:extLst>
          </p:cNvPr>
          <p:cNvSpPr txBox="1"/>
          <p:nvPr/>
        </p:nvSpPr>
        <p:spPr>
          <a:xfrm>
            <a:off x="388978" y="4770795"/>
            <a:ext cx="4717466" cy="830997"/>
          </a:xfrm>
          <a:prstGeom prst="rect">
            <a:avLst/>
          </a:prstGeom>
          <a:solidFill>
            <a:schemeClr val="bg1"/>
          </a:solidFill>
        </p:spPr>
        <p:txBody>
          <a:bodyPr wrap="square" rtlCol="0">
            <a:spAutoFit/>
          </a:bodyPr>
          <a:lstStyle/>
          <a:p>
            <a:r>
              <a:rPr lang="es-CO" sz="1200" i="1" dirty="0">
                <a:latin typeface="Calibri" panose="020F0502020204030204" pitchFamily="34" charset="0"/>
                <a:ea typeface="Calibri" panose="020F0502020204030204" pitchFamily="34" charset="0"/>
                <a:cs typeface="Calibri" panose="020F0502020204030204" pitchFamily="34" charset="0"/>
              </a:rPr>
              <a:t>Fuente: para la aplicación se costeó a partir del CUPS 995207 que corresponde a VACUNACION DEL PROGRAMA AMPLIADO DE INMUNIZACIONES, para la administración se tomó el costo promedio de “delivery cost” usado en la literatura que corresponde a 3,3 dólares.</a:t>
            </a:r>
          </a:p>
        </p:txBody>
      </p:sp>
      <p:sp>
        <p:nvSpPr>
          <p:cNvPr id="11" name="CuadroTexto 10">
            <a:extLst>
              <a:ext uri="{FF2B5EF4-FFF2-40B4-BE49-F238E27FC236}">
                <a16:creationId xmlns:a16="http://schemas.microsoft.com/office/drawing/2014/main" id="{DA5EF617-A143-4ADE-94FE-EBF32AB3389A}"/>
              </a:ext>
            </a:extLst>
          </p:cNvPr>
          <p:cNvSpPr txBox="1"/>
          <p:nvPr/>
        </p:nvSpPr>
        <p:spPr>
          <a:xfrm>
            <a:off x="388977" y="5663773"/>
            <a:ext cx="4717466" cy="276999"/>
          </a:xfrm>
          <a:prstGeom prst="rect">
            <a:avLst/>
          </a:prstGeom>
          <a:solidFill>
            <a:schemeClr val="bg1"/>
          </a:solidFill>
        </p:spPr>
        <p:txBody>
          <a:bodyPr wrap="square" rtlCol="0">
            <a:spAutoFit/>
          </a:bodyPr>
          <a:lstStyle/>
          <a:p>
            <a:r>
              <a:rPr lang="es-CO" sz="1200" i="1" dirty="0">
                <a:latin typeface="Calibri" panose="020F0502020204030204" pitchFamily="34" charset="0"/>
                <a:ea typeface="Calibri" panose="020F0502020204030204" pitchFamily="34" charset="0"/>
                <a:cs typeface="Calibri" panose="020F0502020204030204" pitchFamily="34" charset="0"/>
              </a:rPr>
              <a:t>TRM promedio: $4.081,12 (Banco de la República).</a:t>
            </a:r>
          </a:p>
        </p:txBody>
      </p:sp>
      <p:graphicFrame>
        <p:nvGraphicFramePr>
          <p:cNvPr id="7" name="Tabla 6">
            <a:extLst>
              <a:ext uri="{FF2B5EF4-FFF2-40B4-BE49-F238E27FC236}">
                <a16:creationId xmlns:a16="http://schemas.microsoft.com/office/drawing/2014/main" id="{8B623D2D-0A64-6C03-DD3D-5B661DDC3FE5}"/>
              </a:ext>
            </a:extLst>
          </p:cNvPr>
          <p:cNvGraphicFramePr>
            <a:graphicFrameLocks noGrp="1"/>
          </p:cNvGraphicFramePr>
          <p:nvPr/>
        </p:nvGraphicFramePr>
        <p:xfrm>
          <a:off x="1216517" y="1000835"/>
          <a:ext cx="9974421" cy="2401069"/>
        </p:xfrm>
        <a:graphic>
          <a:graphicData uri="http://schemas.openxmlformats.org/drawingml/2006/table">
            <a:tbl>
              <a:tblPr firstRow="1" firstCol="1" bandRow="1">
                <a:tableStyleId>{5C22544A-7EE6-4342-B048-85BDC9FD1C3A}</a:tableStyleId>
              </a:tblPr>
              <a:tblGrid>
                <a:gridCol w="1115140">
                  <a:extLst>
                    <a:ext uri="{9D8B030D-6E8A-4147-A177-3AD203B41FA5}">
                      <a16:colId xmlns:a16="http://schemas.microsoft.com/office/drawing/2014/main" val="4081345063"/>
                    </a:ext>
                  </a:extLst>
                </a:gridCol>
                <a:gridCol w="933606">
                  <a:extLst>
                    <a:ext uri="{9D8B030D-6E8A-4147-A177-3AD203B41FA5}">
                      <a16:colId xmlns:a16="http://schemas.microsoft.com/office/drawing/2014/main" val="3572684569"/>
                    </a:ext>
                  </a:extLst>
                </a:gridCol>
                <a:gridCol w="985472">
                  <a:extLst>
                    <a:ext uri="{9D8B030D-6E8A-4147-A177-3AD203B41FA5}">
                      <a16:colId xmlns:a16="http://schemas.microsoft.com/office/drawing/2014/main" val="3985082115"/>
                    </a:ext>
                  </a:extLst>
                </a:gridCol>
                <a:gridCol w="1097187">
                  <a:extLst>
                    <a:ext uri="{9D8B030D-6E8A-4147-A177-3AD203B41FA5}">
                      <a16:colId xmlns:a16="http://schemas.microsoft.com/office/drawing/2014/main" val="1592176243"/>
                    </a:ext>
                  </a:extLst>
                </a:gridCol>
                <a:gridCol w="1029360">
                  <a:extLst>
                    <a:ext uri="{9D8B030D-6E8A-4147-A177-3AD203B41FA5}">
                      <a16:colId xmlns:a16="http://schemas.microsoft.com/office/drawing/2014/main" val="4005674073"/>
                    </a:ext>
                  </a:extLst>
                </a:gridCol>
                <a:gridCol w="1029360">
                  <a:extLst>
                    <a:ext uri="{9D8B030D-6E8A-4147-A177-3AD203B41FA5}">
                      <a16:colId xmlns:a16="http://schemas.microsoft.com/office/drawing/2014/main" val="1699488106"/>
                    </a:ext>
                  </a:extLst>
                </a:gridCol>
                <a:gridCol w="1029360">
                  <a:extLst>
                    <a:ext uri="{9D8B030D-6E8A-4147-A177-3AD203B41FA5}">
                      <a16:colId xmlns:a16="http://schemas.microsoft.com/office/drawing/2014/main" val="57659198"/>
                    </a:ext>
                  </a:extLst>
                </a:gridCol>
                <a:gridCol w="1162764">
                  <a:extLst>
                    <a:ext uri="{9D8B030D-6E8A-4147-A177-3AD203B41FA5}">
                      <a16:colId xmlns:a16="http://schemas.microsoft.com/office/drawing/2014/main" val="2484035242"/>
                    </a:ext>
                  </a:extLst>
                </a:gridCol>
                <a:gridCol w="1592172">
                  <a:extLst>
                    <a:ext uri="{9D8B030D-6E8A-4147-A177-3AD203B41FA5}">
                      <a16:colId xmlns:a16="http://schemas.microsoft.com/office/drawing/2014/main" val="1041415987"/>
                    </a:ext>
                  </a:extLst>
                </a:gridCol>
              </a:tblGrid>
              <a:tr h="279705">
                <a:tc>
                  <a:txBody>
                    <a:bodyPr/>
                    <a:lstStyle/>
                    <a:p>
                      <a:pPr algn="ctr">
                        <a:lnSpc>
                          <a:spcPct val="107000"/>
                        </a:lnSpc>
                        <a:spcAft>
                          <a:spcPts val="800"/>
                        </a:spcAft>
                        <a:buNone/>
                      </a:pPr>
                      <a:r>
                        <a:rPr lang="es-CO" sz="900" dirty="0">
                          <a:effectLst/>
                        </a:rPr>
                        <a:t>Tecnología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Precio promedio por UMC</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Unidad de medida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Indicación</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Dosis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Precio mínimo por dosis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Precio promedio por dosis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Precio máximo por dosis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Fuente</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extLst>
                  <a:ext uri="{0D108BD9-81ED-4DB2-BD59-A6C34878D82A}">
                    <a16:rowId xmlns:a16="http://schemas.microsoft.com/office/drawing/2014/main" val="3200896150"/>
                  </a:ext>
                </a:extLst>
              </a:tr>
              <a:tr h="150358">
                <a:tc>
                  <a:txBody>
                    <a:bodyPr/>
                    <a:lstStyle/>
                    <a:p>
                      <a:pPr algn="ctr">
                        <a:lnSpc>
                          <a:spcPct val="107000"/>
                        </a:lnSpc>
                        <a:spcAft>
                          <a:spcPts val="800"/>
                        </a:spcAft>
                        <a:buNone/>
                      </a:pPr>
                      <a:r>
                        <a:rPr lang="es-CO" sz="900" dirty="0">
                          <a:effectLst/>
                        </a:rPr>
                        <a:t>Palivizumab</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$ 30.328</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mg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15mg/kg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3 a 5 dosis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$2.112.901</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$2.274.618</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$2.324.369</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SISMED (42)</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77234457"/>
                  </a:ext>
                </a:extLst>
              </a:tr>
              <a:tr h="294001">
                <a:tc>
                  <a:txBody>
                    <a:bodyPr/>
                    <a:lstStyle/>
                    <a:p>
                      <a:pPr algn="ctr">
                        <a:lnSpc>
                          <a:spcPct val="107000"/>
                        </a:lnSpc>
                        <a:spcAft>
                          <a:spcPts val="800"/>
                        </a:spcAft>
                        <a:buNone/>
                      </a:pPr>
                      <a:r>
                        <a:rPr lang="es-CO" sz="900" dirty="0">
                          <a:effectLst/>
                        </a:rPr>
                        <a:t>Nirsevimab</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$ 22.717</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jeringa prellenada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Dosis única (50 o 100mg)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1</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$1.146.705</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$1.520.826</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$2.673.324</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Referenciación internacional (44)</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48724877"/>
                  </a:ext>
                </a:extLst>
              </a:tr>
              <a:tr h="222179">
                <a:tc rowSpan="2">
                  <a:txBody>
                    <a:bodyPr/>
                    <a:lstStyle/>
                    <a:p>
                      <a:pPr algn="ctr">
                        <a:lnSpc>
                          <a:spcPct val="107000"/>
                        </a:lnSpc>
                        <a:spcAft>
                          <a:spcPts val="800"/>
                        </a:spcAft>
                        <a:buNone/>
                      </a:pPr>
                      <a:r>
                        <a:rPr lang="es-CO" sz="900" dirty="0">
                          <a:effectLst/>
                        </a:rPr>
                        <a:t>RSVpreF</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$ 176.779</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rowSpan="2">
                  <a:txBody>
                    <a:bodyPr/>
                    <a:lstStyle/>
                    <a:p>
                      <a:pPr algn="ctr">
                        <a:lnSpc>
                          <a:spcPct val="107000"/>
                        </a:lnSpc>
                        <a:spcAft>
                          <a:spcPts val="800"/>
                        </a:spcAft>
                        <a:buNone/>
                      </a:pPr>
                      <a:r>
                        <a:rPr lang="es-CO" sz="900" dirty="0">
                          <a:effectLst/>
                        </a:rPr>
                        <a:t>jeringa prellenada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rowSpan="2">
                  <a:txBody>
                    <a:bodyPr/>
                    <a:lstStyle/>
                    <a:p>
                      <a:pPr algn="ctr">
                        <a:lnSpc>
                          <a:spcPct val="107000"/>
                        </a:lnSpc>
                        <a:spcAft>
                          <a:spcPts val="800"/>
                        </a:spcAft>
                        <a:buNone/>
                      </a:pPr>
                      <a:r>
                        <a:rPr lang="es-CO" sz="900" dirty="0">
                          <a:effectLst/>
                        </a:rPr>
                        <a:t>Dosis única (120 µg)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1</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$ 145.932</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$ 177.203</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$ 208.474</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Fondo Rotatorio OMS (43)</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099451786"/>
                  </a:ext>
                </a:extLst>
              </a:tr>
              <a:tr h="294001">
                <a:tc vMerge="1">
                  <a:txBody>
                    <a:bodyPr/>
                    <a:lstStyle/>
                    <a:p>
                      <a:endParaRPr lang="es-CO"/>
                    </a:p>
                  </a:txBody>
                  <a:tcPr/>
                </a:tc>
                <a:tc>
                  <a:txBody>
                    <a:bodyPr/>
                    <a:lstStyle/>
                    <a:p>
                      <a:pPr algn="ctr">
                        <a:lnSpc>
                          <a:spcPct val="107000"/>
                        </a:lnSpc>
                        <a:spcAft>
                          <a:spcPts val="800"/>
                        </a:spcAft>
                        <a:buNone/>
                      </a:pPr>
                      <a:r>
                        <a:rPr lang="es-CO" sz="900" dirty="0">
                          <a:effectLst/>
                        </a:rPr>
                        <a:t>$ 6.353</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vMerge="1">
                  <a:txBody>
                    <a:bodyPr/>
                    <a:lstStyle/>
                    <a:p>
                      <a:endParaRPr lang="es-CO"/>
                    </a:p>
                  </a:txBody>
                  <a:tcPr/>
                </a:tc>
                <a:tc vMerge="1">
                  <a:txBody>
                    <a:bodyPr/>
                    <a:lstStyle/>
                    <a:p>
                      <a:endParaRPr lang="es-CO"/>
                    </a:p>
                  </a:txBody>
                  <a:tcPr/>
                </a:tc>
                <a:tc>
                  <a:txBody>
                    <a:bodyPr/>
                    <a:lstStyle/>
                    <a:p>
                      <a:pPr algn="ctr">
                        <a:lnSpc>
                          <a:spcPct val="107000"/>
                        </a:lnSpc>
                        <a:spcAft>
                          <a:spcPts val="800"/>
                        </a:spcAft>
                        <a:buNone/>
                      </a:pPr>
                      <a:r>
                        <a:rPr lang="es-CO" sz="900" dirty="0">
                          <a:effectLst/>
                        </a:rPr>
                        <a:t>1</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$ 690.958</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$ 762.314</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$ 828.987</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Referenciación internacional (44)</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362466086"/>
                  </a:ext>
                </a:extLst>
              </a:tr>
              <a:tr h="294001">
                <a:tc>
                  <a:txBody>
                    <a:bodyPr/>
                    <a:lstStyle/>
                    <a:p>
                      <a:pPr algn="ctr">
                        <a:lnSpc>
                          <a:spcPct val="107000"/>
                        </a:lnSpc>
                        <a:spcAft>
                          <a:spcPts val="800"/>
                        </a:spcAft>
                        <a:buNone/>
                      </a:pPr>
                      <a:r>
                        <a:rPr lang="es-CO" sz="900" dirty="0">
                          <a:effectLst/>
                        </a:rPr>
                        <a:t>RSVpreF3</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$ 6.342</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jeringa prellenada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Dosis única (120 µg)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1</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$ 619.995</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$ 760.985</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$ 846.696</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Referenciación internacional (44)</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816926801"/>
                  </a:ext>
                </a:extLst>
              </a:tr>
              <a:tr h="509467">
                <a:tc>
                  <a:txBody>
                    <a:bodyPr/>
                    <a:lstStyle/>
                    <a:p>
                      <a:pPr algn="ctr">
                        <a:lnSpc>
                          <a:spcPct val="107000"/>
                        </a:lnSpc>
                        <a:spcAft>
                          <a:spcPts val="800"/>
                        </a:spcAft>
                        <a:buNone/>
                      </a:pPr>
                      <a:r>
                        <a:rPr lang="es-CO" sz="900" dirty="0">
                          <a:effectLst/>
                        </a:rPr>
                        <a:t>mRESVIA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900" dirty="0">
                          <a:effectLst/>
                        </a:rPr>
                        <a:t>$ 15.982</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jeringa prellenada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Dosis única (50 µg)</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1</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$ 599.334</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$ 799.111</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$ 998.889</a:t>
                      </a:r>
                      <a:endParaRPr lang="es-CO"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900" dirty="0">
                          <a:effectLst/>
                        </a:rPr>
                        <a:t>Referenciación internacional (Solo dato EEUU) (44)</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314775746"/>
                  </a:ext>
                </a:extLst>
              </a:tr>
            </a:tbl>
          </a:graphicData>
        </a:graphic>
      </p:graphicFrame>
      <p:graphicFrame>
        <p:nvGraphicFramePr>
          <p:cNvPr id="12" name="Tabla 11">
            <a:extLst>
              <a:ext uri="{FF2B5EF4-FFF2-40B4-BE49-F238E27FC236}">
                <a16:creationId xmlns:a16="http://schemas.microsoft.com/office/drawing/2014/main" id="{5F3DD04C-A044-13FE-F775-8D1F54CCE5C3}"/>
              </a:ext>
            </a:extLst>
          </p:cNvPr>
          <p:cNvGraphicFramePr>
            <a:graphicFrameLocks noGrp="1"/>
          </p:cNvGraphicFramePr>
          <p:nvPr/>
        </p:nvGraphicFramePr>
        <p:xfrm>
          <a:off x="5847496" y="3666518"/>
          <a:ext cx="5555672" cy="3913632"/>
        </p:xfrm>
        <a:graphic>
          <a:graphicData uri="http://schemas.openxmlformats.org/drawingml/2006/table">
            <a:tbl>
              <a:tblPr firstRow="1" firstCol="1" bandRow="1">
                <a:tableStyleId>{5C22544A-7EE6-4342-B048-85BDC9FD1C3A}</a:tableStyleId>
              </a:tblPr>
              <a:tblGrid>
                <a:gridCol w="2543563">
                  <a:extLst>
                    <a:ext uri="{9D8B030D-6E8A-4147-A177-3AD203B41FA5}">
                      <a16:colId xmlns:a16="http://schemas.microsoft.com/office/drawing/2014/main" val="1651088859"/>
                    </a:ext>
                  </a:extLst>
                </a:gridCol>
                <a:gridCol w="970220">
                  <a:extLst>
                    <a:ext uri="{9D8B030D-6E8A-4147-A177-3AD203B41FA5}">
                      <a16:colId xmlns:a16="http://schemas.microsoft.com/office/drawing/2014/main" val="148101706"/>
                    </a:ext>
                  </a:extLst>
                </a:gridCol>
                <a:gridCol w="1033051">
                  <a:extLst>
                    <a:ext uri="{9D8B030D-6E8A-4147-A177-3AD203B41FA5}">
                      <a16:colId xmlns:a16="http://schemas.microsoft.com/office/drawing/2014/main" val="731374250"/>
                    </a:ext>
                  </a:extLst>
                </a:gridCol>
                <a:gridCol w="1008838">
                  <a:extLst>
                    <a:ext uri="{9D8B030D-6E8A-4147-A177-3AD203B41FA5}">
                      <a16:colId xmlns:a16="http://schemas.microsoft.com/office/drawing/2014/main" val="3965288950"/>
                    </a:ext>
                  </a:extLst>
                </a:gridCol>
              </a:tblGrid>
              <a:tr h="224497">
                <a:tc>
                  <a:txBody>
                    <a:bodyPr/>
                    <a:lstStyle/>
                    <a:p>
                      <a:pPr algn="ctr">
                        <a:lnSpc>
                          <a:spcPct val="107000"/>
                        </a:lnSpc>
                        <a:spcAft>
                          <a:spcPts val="800"/>
                        </a:spcAft>
                        <a:buNone/>
                      </a:pPr>
                      <a:r>
                        <a:rPr lang="es-CO" sz="1000" dirty="0">
                          <a:effectLst/>
                        </a:rPr>
                        <a:t>Detalle</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Costo mínimo</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Costo promedio</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Costo Máximo</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extLst>
                  <a:ext uri="{0D108BD9-81ED-4DB2-BD59-A6C34878D82A}">
                    <a16:rowId xmlns:a16="http://schemas.microsoft.com/office/drawing/2014/main" val="1594557378"/>
                  </a:ext>
                </a:extLst>
              </a:tr>
              <a:tr h="125920">
                <a:tc gridSpan="4">
                  <a:txBody>
                    <a:bodyPr/>
                    <a:lstStyle/>
                    <a:p>
                      <a:pPr algn="ctr">
                        <a:lnSpc>
                          <a:spcPct val="107000"/>
                        </a:lnSpc>
                        <a:spcAft>
                          <a:spcPts val="800"/>
                        </a:spcAft>
                        <a:buNone/>
                      </a:pPr>
                      <a:r>
                        <a:rPr lang="es-CO" sz="1000" dirty="0">
                          <a:effectLst/>
                        </a:rPr>
                        <a:t>Niños</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360693913"/>
                  </a:ext>
                </a:extLst>
              </a:tr>
              <a:tr h="125920">
                <a:tc>
                  <a:txBody>
                    <a:bodyPr/>
                    <a:lstStyle/>
                    <a:p>
                      <a:pPr algn="ctr">
                        <a:lnSpc>
                          <a:spcPct val="107000"/>
                        </a:lnSpc>
                        <a:spcAft>
                          <a:spcPts val="800"/>
                        </a:spcAft>
                        <a:buNone/>
                      </a:pPr>
                      <a:r>
                        <a:rPr lang="es-CO" sz="1000" dirty="0">
                          <a:effectLst/>
                        </a:rPr>
                        <a:t>Atención ambulatoria</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$ 134.282</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$ 179.042</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$ 223.803</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50638128"/>
                  </a:ext>
                </a:extLst>
              </a:tr>
              <a:tr h="256589">
                <a:tc>
                  <a:txBody>
                    <a:bodyPr/>
                    <a:lstStyle/>
                    <a:p>
                      <a:pPr algn="ctr">
                        <a:lnSpc>
                          <a:spcPct val="107000"/>
                        </a:lnSpc>
                        <a:spcAft>
                          <a:spcPts val="800"/>
                        </a:spcAft>
                        <a:buNone/>
                      </a:pPr>
                      <a:r>
                        <a:rPr lang="es-CO" sz="1000" dirty="0">
                          <a:effectLst/>
                        </a:rPr>
                        <a:t>Infección sintomática por VSR con hospitalización en sala general</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$ 4.937.169</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$ 6.582.892</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$ 8.228.615</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445663865"/>
                  </a:ext>
                </a:extLst>
              </a:tr>
              <a:tr h="256589">
                <a:tc>
                  <a:txBody>
                    <a:bodyPr/>
                    <a:lstStyle/>
                    <a:p>
                      <a:pPr algn="ctr">
                        <a:lnSpc>
                          <a:spcPct val="107000"/>
                        </a:lnSpc>
                        <a:spcAft>
                          <a:spcPts val="800"/>
                        </a:spcAft>
                        <a:buNone/>
                      </a:pPr>
                      <a:r>
                        <a:rPr lang="es-CO" sz="1000" dirty="0">
                          <a:effectLst/>
                        </a:rPr>
                        <a:t>Infección sintomática por VSR con hospitalización en UCI sin VM</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$ 24.645.382</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$ 32.860.509</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$ 41.075.637</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188176"/>
                  </a:ext>
                </a:extLst>
              </a:tr>
              <a:tr h="256589">
                <a:tc>
                  <a:txBody>
                    <a:bodyPr/>
                    <a:lstStyle/>
                    <a:p>
                      <a:pPr algn="ctr">
                        <a:lnSpc>
                          <a:spcPct val="107000"/>
                        </a:lnSpc>
                        <a:spcAft>
                          <a:spcPts val="800"/>
                        </a:spcAft>
                        <a:buNone/>
                      </a:pPr>
                      <a:r>
                        <a:rPr lang="es-CO" sz="1000" dirty="0">
                          <a:effectLst/>
                        </a:rPr>
                        <a:t>Infección sintomática por VSR con hospitalización en UCI con VM</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$ 28.085.636</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$ 37.447.515</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$ 46.809.394</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639741966"/>
                  </a:ext>
                </a:extLst>
              </a:tr>
              <a:tr h="125920">
                <a:tc gridSpan="4">
                  <a:txBody>
                    <a:bodyPr/>
                    <a:lstStyle/>
                    <a:p>
                      <a:pPr algn="ctr">
                        <a:lnSpc>
                          <a:spcPct val="107000"/>
                        </a:lnSpc>
                        <a:spcAft>
                          <a:spcPts val="800"/>
                        </a:spcAft>
                        <a:buNone/>
                      </a:pPr>
                      <a:r>
                        <a:rPr lang="es-CO" sz="1000" dirty="0">
                          <a:effectLst/>
                        </a:rPr>
                        <a:t>Adultos</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120185810"/>
                  </a:ext>
                </a:extLst>
              </a:tr>
              <a:tr h="125920">
                <a:tc>
                  <a:txBody>
                    <a:bodyPr/>
                    <a:lstStyle/>
                    <a:p>
                      <a:pPr algn="ctr">
                        <a:lnSpc>
                          <a:spcPct val="107000"/>
                        </a:lnSpc>
                        <a:spcAft>
                          <a:spcPts val="800"/>
                        </a:spcAft>
                        <a:buNone/>
                      </a:pPr>
                      <a:r>
                        <a:rPr lang="es-CO" sz="1000" dirty="0">
                          <a:effectLst/>
                        </a:rPr>
                        <a:t>Atención ambulatoria</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$ 204.675</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$ 272.900</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$ 341.125</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86961305"/>
                  </a:ext>
                </a:extLst>
              </a:tr>
              <a:tr h="256589">
                <a:tc>
                  <a:txBody>
                    <a:bodyPr/>
                    <a:lstStyle/>
                    <a:p>
                      <a:pPr algn="ctr">
                        <a:lnSpc>
                          <a:spcPct val="107000"/>
                        </a:lnSpc>
                        <a:spcAft>
                          <a:spcPts val="800"/>
                        </a:spcAft>
                        <a:buNone/>
                      </a:pPr>
                      <a:r>
                        <a:rPr lang="es-CO" sz="1000" dirty="0">
                          <a:effectLst/>
                        </a:rPr>
                        <a:t>Infección sintomática por VSR con hospitalización en sala general</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$ 11.037.836</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$ 14.717.115</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$ 18.396.393</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53447806"/>
                  </a:ext>
                </a:extLst>
              </a:tr>
              <a:tr h="256589">
                <a:tc>
                  <a:txBody>
                    <a:bodyPr/>
                    <a:lstStyle/>
                    <a:p>
                      <a:pPr algn="ctr">
                        <a:lnSpc>
                          <a:spcPct val="107000"/>
                        </a:lnSpc>
                        <a:spcAft>
                          <a:spcPts val="800"/>
                        </a:spcAft>
                        <a:buNone/>
                      </a:pPr>
                      <a:r>
                        <a:rPr lang="es-CO" sz="1000" dirty="0">
                          <a:effectLst/>
                        </a:rPr>
                        <a:t>Infección sintomática por VSR con hospitalización en UCI sin VM</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$ 31.218.924</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$ 41.625.232</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$ 52.031.539</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827935176"/>
                  </a:ext>
                </a:extLst>
              </a:tr>
              <a:tr h="256589">
                <a:tc>
                  <a:txBody>
                    <a:bodyPr/>
                    <a:lstStyle/>
                    <a:p>
                      <a:pPr algn="ctr">
                        <a:lnSpc>
                          <a:spcPct val="107000"/>
                        </a:lnSpc>
                        <a:spcAft>
                          <a:spcPts val="800"/>
                        </a:spcAft>
                        <a:buNone/>
                      </a:pPr>
                      <a:r>
                        <a:rPr lang="es-CO" sz="1000" dirty="0">
                          <a:effectLst/>
                        </a:rPr>
                        <a:t>Infección sintomática por VSR con hospitalización en UCI con VM</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$ 43.059.097</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$ 57.412.129</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$ 71.765.161</a:t>
                      </a:r>
                      <a:endParaRPr lang="es-CO" sz="10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374924778"/>
                  </a:ext>
                </a:extLst>
              </a:tr>
            </a:tbl>
          </a:graphicData>
        </a:graphic>
      </p:graphicFrame>
    </p:spTree>
    <p:extLst>
      <p:ext uri="{BB962C8B-B14F-4D97-AF65-F5344CB8AC3E}">
        <p14:creationId xmlns:p14="http://schemas.microsoft.com/office/powerpoint/2010/main" val="3788648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D6DC780-3EBB-9AE6-4030-21DB199E240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9CBC7CAE-BE7C-A332-ADBF-AA61E6291489}"/>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3BF66C70-7605-C21F-EB5B-6C4E84051365}"/>
              </a:ext>
            </a:extLst>
          </p:cNvPr>
          <p:cNvGrpSpPr/>
          <p:nvPr/>
        </p:nvGrpSpPr>
        <p:grpSpPr>
          <a:xfrm>
            <a:off x="69084" y="630021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0A65DB2F-7C3D-680C-347A-7362079DD5CD}"/>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128647B4-F085-6C89-146B-D0148B7220D0}"/>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B8544833-9DFA-40BE-AE1A-09572860A65B}"/>
              </a:ext>
            </a:extLst>
          </p:cNvPr>
          <p:cNvSpPr txBox="1"/>
          <p:nvPr/>
        </p:nvSpPr>
        <p:spPr>
          <a:xfrm>
            <a:off x="1229010" y="2314940"/>
            <a:ext cx="10182035" cy="923330"/>
          </a:xfrm>
          <a:prstGeom prst="rect">
            <a:avLst/>
          </a:prstGeom>
          <a:noFill/>
        </p:spPr>
        <p:txBody>
          <a:bodyPr wrap="square" lIns="91440" tIns="45720" rIns="91440" bIns="45720" anchor="t">
            <a:spAutoFit/>
          </a:bodyPr>
          <a:lstStyle/>
          <a:p>
            <a:pPr algn="ctr" fontAlgn="base">
              <a:spcBef>
                <a:spcPts val="1200"/>
              </a:spcBef>
            </a:pPr>
            <a:r>
              <a:rPr lang="es-ES" sz="5400" b="1" dirty="0">
                <a:solidFill>
                  <a:srgbClr val="000000"/>
                </a:solidFill>
                <a:latin typeface="+mj-lt"/>
                <a:ea typeface="Calibri"/>
                <a:cs typeface="Calibri"/>
              </a:rPr>
              <a:t>Bienvenida</a:t>
            </a:r>
          </a:p>
        </p:txBody>
      </p:sp>
      <p:sp>
        <p:nvSpPr>
          <p:cNvPr id="9" name="CuadroTexto 8">
            <a:extLst>
              <a:ext uri="{FF2B5EF4-FFF2-40B4-BE49-F238E27FC236}">
                <a16:creationId xmlns:a16="http://schemas.microsoft.com/office/drawing/2014/main" id="{25EBE81C-9071-D5CA-32EE-3C7072D77D89}"/>
              </a:ext>
            </a:extLst>
          </p:cNvPr>
          <p:cNvSpPr txBox="1"/>
          <p:nvPr/>
        </p:nvSpPr>
        <p:spPr>
          <a:xfrm>
            <a:off x="2234047" y="3017770"/>
            <a:ext cx="7877362" cy="1384995"/>
          </a:xfrm>
          <a:prstGeom prst="rect">
            <a:avLst/>
          </a:prstGeom>
          <a:noFill/>
        </p:spPr>
        <p:txBody>
          <a:bodyPr wrap="square">
            <a:spAutoFit/>
          </a:bodyPr>
          <a:lstStyle/>
          <a:p>
            <a:pPr algn="ctr"/>
            <a:r>
              <a:rPr lang="es-ES" sz="2800" b="0" dirty="0"/>
              <a:t>(10 minutos)</a:t>
            </a:r>
          </a:p>
          <a:p>
            <a:pPr algn="ctr"/>
            <a:r>
              <a:rPr lang="es-ES" sz="2800" b="0" dirty="0"/>
              <a:t>Dr. </a:t>
            </a:r>
            <a:r>
              <a:rPr lang="es-ES" sz="2800" b="0" dirty="0" smtClean="0"/>
              <a:t>Julián Fernández</a:t>
            </a:r>
            <a:endParaRPr lang="es-ES" sz="2800" b="0" dirty="0"/>
          </a:p>
          <a:p>
            <a:pPr algn="ctr"/>
            <a:r>
              <a:rPr lang="es-ES" sz="2800" dirty="0" smtClean="0"/>
              <a:t>Subsecretario </a:t>
            </a:r>
            <a:r>
              <a:rPr lang="es-ES" sz="2800" dirty="0"/>
              <a:t>de salud pública</a:t>
            </a:r>
            <a:endParaRPr lang="es-ES" sz="2800" b="0" dirty="0"/>
          </a:p>
        </p:txBody>
      </p:sp>
    </p:spTree>
    <p:extLst>
      <p:ext uri="{BB962C8B-B14F-4D97-AF65-F5344CB8AC3E}">
        <p14:creationId xmlns:p14="http://schemas.microsoft.com/office/powerpoint/2010/main" val="2727711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1ADA568-F848-BC0D-BF8F-00FAB56F5682}"/>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C43016A3-9308-1A41-699B-3D9321A203F6}"/>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Interpretación de resultados</a:t>
            </a:r>
          </a:p>
        </p:txBody>
      </p:sp>
      <p:grpSp>
        <p:nvGrpSpPr>
          <p:cNvPr id="2" name="Grupo 1">
            <a:extLst>
              <a:ext uri="{FF2B5EF4-FFF2-40B4-BE49-F238E27FC236}">
                <a16:creationId xmlns:a16="http://schemas.microsoft.com/office/drawing/2014/main" id="{B22ADB8C-226F-CADE-07C8-B6371D00E122}"/>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131DCD2F-6900-3CD4-AB35-9A420D7F175A}"/>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B9E21ED9-F4E6-DC0D-62CB-3FD541282946}"/>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1" name="Google Shape;6194;p49">
            <a:extLst>
              <a:ext uri="{FF2B5EF4-FFF2-40B4-BE49-F238E27FC236}">
                <a16:creationId xmlns:a16="http://schemas.microsoft.com/office/drawing/2014/main" id="{5E84D364-3781-0FC1-D1C8-9D729FFC5FEB}"/>
              </a:ext>
            </a:extLst>
          </p:cNvPr>
          <p:cNvSpPr txBox="1"/>
          <p:nvPr/>
        </p:nvSpPr>
        <p:spPr>
          <a:xfrm>
            <a:off x="334731" y="6361348"/>
            <a:ext cx="7709100" cy="235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ES" sz="1100" b="1" dirty="0">
                <a:solidFill>
                  <a:srgbClr val="000000"/>
                </a:solidFill>
                <a:latin typeface="Calibri" panose="020F0502020204030204" pitchFamily="34" charset="0"/>
                <a:ea typeface="Calibri" panose="020F0502020204030204" pitchFamily="34" charset="0"/>
                <a:cs typeface="Calibri" panose="020F0502020204030204" pitchFamily="34" charset="0"/>
              </a:rPr>
              <a:t>Fuente: e</a:t>
            </a:r>
            <a:r>
              <a:rPr lang="es-ES" sz="1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laboración propia a partir de Drummond et al, 1997; IETS, 2014</a:t>
            </a:r>
          </a:p>
        </p:txBody>
      </p:sp>
      <p:sp>
        <p:nvSpPr>
          <p:cNvPr id="14" name="CuadroTexto 13">
            <a:extLst>
              <a:ext uri="{FF2B5EF4-FFF2-40B4-BE49-F238E27FC236}">
                <a16:creationId xmlns:a16="http://schemas.microsoft.com/office/drawing/2014/main" id="{FF5C0CFF-839F-F012-9EDA-292669CAD6DF}"/>
              </a:ext>
            </a:extLst>
          </p:cNvPr>
          <p:cNvSpPr txBox="1"/>
          <p:nvPr/>
        </p:nvSpPr>
        <p:spPr>
          <a:xfrm>
            <a:off x="333532" y="5949874"/>
            <a:ext cx="10748996" cy="430887"/>
          </a:xfrm>
          <a:prstGeom prst="rect">
            <a:avLst/>
          </a:prstGeom>
          <a:noFill/>
        </p:spPr>
        <p:txBody>
          <a:bodyPr wrap="square">
            <a:spAutoFit/>
          </a:bodyPr>
          <a:lstStyle/>
          <a:p>
            <a:pPr fontAlgn="ctr"/>
            <a:r>
              <a:rPr lang="es-ES" sz="1100" i="1" dirty="0">
                <a:solidFill>
                  <a:srgbClr val="000000"/>
                </a:solidFill>
                <a:latin typeface="Calibri" panose="020F0502020204030204" pitchFamily="34" charset="0"/>
                <a:ea typeface="Calibri" panose="020F0502020204030204" pitchFamily="34" charset="0"/>
                <a:cs typeface="Calibri" panose="020F0502020204030204" pitchFamily="34" charset="0"/>
              </a:rPr>
              <a:t>Espinosa O, et al. (2022) estimaron un Umbral de Costo-Efectividad (UCE) </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 Colombia de 86% de 1 PIB per cápita por AVAC y 74,5% de 1 PIB per cápita por AVG. </a:t>
            </a:r>
          </a:p>
          <a:p>
            <a:pPr fontAlgn="ct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Según la OMS el UCE es entre 1 y 3 PIB per cápita siempre y cuando no se tenga una estimación propia para el país.</a:t>
            </a:r>
          </a:p>
        </p:txBody>
      </p:sp>
      <p:cxnSp>
        <p:nvCxnSpPr>
          <p:cNvPr id="27" name="Conector recto de flecha 26">
            <a:extLst>
              <a:ext uri="{FF2B5EF4-FFF2-40B4-BE49-F238E27FC236}">
                <a16:creationId xmlns:a16="http://schemas.microsoft.com/office/drawing/2014/main" id="{6146B83B-202B-BA84-AA52-EEBF5FF1FC75}"/>
              </a:ext>
            </a:extLst>
          </p:cNvPr>
          <p:cNvCxnSpPr>
            <a:cxnSpLocks/>
          </p:cNvCxnSpPr>
          <p:nvPr/>
        </p:nvCxnSpPr>
        <p:spPr>
          <a:xfrm>
            <a:off x="5193792" y="1008500"/>
            <a:ext cx="0" cy="4688212"/>
          </a:xfrm>
          <a:prstGeom prst="straightConnector1">
            <a:avLst/>
          </a:prstGeom>
          <a:ln w="38100">
            <a:solidFill>
              <a:schemeClr val="tx1">
                <a:lumMod val="65000"/>
                <a:lumOff val="3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534AF489-4FFD-51B6-DD8D-9817354C24B3}"/>
              </a:ext>
            </a:extLst>
          </p:cNvPr>
          <p:cNvCxnSpPr>
            <a:cxnSpLocks/>
          </p:cNvCxnSpPr>
          <p:nvPr/>
        </p:nvCxnSpPr>
        <p:spPr>
          <a:xfrm flipV="1">
            <a:off x="2176272" y="3268463"/>
            <a:ext cx="6272784" cy="30686"/>
          </a:xfrm>
          <a:prstGeom prst="straightConnector1">
            <a:avLst/>
          </a:prstGeom>
          <a:ln w="38100">
            <a:solidFill>
              <a:schemeClr val="tx1">
                <a:lumMod val="65000"/>
                <a:lumOff val="3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CuadroTexto 30">
            <a:extLst>
              <a:ext uri="{FF2B5EF4-FFF2-40B4-BE49-F238E27FC236}">
                <a16:creationId xmlns:a16="http://schemas.microsoft.com/office/drawing/2014/main" id="{6CEDE6DA-F3A6-BA51-221C-B8101A81366C}"/>
              </a:ext>
            </a:extLst>
          </p:cNvPr>
          <p:cNvSpPr txBox="1"/>
          <p:nvPr/>
        </p:nvSpPr>
        <p:spPr>
          <a:xfrm>
            <a:off x="4198460" y="1008500"/>
            <a:ext cx="1016079" cy="369332"/>
          </a:xfrm>
          <a:prstGeom prst="rect">
            <a:avLst/>
          </a:prstGeom>
          <a:noFill/>
        </p:spPr>
        <p:txBody>
          <a:bodyPr wrap="square" rtlCol="0">
            <a:spAutoFit/>
          </a:bodyPr>
          <a:lstStyle/>
          <a:p>
            <a:r>
              <a:rPr lang="es-CO" dirty="0">
                <a:latin typeface="Calibri" panose="020F0502020204030204" pitchFamily="34" charset="0"/>
                <a:ea typeface="Calibri" panose="020F0502020204030204" pitchFamily="34" charset="0"/>
                <a:cs typeface="Calibri" panose="020F0502020204030204" pitchFamily="34" charset="0"/>
              </a:rPr>
              <a:t>Costos</a:t>
            </a:r>
          </a:p>
        </p:txBody>
      </p:sp>
      <p:sp>
        <p:nvSpPr>
          <p:cNvPr id="32" name="CuadroTexto 31">
            <a:extLst>
              <a:ext uri="{FF2B5EF4-FFF2-40B4-BE49-F238E27FC236}">
                <a16:creationId xmlns:a16="http://schemas.microsoft.com/office/drawing/2014/main" id="{2F59B7D3-6E25-E8D0-FEE9-C2B505D4DF5E}"/>
              </a:ext>
            </a:extLst>
          </p:cNvPr>
          <p:cNvSpPr txBox="1"/>
          <p:nvPr/>
        </p:nvSpPr>
        <p:spPr>
          <a:xfrm>
            <a:off x="7282127" y="3283806"/>
            <a:ext cx="1523409" cy="369332"/>
          </a:xfrm>
          <a:prstGeom prst="rect">
            <a:avLst/>
          </a:prstGeom>
          <a:noFill/>
        </p:spPr>
        <p:txBody>
          <a:bodyPr wrap="square" rtlCol="0">
            <a:spAutoFit/>
          </a:bodyPr>
          <a:lstStyle/>
          <a:p>
            <a:r>
              <a:rPr lang="es-CO" dirty="0">
                <a:latin typeface="Calibri" panose="020F0502020204030204" pitchFamily="34" charset="0"/>
                <a:ea typeface="Calibri" panose="020F0502020204030204" pitchFamily="34" charset="0"/>
                <a:cs typeface="Calibri" panose="020F0502020204030204" pitchFamily="34" charset="0"/>
              </a:rPr>
              <a:t>Efectividad</a:t>
            </a:r>
          </a:p>
        </p:txBody>
      </p:sp>
      <p:pic>
        <p:nvPicPr>
          <p:cNvPr id="36" name="Gráfico 35" descr="Insignia de seguir con relleno sólido">
            <a:extLst>
              <a:ext uri="{FF2B5EF4-FFF2-40B4-BE49-F238E27FC236}">
                <a16:creationId xmlns:a16="http://schemas.microsoft.com/office/drawing/2014/main" id="{C4149602-0209-3823-B6B6-203056A9010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950218" y="2774856"/>
            <a:ext cx="466845" cy="466845"/>
          </a:xfrm>
          <a:prstGeom prst="rect">
            <a:avLst/>
          </a:prstGeom>
        </p:spPr>
      </p:pic>
      <p:pic>
        <p:nvPicPr>
          <p:cNvPr id="38" name="Gráfico 37" descr="Insignia Desplegada con relleno sólido">
            <a:extLst>
              <a:ext uri="{FF2B5EF4-FFF2-40B4-BE49-F238E27FC236}">
                <a16:creationId xmlns:a16="http://schemas.microsoft.com/office/drawing/2014/main" id="{18F29FFD-9F7E-CE5F-807A-E22CC608049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203944" y="3347071"/>
            <a:ext cx="466845" cy="466845"/>
          </a:xfrm>
          <a:prstGeom prst="rect">
            <a:avLst/>
          </a:prstGeom>
        </p:spPr>
      </p:pic>
      <p:pic>
        <p:nvPicPr>
          <p:cNvPr id="41" name="Gráfico 40" descr="Insignia de seguir con relleno sólido">
            <a:extLst>
              <a:ext uri="{FF2B5EF4-FFF2-40B4-BE49-F238E27FC236}">
                <a16:creationId xmlns:a16="http://schemas.microsoft.com/office/drawing/2014/main" id="{834A500A-EAAE-9EE5-E1EC-D97F2186312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50182" y="1105342"/>
            <a:ext cx="466845" cy="466845"/>
          </a:xfrm>
          <a:prstGeom prst="rect">
            <a:avLst/>
          </a:prstGeom>
        </p:spPr>
      </p:pic>
      <p:pic>
        <p:nvPicPr>
          <p:cNvPr id="42" name="Gráfico 41" descr="Insignia Desplegada con relleno sólido">
            <a:extLst>
              <a:ext uri="{FF2B5EF4-FFF2-40B4-BE49-F238E27FC236}">
                <a16:creationId xmlns:a16="http://schemas.microsoft.com/office/drawing/2014/main" id="{773FED6B-2709-1CBA-7A75-2BF44F0765DC}"/>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662350" y="5305254"/>
            <a:ext cx="466845" cy="466845"/>
          </a:xfrm>
          <a:prstGeom prst="rect">
            <a:avLst/>
          </a:prstGeom>
        </p:spPr>
      </p:pic>
      <p:sp>
        <p:nvSpPr>
          <p:cNvPr id="46" name="Elipse 45">
            <a:extLst>
              <a:ext uri="{FF2B5EF4-FFF2-40B4-BE49-F238E27FC236}">
                <a16:creationId xmlns:a16="http://schemas.microsoft.com/office/drawing/2014/main" id="{B72E1316-5B3F-013D-B571-C565070369A0}"/>
              </a:ext>
            </a:extLst>
          </p:cNvPr>
          <p:cNvSpPr/>
          <p:nvPr/>
        </p:nvSpPr>
        <p:spPr>
          <a:xfrm>
            <a:off x="4936477" y="3068362"/>
            <a:ext cx="514629" cy="430887"/>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7" name="Elipse 46">
            <a:extLst>
              <a:ext uri="{FF2B5EF4-FFF2-40B4-BE49-F238E27FC236}">
                <a16:creationId xmlns:a16="http://schemas.microsoft.com/office/drawing/2014/main" id="{8B031377-EE90-65B8-2623-BBAD666E5D94}"/>
              </a:ext>
            </a:extLst>
          </p:cNvPr>
          <p:cNvSpPr/>
          <p:nvPr/>
        </p:nvSpPr>
        <p:spPr>
          <a:xfrm>
            <a:off x="5483604" y="1193166"/>
            <a:ext cx="2457849" cy="4410077"/>
          </a:xfrm>
          <a:prstGeom prst="ellipse">
            <a:avLst/>
          </a:prstGeom>
          <a:noFill/>
          <a:ln>
            <a:solidFill>
              <a:srgbClr val="0EBE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8" name="Elipse 47">
            <a:extLst>
              <a:ext uri="{FF2B5EF4-FFF2-40B4-BE49-F238E27FC236}">
                <a16:creationId xmlns:a16="http://schemas.microsoft.com/office/drawing/2014/main" id="{526319DD-287C-702B-C15F-E95DE4576030}"/>
              </a:ext>
            </a:extLst>
          </p:cNvPr>
          <p:cNvSpPr/>
          <p:nvPr/>
        </p:nvSpPr>
        <p:spPr>
          <a:xfrm>
            <a:off x="5124842" y="3234306"/>
            <a:ext cx="137897" cy="1296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Elipse 48">
            <a:extLst>
              <a:ext uri="{FF2B5EF4-FFF2-40B4-BE49-F238E27FC236}">
                <a16:creationId xmlns:a16="http://schemas.microsoft.com/office/drawing/2014/main" id="{990B1533-CA40-157C-F667-CA7B1D8EA400}"/>
              </a:ext>
            </a:extLst>
          </p:cNvPr>
          <p:cNvSpPr/>
          <p:nvPr/>
        </p:nvSpPr>
        <p:spPr>
          <a:xfrm>
            <a:off x="3421010" y="2128619"/>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0" name="Elipse 49">
            <a:extLst>
              <a:ext uri="{FF2B5EF4-FFF2-40B4-BE49-F238E27FC236}">
                <a16:creationId xmlns:a16="http://schemas.microsoft.com/office/drawing/2014/main" id="{09CDE478-50A4-6182-9C24-E596D7901D1E}"/>
              </a:ext>
            </a:extLst>
          </p:cNvPr>
          <p:cNvSpPr/>
          <p:nvPr/>
        </p:nvSpPr>
        <p:spPr>
          <a:xfrm>
            <a:off x="3489958" y="4346686"/>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Elipse 50">
            <a:extLst>
              <a:ext uri="{FF2B5EF4-FFF2-40B4-BE49-F238E27FC236}">
                <a16:creationId xmlns:a16="http://schemas.microsoft.com/office/drawing/2014/main" id="{8CAD1DF9-35CA-8B01-056C-0F6DE6A34177}"/>
              </a:ext>
            </a:extLst>
          </p:cNvPr>
          <p:cNvSpPr/>
          <p:nvPr/>
        </p:nvSpPr>
        <p:spPr>
          <a:xfrm>
            <a:off x="6587104" y="2101129"/>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2" name="Elipse 51">
            <a:extLst>
              <a:ext uri="{FF2B5EF4-FFF2-40B4-BE49-F238E27FC236}">
                <a16:creationId xmlns:a16="http://schemas.microsoft.com/office/drawing/2014/main" id="{2267D2EE-F36E-14FC-3242-3F271B2C6A41}"/>
              </a:ext>
            </a:extLst>
          </p:cNvPr>
          <p:cNvSpPr/>
          <p:nvPr/>
        </p:nvSpPr>
        <p:spPr>
          <a:xfrm>
            <a:off x="6587104" y="4346686"/>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Elipse 52">
            <a:extLst>
              <a:ext uri="{FF2B5EF4-FFF2-40B4-BE49-F238E27FC236}">
                <a16:creationId xmlns:a16="http://schemas.microsoft.com/office/drawing/2014/main" id="{AE93B2B2-6FFC-F1CF-CEE2-F9CFAC35F675}"/>
              </a:ext>
            </a:extLst>
          </p:cNvPr>
          <p:cNvSpPr/>
          <p:nvPr/>
        </p:nvSpPr>
        <p:spPr>
          <a:xfrm>
            <a:off x="5124841" y="2101129"/>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4" name="Elipse 53">
            <a:extLst>
              <a:ext uri="{FF2B5EF4-FFF2-40B4-BE49-F238E27FC236}">
                <a16:creationId xmlns:a16="http://schemas.microsoft.com/office/drawing/2014/main" id="{74654985-EC0B-0E6A-9C2B-97C8C7446EB5}"/>
              </a:ext>
            </a:extLst>
          </p:cNvPr>
          <p:cNvSpPr/>
          <p:nvPr/>
        </p:nvSpPr>
        <p:spPr>
          <a:xfrm>
            <a:off x="5122946" y="4346686"/>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descr="Insignia signo de interrogación con relleno sólido">
            <a:extLst>
              <a:ext uri="{FF2B5EF4-FFF2-40B4-BE49-F238E27FC236}">
                <a16:creationId xmlns:a16="http://schemas.microsoft.com/office/drawing/2014/main" id="{CACAB48B-3829-FF35-E6CB-3EB73F81ABC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096000" y="1763970"/>
            <a:ext cx="466845" cy="466845"/>
          </a:xfrm>
          <a:prstGeom prst="rect">
            <a:avLst/>
          </a:prstGeom>
        </p:spPr>
      </p:pic>
      <p:grpSp>
        <p:nvGrpSpPr>
          <p:cNvPr id="60" name="Grupo 59">
            <a:extLst>
              <a:ext uri="{FF2B5EF4-FFF2-40B4-BE49-F238E27FC236}">
                <a16:creationId xmlns:a16="http://schemas.microsoft.com/office/drawing/2014/main" id="{CFB65C3D-EA55-F615-C25E-8BD785C80426}"/>
              </a:ext>
            </a:extLst>
          </p:cNvPr>
          <p:cNvGrpSpPr/>
          <p:nvPr/>
        </p:nvGrpSpPr>
        <p:grpSpPr>
          <a:xfrm>
            <a:off x="604728" y="1206426"/>
            <a:ext cx="2209562" cy="781754"/>
            <a:chOff x="604728" y="1206426"/>
            <a:chExt cx="2209562" cy="781754"/>
          </a:xfrm>
        </p:grpSpPr>
        <p:sp>
          <p:nvSpPr>
            <p:cNvPr id="56" name="Elipse 55">
              <a:extLst>
                <a:ext uri="{FF2B5EF4-FFF2-40B4-BE49-F238E27FC236}">
                  <a16:creationId xmlns:a16="http://schemas.microsoft.com/office/drawing/2014/main" id="{9D41D10E-A9D8-8398-6BF0-8D4570532E8F}"/>
                </a:ext>
              </a:extLst>
            </p:cNvPr>
            <p:cNvSpPr/>
            <p:nvPr/>
          </p:nvSpPr>
          <p:spPr>
            <a:xfrm>
              <a:off x="604728" y="1339445"/>
              <a:ext cx="137897" cy="1296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7" name="Elipse 56">
              <a:extLst>
                <a:ext uri="{FF2B5EF4-FFF2-40B4-BE49-F238E27FC236}">
                  <a16:creationId xmlns:a16="http://schemas.microsoft.com/office/drawing/2014/main" id="{10BE7E42-7583-EFAF-627D-4270E3377891}"/>
                </a:ext>
              </a:extLst>
            </p:cNvPr>
            <p:cNvSpPr/>
            <p:nvPr/>
          </p:nvSpPr>
          <p:spPr>
            <a:xfrm>
              <a:off x="606524" y="1750919"/>
              <a:ext cx="137897" cy="12968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8" name="CuadroTexto 57">
              <a:extLst>
                <a:ext uri="{FF2B5EF4-FFF2-40B4-BE49-F238E27FC236}">
                  <a16:creationId xmlns:a16="http://schemas.microsoft.com/office/drawing/2014/main" id="{8AFD2984-EE42-D7BE-BB2B-CA854D416B65}"/>
                </a:ext>
              </a:extLst>
            </p:cNvPr>
            <p:cNvSpPr txBox="1"/>
            <p:nvPr/>
          </p:nvSpPr>
          <p:spPr>
            <a:xfrm>
              <a:off x="763371" y="1206426"/>
              <a:ext cx="1860015" cy="369332"/>
            </a:xfrm>
            <a:prstGeom prst="rect">
              <a:avLst/>
            </a:prstGeom>
            <a:noFill/>
          </p:spPr>
          <p:txBody>
            <a:bodyPr wrap="square" rtlCol="0">
              <a:spAutoFit/>
            </a:bodyPr>
            <a:lstStyle/>
            <a:p>
              <a:r>
                <a:rPr lang="es-CO" dirty="0">
                  <a:latin typeface="Calibri" panose="020F0502020204030204" pitchFamily="34" charset="0"/>
                  <a:ea typeface="Calibri" panose="020F0502020204030204" pitchFamily="34" charset="0"/>
                  <a:cs typeface="Calibri" panose="020F0502020204030204" pitchFamily="34" charset="0"/>
                </a:rPr>
                <a:t>Estrategia actual</a:t>
              </a:r>
            </a:p>
          </p:txBody>
        </p:sp>
        <p:sp>
          <p:nvSpPr>
            <p:cNvPr id="59" name="CuadroTexto 58">
              <a:extLst>
                <a:ext uri="{FF2B5EF4-FFF2-40B4-BE49-F238E27FC236}">
                  <a16:creationId xmlns:a16="http://schemas.microsoft.com/office/drawing/2014/main" id="{C2BB6CBD-2641-CC24-BAA8-50FF7A373B6A}"/>
                </a:ext>
              </a:extLst>
            </p:cNvPr>
            <p:cNvSpPr txBox="1"/>
            <p:nvPr/>
          </p:nvSpPr>
          <p:spPr>
            <a:xfrm>
              <a:off x="770239" y="1618848"/>
              <a:ext cx="2044051" cy="369332"/>
            </a:xfrm>
            <a:prstGeom prst="rect">
              <a:avLst/>
            </a:prstGeom>
            <a:noFill/>
          </p:spPr>
          <p:txBody>
            <a:bodyPr wrap="square" rtlCol="0">
              <a:spAutoFit/>
            </a:bodyPr>
            <a:lstStyle/>
            <a:p>
              <a:r>
                <a:rPr lang="es-CO" dirty="0">
                  <a:latin typeface="Calibri" panose="020F0502020204030204" pitchFamily="34" charset="0"/>
                  <a:ea typeface="Calibri" panose="020F0502020204030204" pitchFamily="34" charset="0"/>
                  <a:cs typeface="Calibri" panose="020F0502020204030204" pitchFamily="34" charset="0"/>
                </a:rPr>
                <a:t>Nueva tecnología</a:t>
              </a:r>
            </a:p>
          </p:txBody>
        </p:sp>
      </p:grpSp>
      <p:sp>
        <p:nvSpPr>
          <p:cNvPr id="61" name="CuadroTexto 60">
            <a:extLst>
              <a:ext uri="{FF2B5EF4-FFF2-40B4-BE49-F238E27FC236}">
                <a16:creationId xmlns:a16="http://schemas.microsoft.com/office/drawing/2014/main" id="{BC42060B-255A-61E0-E225-988B22E7AE93}"/>
              </a:ext>
            </a:extLst>
          </p:cNvPr>
          <p:cNvSpPr txBox="1"/>
          <p:nvPr/>
        </p:nvSpPr>
        <p:spPr>
          <a:xfrm>
            <a:off x="2480762" y="2293905"/>
            <a:ext cx="2108463" cy="584775"/>
          </a:xfrm>
          <a:prstGeom prst="rect">
            <a:avLst/>
          </a:prstGeom>
          <a:noFill/>
        </p:spPr>
        <p:txBody>
          <a:bodyPr wrap="square" rtlCol="0">
            <a:spAutoFit/>
          </a:bodyPr>
          <a:lstStyle/>
          <a:p>
            <a:pPr algn="ctr"/>
            <a:r>
              <a:rPr lang="es-CO" sz="1600" b="1" dirty="0">
                <a:latin typeface="Calibri" panose="020F0502020204030204" pitchFamily="34" charset="0"/>
                <a:ea typeface="Calibri" panose="020F0502020204030204" pitchFamily="34" charset="0"/>
                <a:cs typeface="Calibri" panose="020F0502020204030204" pitchFamily="34" charset="0"/>
              </a:rPr>
              <a:t>Menos efectiva y más costosa (Dominada)</a:t>
            </a:r>
          </a:p>
        </p:txBody>
      </p:sp>
      <p:sp>
        <p:nvSpPr>
          <p:cNvPr id="62" name="CuadroTexto 61">
            <a:extLst>
              <a:ext uri="{FF2B5EF4-FFF2-40B4-BE49-F238E27FC236}">
                <a16:creationId xmlns:a16="http://schemas.microsoft.com/office/drawing/2014/main" id="{5C63B926-3385-1F94-1722-30076A826B99}"/>
              </a:ext>
            </a:extLst>
          </p:cNvPr>
          <p:cNvSpPr txBox="1"/>
          <p:nvPr/>
        </p:nvSpPr>
        <p:spPr>
          <a:xfrm>
            <a:off x="5575247" y="4438822"/>
            <a:ext cx="2274562" cy="861774"/>
          </a:xfrm>
          <a:prstGeom prst="rect">
            <a:avLst/>
          </a:prstGeom>
          <a:noFill/>
        </p:spPr>
        <p:txBody>
          <a:bodyPr wrap="square" rtlCol="0">
            <a:spAutoFit/>
          </a:bodyPr>
          <a:lstStyle/>
          <a:p>
            <a:pPr algn="ctr"/>
            <a:r>
              <a:rPr lang="es-CO" sz="1600" b="1" dirty="0">
                <a:latin typeface="Calibri" panose="020F0502020204030204" pitchFamily="34" charset="0"/>
                <a:ea typeface="Calibri" panose="020F0502020204030204" pitchFamily="34" charset="0"/>
                <a:cs typeface="Calibri" panose="020F0502020204030204" pitchFamily="34" charset="0"/>
              </a:rPr>
              <a:t>Más efectiva y menos costosa</a:t>
            </a:r>
          </a:p>
          <a:p>
            <a:pPr algn="ctr"/>
            <a:r>
              <a:rPr lang="es-CO" sz="1600" b="1" dirty="0">
                <a:latin typeface="Calibri" panose="020F0502020204030204" pitchFamily="34" charset="0"/>
                <a:ea typeface="Calibri" panose="020F0502020204030204" pitchFamily="34" charset="0"/>
                <a:cs typeface="Calibri" panose="020F0502020204030204" pitchFamily="34" charset="0"/>
              </a:rPr>
              <a:t>(Dominante)</a:t>
            </a:r>
          </a:p>
        </p:txBody>
      </p:sp>
      <p:sp>
        <p:nvSpPr>
          <p:cNvPr id="63" name="CuadroTexto 62">
            <a:extLst>
              <a:ext uri="{FF2B5EF4-FFF2-40B4-BE49-F238E27FC236}">
                <a16:creationId xmlns:a16="http://schemas.microsoft.com/office/drawing/2014/main" id="{4D15C120-ABCA-1465-A5DA-01E4FEE66713}"/>
              </a:ext>
            </a:extLst>
          </p:cNvPr>
          <p:cNvSpPr txBox="1"/>
          <p:nvPr/>
        </p:nvSpPr>
        <p:spPr>
          <a:xfrm>
            <a:off x="6038028" y="2252064"/>
            <a:ext cx="1654839" cy="584775"/>
          </a:xfrm>
          <a:prstGeom prst="rect">
            <a:avLst/>
          </a:prstGeom>
          <a:noFill/>
        </p:spPr>
        <p:txBody>
          <a:bodyPr wrap="square" rtlCol="0">
            <a:spAutoFit/>
          </a:bodyPr>
          <a:lstStyle/>
          <a:p>
            <a:r>
              <a:rPr lang="es-CO" sz="1600" b="1" dirty="0">
                <a:latin typeface="Calibri" panose="020F0502020204030204" pitchFamily="34" charset="0"/>
                <a:ea typeface="Calibri" panose="020F0502020204030204" pitchFamily="34" charset="0"/>
                <a:cs typeface="Calibri" panose="020F0502020204030204" pitchFamily="34" charset="0"/>
              </a:rPr>
              <a:t>Más efectiva y más costosa</a:t>
            </a:r>
          </a:p>
        </p:txBody>
      </p:sp>
      <p:cxnSp>
        <p:nvCxnSpPr>
          <p:cNvPr id="65" name="Conector recto de flecha 64">
            <a:extLst>
              <a:ext uri="{FF2B5EF4-FFF2-40B4-BE49-F238E27FC236}">
                <a16:creationId xmlns:a16="http://schemas.microsoft.com/office/drawing/2014/main" id="{3304B605-C768-4F25-F17D-4333F931815F}"/>
              </a:ext>
            </a:extLst>
          </p:cNvPr>
          <p:cNvCxnSpPr>
            <a:cxnSpLocks/>
          </p:cNvCxnSpPr>
          <p:nvPr/>
        </p:nvCxnSpPr>
        <p:spPr>
          <a:xfrm flipV="1">
            <a:off x="6834404" y="1880769"/>
            <a:ext cx="1340471" cy="2539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5D130DFA-AFEA-C2A9-6CC1-2B3E23BB64C0}"/>
                  </a:ext>
                </a:extLst>
              </p:cNvPr>
              <p:cNvSpPr txBox="1"/>
              <p:nvPr/>
            </p:nvSpPr>
            <p:spPr>
              <a:xfrm>
                <a:off x="8162319" y="1465109"/>
                <a:ext cx="186526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sz="2400" b="1" i="1" smtClean="0">
                              <a:solidFill>
                                <a:schemeClr val="accent4">
                                  <a:lumMod val="75000"/>
                                </a:schemeClr>
                              </a:solidFill>
                              <a:latin typeface="Cambria Math" panose="02040503050406030204" pitchFamily="18" charset="0"/>
                            </a:rPr>
                          </m:ctrlPr>
                        </m:fPr>
                        <m:num>
                          <m:r>
                            <a:rPr lang="es-CO" sz="2400" b="1" i="1" smtClean="0">
                              <a:solidFill>
                                <a:schemeClr val="accent4">
                                  <a:lumMod val="75000"/>
                                </a:schemeClr>
                              </a:solidFill>
                              <a:latin typeface="Cambria Math" panose="02040503050406030204" pitchFamily="18" charset="0"/>
                              <a:ea typeface="Cambria Math" panose="02040503050406030204" pitchFamily="18" charset="0"/>
                            </a:rPr>
                            <m:t>∆</m:t>
                          </m:r>
                          <m:r>
                            <a:rPr lang="es-CO" sz="2400" b="1" i="1" smtClean="0">
                              <a:solidFill>
                                <a:schemeClr val="accent4">
                                  <a:lumMod val="75000"/>
                                </a:schemeClr>
                              </a:solidFill>
                              <a:latin typeface="Cambria Math" panose="02040503050406030204" pitchFamily="18" charset="0"/>
                              <a:ea typeface="Cambria Math" panose="02040503050406030204" pitchFamily="18" charset="0"/>
                            </a:rPr>
                            <m:t>𝑪</m:t>
                          </m:r>
                        </m:num>
                        <m:den>
                          <m:r>
                            <a:rPr lang="es-CO" sz="2400" b="1" i="1" smtClean="0">
                              <a:solidFill>
                                <a:schemeClr val="accent4">
                                  <a:lumMod val="75000"/>
                                </a:schemeClr>
                              </a:solidFill>
                              <a:latin typeface="Cambria Math" panose="02040503050406030204" pitchFamily="18" charset="0"/>
                              <a:ea typeface="Cambria Math" panose="02040503050406030204" pitchFamily="18" charset="0"/>
                            </a:rPr>
                            <m:t>∆</m:t>
                          </m:r>
                          <m:r>
                            <a:rPr lang="es-CO" sz="2400" b="1" i="1" smtClean="0">
                              <a:solidFill>
                                <a:schemeClr val="accent4">
                                  <a:lumMod val="75000"/>
                                </a:schemeClr>
                              </a:solidFill>
                              <a:latin typeface="Cambria Math" panose="02040503050406030204" pitchFamily="18" charset="0"/>
                              <a:ea typeface="Cambria Math" panose="02040503050406030204" pitchFamily="18" charset="0"/>
                            </a:rPr>
                            <m:t>𝑬</m:t>
                          </m:r>
                        </m:den>
                      </m:f>
                      <m:r>
                        <a:rPr lang="es-CO" sz="2400" b="1" i="1" smtClean="0">
                          <a:solidFill>
                            <a:schemeClr val="accent4">
                              <a:lumMod val="75000"/>
                            </a:schemeClr>
                          </a:solidFill>
                          <a:latin typeface="Cambria Math" panose="02040503050406030204" pitchFamily="18" charset="0"/>
                          <a:ea typeface="Cambria Math" panose="02040503050406030204" pitchFamily="18" charset="0"/>
                        </a:rPr>
                        <m:t>&lt;</m:t>
                      </m:r>
                      <m:r>
                        <a:rPr lang="es-CO" sz="2400" b="1" i="1" smtClean="0">
                          <a:solidFill>
                            <a:schemeClr val="accent4">
                              <a:lumMod val="75000"/>
                            </a:schemeClr>
                          </a:solidFill>
                          <a:latin typeface="Cambria Math" panose="02040503050406030204" pitchFamily="18" charset="0"/>
                          <a:ea typeface="Cambria Math" panose="02040503050406030204" pitchFamily="18" charset="0"/>
                        </a:rPr>
                        <m:t>𝑼𝑪𝑬</m:t>
                      </m:r>
                    </m:oMath>
                  </m:oMathPara>
                </a14:m>
                <a:endParaRPr lang="es-CO" sz="2400" b="1" dirty="0"/>
              </a:p>
            </p:txBody>
          </p:sp>
        </mc:Choice>
        <mc:Fallback xmlns="">
          <p:sp>
            <p:nvSpPr>
              <p:cNvPr id="66" name="CuadroTexto 65">
                <a:extLst>
                  <a:ext uri="{FF2B5EF4-FFF2-40B4-BE49-F238E27FC236}">
                    <a16:creationId xmlns:a16="http://schemas.microsoft.com/office/drawing/2014/main" id="{5D130DFA-AFEA-C2A9-6CC1-2B3E23BB64C0}"/>
                  </a:ext>
                </a:extLst>
              </p:cNvPr>
              <p:cNvSpPr txBox="1">
                <a:spLocks noRot="1" noChangeAspect="1" noMove="1" noResize="1" noEditPoints="1" noAdjustHandles="1" noChangeArrowheads="1" noChangeShapeType="1" noTextEdit="1"/>
              </p:cNvSpPr>
              <p:nvPr/>
            </p:nvSpPr>
            <p:spPr>
              <a:xfrm>
                <a:off x="8162319" y="1465109"/>
                <a:ext cx="1865269" cy="691471"/>
              </a:xfrm>
              <a:prstGeom prst="rect">
                <a:avLst/>
              </a:prstGeom>
              <a:blipFill>
                <a:blip r:embed="rId12"/>
                <a:stretch>
                  <a:fillRect/>
                </a:stretch>
              </a:blipFill>
            </p:spPr>
            <p:txBody>
              <a:bodyPr/>
              <a:lstStyle/>
              <a:p>
                <a:r>
                  <a:rPr lang="en-US">
                    <a:noFill/>
                  </a:rPr>
                  <a:t> </a:t>
                </a:r>
              </a:p>
            </p:txBody>
          </p:sp>
        </mc:Fallback>
      </mc:AlternateContent>
      <p:sp>
        <p:nvSpPr>
          <p:cNvPr id="69" name="CuadroTexto 68">
            <a:extLst>
              <a:ext uri="{FF2B5EF4-FFF2-40B4-BE49-F238E27FC236}">
                <a16:creationId xmlns:a16="http://schemas.microsoft.com/office/drawing/2014/main" id="{ADE70062-83EA-1820-E2E4-81CF977CD5EA}"/>
              </a:ext>
            </a:extLst>
          </p:cNvPr>
          <p:cNvSpPr txBox="1"/>
          <p:nvPr/>
        </p:nvSpPr>
        <p:spPr>
          <a:xfrm>
            <a:off x="2598036" y="4503030"/>
            <a:ext cx="2108463" cy="584775"/>
          </a:xfrm>
          <a:prstGeom prst="rect">
            <a:avLst/>
          </a:prstGeom>
          <a:noFill/>
        </p:spPr>
        <p:txBody>
          <a:bodyPr wrap="square" rtlCol="0">
            <a:spAutoFit/>
          </a:bodyPr>
          <a:lstStyle/>
          <a:p>
            <a:pPr algn="ctr"/>
            <a:r>
              <a:rPr lang="es-CO" sz="1600" b="1" dirty="0">
                <a:latin typeface="Calibri" panose="020F0502020204030204" pitchFamily="34" charset="0"/>
                <a:ea typeface="Calibri" panose="020F0502020204030204" pitchFamily="34" charset="0"/>
                <a:cs typeface="Calibri" panose="020F0502020204030204" pitchFamily="34" charset="0"/>
              </a:rPr>
              <a:t>Menos efectiva y menos costosa</a:t>
            </a:r>
          </a:p>
        </p:txBody>
      </p:sp>
    </p:spTree>
    <p:extLst>
      <p:ext uri="{BB962C8B-B14F-4D97-AF65-F5344CB8AC3E}">
        <p14:creationId xmlns:p14="http://schemas.microsoft.com/office/powerpoint/2010/main" val="88497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EA6B897-5443-7C39-8A6A-D0D7CE6910C4}"/>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B6119A83-CE14-39AD-3B44-BEDA7FCB0056}"/>
              </a:ext>
            </a:extLst>
          </p:cNvPr>
          <p:cNvSpPr txBox="1"/>
          <p:nvPr/>
        </p:nvSpPr>
        <p:spPr>
          <a:xfrm>
            <a:off x="2083634" y="96828"/>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agregados</a:t>
            </a:r>
          </a:p>
        </p:txBody>
      </p:sp>
      <p:grpSp>
        <p:nvGrpSpPr>
          <p:cNvPr id="2" name="Grupo 1">
            <a:extLst>
              <a:ext uri="{FF2B5EF4-FFF2-40B4-BE49-F238E27FC236}">
                <a16:creationId xmlns:a16="http://schemas.microsoft.com/office/drawing/2014/main" id="{4E5A8392-1130-E732-D2D6-8BD9C16B3BEB}"/>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46739C3E-2149-1024-5355-D10681EF8CCB}"/>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1CA231BE-5EBD-0CAF-DF27-67C536BCA29B}"/>
                </a:ext>
              </a:extLst>
            </p:cNvPr>
            <p:cNvPicPr>
              <a:picLocks noChangeAspect="1"/>
            </p:cNvPicPr>
            <p:nvPr/>
          </p:nvPicPr>
          <p:blipFill>
            <a:blip r:embed="rId4"/>
            <a:stretch>
              <a:fillRect/>
            </a:stretch>
          </p:blipFill>
          <p:spPr>
            <a:xfrm>
              <a:off x="4128179" y="605454"/>
              <a:ext cx="729931" cy="497940"/>
            </a:xfrm>
            <a:prstGeom prst="rect">
              <a:avLst/>
            </a:prstGeom>
          </p:spPr>
        </p:pic>
      </p:grpSp>
      <p:graphicFrame>
        <p:nvGraphicFramePr>
          <p:cNvPr id="5" name="Tabla 4">
            <a:extLst>
              <a:ext uri="{FF2B5EF4-FFF2-40B4-BE49-F238E27FC236}">
                <a16:creationId xmlns:a16="http://schemas.microsoft.com/office/drawing/2014/main" id="{75E6BA68-6332-72CE-79B5-E3C118601AC1}"/>
              </a:ext>
            </a:extLst>
          </p:cNvPr>
          <p:cNvGraphicFramePr>
            <a:graphicFrameLocks noGrp="1"/>
          </p:cNvGraphicFramePr>
          <p:nvPr/>
        </p:nvGraphicFramePr>
        <p:xfrm>
          <a:off x="821322" y="913170"/>
          <a:ext cx="9594355" cy="5080263"/>
        </p:xfrm>
        <a:graphic>
          <a:graphicData uri="http://schemas.openxmlformats.org/drawingml/2006/table">
            <a:tbl>
              <a:tblPr/>
              <a:tblGrid>
                <a:gridCol w="619324">
                  <a:extLst>
                    <a:ext uri="{9D8B030D-6E8A-4147-A177-3AD203B41FA5}">
                      <a16:colId xmlns:a16="http://schemas.microsoft.com/office/drawing/2014/main" val="2325131637"/>
                    </a:ext>
                  </a:extLst>
                </a:gridCol>
                <a:gridCol w="1558631">
                  <a:extLst>
                    <a:ext uri="{9D8B030D-6E8A-4147-A177-3AD203B41FA5}">
                      <a16:colId xmlns:a16="http://schemas.microsoft.com/office/drawing/2014/main" val="2656887518"/>
                    </a:ext>
                  </a:extLst>
                </a:gridCol>
                <a:gridCol w="805121">
                  <a:extLst>
                    <a:ext uri="{9D8B030D-6E8A-4147-A177-3AD203B41FA5}">
                      <a16:colId xmlns:a16="http://schemas.microsoft.com/office/drawing/2014/main" val="1633861486"/>
                    </a:ext>
                  </a:extLst>
                </a:gridCol>
                <a:gridCol w="797379">
                  <a:extLst>
                    <a:ext uri="{9D8B030D-6E8A-4147-A177-3AD203B41FA5}">
                      <a16:colId xmlns:a16="http://schemas.microsoft.com/office/drawing/2014/main" val="2029066618"/>
                    </a:ext>
                  </a:extLst>
                </a:gridCol>
                <a:gridCol w="856731">
                  <a:extLst>
                    <a:ext uri="{9D8B030D-6E8A-4147-A177-3AD203B41FA5}">
                      <a16:colId xmlns:a16="http://schemas.microsoft.com/office/drawing/2014/main" val="1348480459"/>
                    </a:ext>
                  </a:extLst>
                </a:gridCol>
                <a:gridCol w="980596">
                  <a:extLst>
                    <a:ext uri="{9D8B030D-6E8A-4147-A177-3AD203B41FA5}">
                      <a16:colId xmlns:a16="http://schemas.microsoft.com/office/drawing/2014/main" val="3954761112"/>
                    </a:ext>
                  </a:extLst>
                </a:gridCol>
                <a:gridCol w="836087">
                  <a:extLst>
                    <a:ext uri="{9D8B030D-6E8A-4147-A177-3AD203B41FA5}">
                      <a16:colId xmlns:a16="http://schemas.microsoft.com/office/drawing/2014/main" val="1535026102"/>
                    </a:ext>
                  </a:extLst>
                </a:gridCol>
                <a:gridCol w="836087">
                  <a:extLst>
                    <a:ext uri="{9D8B030D-6E8A-4147-A177-3AD203B41FA5}">
                      <a16:colId xmlns:a16="http://schemas.microsoft.com/office/drawing/2014/main" val="439941615"/>
                    </a:ext>
                  </a:extLst>
                </a:gridCol>
                <a:gridCol w="464492">
                  <a:extLst>
                    <a:ext uri="{9D8B030D-6E8A-4147-A177-3AD203B41FA5}">
                      <a16:colId xmlns:a16="http://schemas.microsoft.com/office/drawing/2014/main" val="3594214181"/>
                    </a:ext>
                  </a:extLst>
                </a:gridCol>
                <a:gridCol w="952210">
                  <a:extLst>
                    <a:ext uri="{9D8B030D-6E8A-4147-A177-3AD203B41FA5}">
                      <a16:colId xmlns:a16="http://schemas.microsoft.com/office/drawing/2014/main" val="428117315"/>
                    </a:ext>
                  </a:extLst>
                </a:gridCol>
                <a:gridCol w="887697">
                  <a:extLst>
                    <a:ext uri="{9D8B030D-6E8A-4147-A177-3AD203B41FA5}">
                      <a16:colId xmlns:a16="http://schemas.microsoft.com/office/drawing/2014/main" val="649474408"/>
                    </a:ext>
                  </a:extLst>
                </a:gridCol>
              </a:tblGrid>
              <a:tr h="263406">
                <a:tc>
                  <a:txBody>
                    <a:bodyPr/>
                    <a:lstStyle/>
                    <a:p>
                      <a:pPr marL="0" algn="l" defTabSz="914400" rtl="0" eaLnBrk="1" fontAlgn="b" latinLnBrk="0" hangingPunct="1"/>
                      <a:r>
                        <a:rPr lang="es-CO" sz="105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Desenlace</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l"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Tecnología</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Efectividad esperada</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Costo esperado</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Costo incremental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Efectividad incremental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RICE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Ref</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¿Es CE?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marL="0" algn="ctr" defTabSz="914400" rtl="0" eaLnBrk="1" fontAlgn="b" latinLnBrk="0" hangingPunct="1"/>
                      <a:r>
                        <a:rPr lang="es-CO" sz="105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BMN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tc>
                  <a:txBody>
                    <a:bodyPr/>
                    <a:lstStyle/>
                    <a:p>
                      <a:pPr algn="ctr" fontAlgn="ctr">
                        <a:buNone/>
                      </a:pPr>
                      <a:r>
                        <a:rPr lang="es-CO" sz="105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Posición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38135"/>
                    </a:solidFill>
                  </a:tcPr>
                </a:tc>
                <a:extLst>
                  <a:ext uri="{0D108BD9-81ED-4DB2-BD59-A6C34878D82A}">
                    <a16:rowId xmlns:a16="http://schemas.microsoft.com/office/drawing/2014/main" val="3745666768"/>
                  </a:ext>
                </a:extLst>
              </a:tr>
              <a:tr h="131703">
                <a:tc gridSpan="11">
                  <a:txBody>
                    <a:bodyPr/>
                    <a:lstStyle/>
                    <a:p>
                      <a:pPr algn="ctr" fontAlgn="ctr">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Niños menores de 2 años con factores de riesgo</a:t>
                      </a:r>
                    </a:p>
                  </a:txBody>
                  <a:tcPr marL="7747" marR="7747" marT="774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111414666"/>
                  </a:ext>
                </a:extLst>
              </a:tr>
              <a:tr h="131703">
                <a:tc rowSpan="3">
                  <a:txBody>
                    <a:bodyPr/>
                    <a:lstStyle/>
                    <a:p>
                      <a:pPr marL="0" lvl="0" algn="l"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0,7211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$ 2.934.136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$ 17.136.030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6219007"/>
                  </a:ext>
                </a:extLst>
              </a:tr>
              <a:tr h="131703">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Palivizumab (Synagis®)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0,8678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$ 5.847.710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$ 2.913.574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0,14664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$ 19.869.323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$ 18.303.494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2197759"/>
                  </a:ext>
                </a:extLst>
              </a:tr>
              <a:tr h="131703">
                <a:tc vMerge="1">
                  <a:txBody>
                    <a:bodyPr/>
                    <a:lstStyle/>
                    <a:p>
                      <a:pPr marL="0" lvl="0" algn="ctr" defTabSz="914400" rtl="0" eaLnBrk="1" fontAlgn="b" latinLnBrk="0" hangingPunct="1"/>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0,8781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$ 1.359.344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-$ 1.574.792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0,15695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$ 23.078.950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736608024"/>
                  </a:ext>
                </a:extLst>
              </a:tr>
              <a:tr h="131703">
                <a:tc rowSpan="3">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0,0334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$ 2.934.136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-$ 2.005.564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2566009"/>
                  </a:ext>
                </a:extLst>
              </a:tr>
              <a:tr h="131703">
                <a:tc vMerge="1">
                  <a:txBody>
                    <a:bodyPr/>
                    <a:lstStyle/>
                    <a:p>
                      <a:endParaRPr lang="es-CO"/>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Palivizumab (Synagis®)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0,0168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$ 5.847.710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$ 2.913.574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0,01661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$ 175.455.097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-$ 5.381.293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9577672"/>
                  </a:ext>
                </a:extLst>
              </a:tr>
              <a:tr h="167454">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0,0144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$ 1.359.344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-$ 1.574.792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0,01898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-$ 958.940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555404310"/>
                  </a:ext>
                </a:extLst>
              </a:tr>
              <a:tr h="131703">
                <a:tc gridSpan="11">
                  <a:txBody>
                    <a:bodyPr/>
                    <a:lstStyle/>
                    <a:p>
                      <a:pPr algn="ctr" fontAlgn="ctr">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Niños menores de 1 año con o sin riesgo</a:t>
                      </a:r>
                    </a:p>
                  </a:txBody>
                  <a:tcPr marL="7747" marR="7747" marT="774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631644926"/>
                  </a:ext>
                </a:extLst>
              </a:tr>
              <a:tr h="131703">
                <a:tc rowSpan="3">
                  <a:txBody>
                    <a:bodyPr/>
                    <a:lstStyle/>
                    <a:p>
                      <a:pPr marL="0" lvl="0" algn="l"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0,69593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$ 3.618.531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$ 15.749.936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883409"/>
                  </a:ext>
                </a:extLst>
              </a:tr>
              <a:tr h="131703">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0,87431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$ 1.452.448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-$ 2.166.083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0,17838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
                      </a:r>
                      <a:r>
                        <a:rPr kumimoji="0" lang="es-CO"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$ 22.880.512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838043"/>
                  </a:ext>
                </a:extLst>
              </a:tr>
              <a:tr h="131703">
                <a:tc vMerge="1">
                  <a:txBody>
                    <a:bodyPr/>
                    <a:lstStyle/>
                    <a:p>
                      <a:pPr marL="0" lvl="0" algn="ctr" defTabSz="914400" rtl="0" eaLnBrk="1" fontAlgn="b" latinLnBrk="0" hangingPunct="1"/>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0,85852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$ 687.159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-$ 2.931.372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0,16259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
                      </a:r>
                      <a:r>
                        <a:rPr kumimoji="0" lang="es-CO"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$ 23.206.206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370877858"/>
                  </a:ext>
                </a:extLst>
              </a:tr>
              <a:tr h="131703">
                <a:tc rowSpan="3">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0,03399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$ 3.618.531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-$ 2.672.496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8071101"/>
                  </a:ext>
                </a:extLst>
              </a:tr>
              <a:tr h="131703">
                <a:tc vMerge="1">
                  <a:txBody>
                    <a:bodyPr/>
                    <a:lstStyle/>
                    <a:p>
                      <a:endParaRPr lang="es-CO"/>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0,01560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$ 1.452.448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-$ 2.166.083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0,01840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
                      </a:r>
                      <a:r>
                        <a:rPr kumimoji="0" lang="es-CO"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-$ 1.018.366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2818871"/>
                  </a:ext>
                </a:extLst>
              </a:tr>
              <a:tr h="131703">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0,01972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$ 687.159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-$ 2.931.372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0,01427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
                      </a:r>
                      <a:r>
                        <a:rPr kumimoji="0" lang="es-CO"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-$ 138.240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232147144"/>
                  </a:ext>
                </a:extLst>
              </a:tr>
              <a:tr h="131703">
                <a:tc gridSpan="11">
                  <a:txBody>
                    <a:bodyPr/>
                    <a:lstStyle/>
                    <a:p>
                      <a:pPr algn="ctr" fontAlgn="ctr">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Adultos mayores de 60 años</a:t>
                      </a:r>
                    </a:p>
                  </a:txBody>
                  <a:tcPr marL="7747" marR="7747" marT="774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363433701"/>
                  </a:ext>
                </a:extLst>
              </a:tr>
              <a:tr h="96334">
                <a:tc rowSpan="4">
                  <a:txBody>
                    <a:bodyPr/>
                    <a:lstStyle/>
                    <a:p>
                      <a:pPr marL="0" lvl="0" algn="l"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0,90181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$ 1.371.747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$ 23.726.480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395129"/>
                  </a:ext>
                </a:extLst>
              </a:tr>
              <a:tr h="131703">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0,91954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$ 362.565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-$ 1.009.182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0,01773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$ 25.229.029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63598506"/>
                  </a:ext>
                </a:extLst>
              </a:tr>
              <a:tr h="174820">
                <a:tc vMerge="1">
                  <a:txBody>
                    <a:bodyPr/>
                    <a:lstStyle/>
                    <a:p>
                      <a:endParaRPr lang="es-CO"/>
                    </a:p>
                  </a:txBody>
                  <a:tcPr/>
                </a:tc>
                <a:tc>
                  <a:txBody>
                    <a:bodyPr/>
                    <a:lstStyle/>
                    <a:p>
                      <a:pPr marL="0" algn="l"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RSVpreF3 (Arexvy®)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0,92126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$ 755.197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-$ 616.550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0,01945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ES"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$ 24.884.389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00820"/>
                  </a:ext>
                </a:extLst>
              </a:tr>
              <a:tr h="174820">
                <a:tc vMerge="1">
                  <a:txBody>
                    <a:bodyPr/>
                    <a:lstStyle/>
                    <a:p>
                      <a:pPr marL="0" lvl="0" algn="l" defTabSz="914400" rtl="0" eaLnBrk="1" fontAlgn="b" latinLnBrk="0" hangingPunct="1"/>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mRESVIA</a:t>
                      </a: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0,91904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$ 907.372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-$ 464.375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0,01723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ES"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$ 24.670.348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856514"/>
                  </a:ext>
                </a:extLst>
              </a:tr>
              <a:tr h="131703">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0,00936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$ 1.371.747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-$ 1.111.373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1218920"/>
                  </a:ext>
                </a:extLst>
              </a:tr>
              <a:tr h="131703">
                <a:tc vMerge="1">
                  <a:txBody>
                    <a:bodyPr/>
                    <a:lstStyle/>
                    <a:p>
                      <a:endParaRPr lang="es-CO"/>
                    </a:p>
                  </a:txBody>
                  <a:tcPr/>
                </a:tc>
                <a:tc>
                  <a:txBody>
                    <a:bodyPr/>
                    <a:lstStyle/>
                    <a:p>
                      <a:pPr algn="l"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0,00652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$ 362.565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-$ 1.009.182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0,00284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
                      </a:r>
                      <a:r>
                        <a:rPr kumimoji="0" lang="es-CO"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-$ 181.245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854783793"/>
                  </a:ext>
                </a:extLst>
              </a:tr>
              <a:tr h="131703">
                <a:tc vMerge="1">
                  <a:txBody>
                    <a:bodyPr/>
                    <a:lstStyle/>
                    <a:p>
                      <a:endParaRPr lang="es-CO"/>
                    </a:p>
                  </a:txBody>
                  <a:tcPr/>
                </a:tc>
                <a:tc>
                  <a:txBody>
                    <a:bodyPr/>
                    <a:lstStyle/>
                    <a:p>
                      <a:pPr marL="0" algn="l"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RSVpreF3 (Arexvy®)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0,00592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$ 755.197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-$ 616.550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0,00344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050" b="1" i="0" u="none" strike="noStrike" kern="1200" noProof="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kern="1200" noProof="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-$ 590.538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6240497"/>
                  </a:ext>
                </a:extLst>
              </a:tr>
              <a:tr h="131703">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mRESVIA</a:t>
                      </a: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0,00638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$ 907.372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-$ 464.375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- 0,00298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ES"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-$ 729.884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0046315"/>
                  </a:ext>
                </a:extLst>
              </a:tr>
              <a:tr h="131703">
                <a:tc gridSpan="11">
                  <a:txBody>
                    <a:bodyPr/>
                    <a:lstStyle/>
                    <a:p>
                      <a:pPr algn="ctr" fontAlgn="ctr">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Adultos 50-59 años con alto riesgo</a:t>
                      </a:r>
                    </a:p>
                  </a:txBody>
                  <a:tcPr marL="7747" marR="7747" marT="774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077831653"/>
                  </a:ext>
                </a:extLst>
              </a:tr>
              <a:tr h="131703">
                <a:tc rowSpan="2">
                  <a:txBody>
                    <a:bodyPr/>
                    <a:lstStyle/>
                    <a:p>
                      <a:pPr marL="0" lvl="0" algn="l"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0,89251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$ 1.198.194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$ 23.641.188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6146006"/>
                  </a:ext>
                </a:extLst>
              </a:tr>
              <a:tr h="131703">
                <a:tc vMerge="1">
                  <a:txBody>
                    <a:bodyPr/>
                    <a:lstStyle/>
                    <a:p>
                      <a:endParaRPr lang="es-CO"/>
                    </a:p>
                  </a:txBody>
                  <a:tcPr/>
                </a:tc>
                <a:tc>
                  <a:txBody>
                    <a:bodyPr/>
                    <a:lstStyle/>
                    <a:p>
                      <a:pPr algn="l"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RSVpreF3 (Arexvy®)</a:t>
                      </a: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0,90171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$ 887.545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-$ 310.649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0,00920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$ 24.207.746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16733166"/>
                  </a:ext>
                </a:extLst>
              </a:tr>
              <a:tr h="131703">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0,01767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$ 1.198.194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endPar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-$ 706.390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378244"/>
                  </a:ext>
                </a:extLst>
              </a:tr>
              <a:tr h="131703">
                <a:tc vMerge="1">
                  <a:txBody>
                    <a:bodyPr/>
                    <a:lstStyle/>
                    <a:p>
                      <a:endParaRPr lang="es-CO"/>
                    </a:p>
                  </a:txBody>
                  <a:tcPr/>
                </a:tc>
                <a:tc>
                  <a:txBody>
                    <a:bodyPr/>
                    <a:lstStyle/>
                    <a:p>
                      <a:pPr algn="l"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RSVpreF3 (Arexvy®)</a:t>
                      </a: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0,01755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$ 887.545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-$ 310.649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0,00012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E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ominante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vacunación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Sí</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-$ 399.106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buNone/>
                      </a:pPr>
                      <a:r>
                        <a:rPr lang="es-CO"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752085755"/>
                  </a:ext>
                </a:extLst>
              </a:tr>
            </a:tbl>
          </a:graphicData>
        </a:graphic>
      </p:graphicFrame>
      <p:sp>
        <p:nvSpPr>
          <p:cNvPr id="7" name="CuadroTexto 6">
            <a:extLst>
              <a:ext uri="{FF2B5EF4-FFF2-40B4-BE49-F238E27FC236}">
                <a16:creationId xmlns:a16="http://schemas.microsoft.com/office/drawing/2014/main" id="{0C0A8D58-E737-F0BA-4162-59044C1921F5}"/>
              </a:ext>
            </a:extLst>
          </p:cNvPr>
          <p:cNvSpPr txBox="1"/>
          <p:nvPr/>
        </p:nvSpPr>
        <p:spPr>
          <a:xfrm>
            <a:off x="714997" y="6073177"/>
            <a:ext cx="7522417" cy="246221"/>
          </a:xfrm>
          <a:prstGeom prst="rect">
            <a:avLst/>
          </a:prstGeom>
          <a:noFill/>
        </p:spPr>
        <p:txBody>
          <a:bodyPr wrap="square">
            <a:spAutoFit/>
          </a:bodyPr>
          <a:lstStyle/>
          <a:p>
            <a:r>
              <a:rPr lang="es-ES" sz="1000" i="1" dirty="0">
                <a:latin typeface="Calibri" panose="020F0502020204030204" pitchFamily="34" charset="0"/>
                <a:ea typeface="Calibri" panose="020F0502020204030204" pitchFamily="34" charset="0"/>
                <a:cs typeface="Calibri" panose="020F0502020204030204" pitchFamily="34" charset="0"/>
              </a:rPr>
              <a:t>CE: Costo-efectivo; </a:t>
            </a:r>
            <a:r>
              <a:rPr lang="es-ES" sz="1000" i="1" dirty="0">
                <a:effectLst/>
                <a:latin typeface="Calibri" panose="020F0502020204030204" pitchFamily="34" charset="0"/>
                <a:ea typeface="Calibri" panose="020F0502020204030204" pitchFamily="34" charset="0"/>
                <a:cs typeface="Calibri" panose="020F0502020204030204" pitchFamily="34" charset="0"/>
              </a:rPr>
              <a:t>RICE: Razón incremental de costo-efectividad; </a:t>
            </a:r>
            <a:r>
              <a:rPr lang="es-ES" sz="1000" i="1" dirty="0">
                <a:latin typeface="Calibri" panose="020F0502020204030204" pitchFamily="34" charset="0"/>
                <a:ea typeface="Calibri" panose="020F0502020204030204" pitchFamily="34" charset="0"/>
                <a:cs typeface="Calibri" panose="020F0502020204030204" pitchFamily="34" charset="0"/>
              </a:rPr>
              <a:t>UCE: Umbral de costo-efectividad; BMN: Beneficio Monetario Neto.</a:t>
            </a:r>
            <a:endParaRPr lang="es-CO" sz="1000" i="1" dirty="0">
              <a:latin typeface="Calibri" panose="020F0502020204030204" pitchFamily="34" charset="0"/>
              <a:ea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691CA442-D087-B287-DD17-E1498B0D7D95}"/>
              </a:ext>
            </a:extLst>
          </p:cNvPr>
          <p:cNvSpPr txBox="1"/>
          <p:nvPr/>
        </p:nvSpPr>
        <p:spPr>
          <a:xfrm>
            <a:off x="714997" y="6283154"/>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Nota:</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1100" i="1" dirty="0">
                <a:solidFill>
                  <a:srgbClr val="000000"/>
                </a:solidFill>
                <a:latin typeface="Calibri" panose="020F0502020204030204" pitchFamily="34" charset="0"/>
                <a:ea typeface="Calibri" panose="020F0502020204030204" pitchFamily="34" charset="0"/>
                <a:cs typeface="Calibri" panose="020F0502020204030204" pitchFamily="34" charset="0"/>
              </a:rPr>
              <a:t>El UCE </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 Colombia es el 86% de 1 PIB per cápita por AVAC (Espinosa O, et al. 2022) que equivale a COP$ 27.830.929.</a:t>
            </a:r>
          </a:p>
        </p:txBody>
      </p:sp>
      <p:sp>
        <p:nvSpPr>
          <p:cNvPr id="11" name="CuadroTexto 10">
            <a:extLst>
              <a:ext uri="{FF2B5EF4-FFF2-40B4-BE49-F238E27FC236}">
                <a16:creationId xmlns:a16="http://schemas.microsoft.com/office/drawing/2014/main" id="{6C35052C-160D-9266-7B9A-7DA660C819C7}"/>
              </a:ext>
            </a:extLst>
          </p:cNvPr>
          <p:cNvSpPr txBox="1"/>
          <p:nvPr/>
        </p:nvSpPr>
        <p:spPr>
          <a:xfrm>
            <a:off x="714997" y="6520824"/>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 tecnología con mayor BMN es más costo-efectiva.</a:t>
            </a:r>
            <a:endPar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69145CD8-704C-D1E2-5658-63FA3F66EBB3}"/>
              </a:ext>
            </a:extLst>
          </p:cNvPr>
          <p:cNvSpPr txBox="1"/>
          <p:nvPr/>
        </p:nvSpPr>
        <p:spPr>
          <a:xfrm>
            <a:off x="714997" y="540915"/>
            <a:ext cx="1627278" cy="369332"/>
          </a:xfrm>
          <a:prstGeom prst="rect">
            <a:avLst/>
          </a:prstGeom>
          <a:noFill/>
        </p:spPr>
        <p:txBody>
          <a:bodyPr wrap="square" rtlCol="0">
            <a:spAutoFit/>
          </a:bodyPr>
          <a:lstStyle/>
          <a:p>
            <a:r>
              <a:rPr lang="es-ES" b="1" dirty="0">
                <a:solidFill>
                  <a:srgbClr val="36A9CA"/>
                </a:solidFill>
                <a:latin typeface="Calibri" panose="020F0502020204030204" pitchFamily="34" charset="0"/>
                <a:ea typeface="Calibri" panose="020F0502020204030204" pitchFamily="34" charset="0"/>
                <a:cs typeface="Calibri" panose="020F0502020204030204" pitchFamily="34" charset="0"/>
              </a:rPr>
              <a:t>Caso base</a:t>
            </a:r>
            <a:endParaRPr lang="es-CO" b="1" dirty="0">
              <a:solidFill>
                <a:srgbClr val="36A9CA"/>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8265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8CE1E0D-2612-4BD2-170A-9E88F9462EA0}"/>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08B2B6D4-C72E-2D1E-62B5-DF73E811B83A}"/>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a:t>
            </a:r>
          </a:p>
        </p:txBody>
      </p:sp>
      <p:grpSp>
        <p:nvGrpSpPr>
          <p:cNvPr id="2" name="Grupo 1">
            <a:extLst>
              <a:ext uri="{FF2B5EF4-FFF2-40B4-BE49-F238E27FC236}">
                <a16:creationId xmlns:a16="http://schemas.microsoft.com/office/drawing/2014/main" id="{425DA0C4-1A1C-8E4D-F7C8-8ACC35D01863}"/>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9DAEA206-A427-4EA2-BE25-1ED5A1C19791}"/>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473C8D4C-338E-99F3-48E8-459272B4105C}"/>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3" name="CuadroTexto 2">
            <a:extLst>
              <a:ext uri="{FF2B5EF4-FFF2-40B4-BE49-F238E27FC236}">
                <a16:creationId xmlns:a16="http://schemas.microsoft.com/office/drawing/2014/main" id="{939A78C8-B672-AB41-2196-FC7C91AA9DFE}"/>
              </a:ext>
            </a:extLst>
          </p:cNvPr>
          <p:cNvSpPr txBox="1"/>
          <p:nvPr/>
        </p:nvSpPr>
        <p:spPr>
          <a:xfrm>
            <a:off x="358860" y="925617"/>
            <a:ext cx="4650088"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Niños menores de 1 año con y sin riesgo</a:t>
            </a:r>
            <a:endPar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4B79458C-1D3A-0F18-C830-BD3ED617E852}"/>
              </a:ext>
            </a:extLst>
          </p:cNvPr>
          <p:cNvSpPr txBox="1"/>
          <p:nvPr/>
        </p:nvSpPr>
        <p:spPr>
          <a:xfrm>
            <a:off x="358860" y="1206160"/>
            <a:ext cx="1627278" cy="369332"/>
          </a:xfrm>
          <a:prstGeom prst="rect">
            <a:avLst/>
          </a:prstGeom>
          <a:noFill/>
        </p:spPr>
        <p:txBody>
          <a:bodyPr wrap="square" rtlCol="0">
            <a:spAutoFit/>
          </a:bodyPr>
          <a:lstStyle/>
          <a:p>
            <a:r>
              <a:rPr lang="es-ES" b="1" dirty="0">
                <a:solidFill>
                  <a:srgbClr val="36A9CA"/>
                </a:solidFill>
                <a:latin typeface="Calibri" panose="020F0502020204030204" pitchFamily="34" charset="0"/>
                <a:ea typeface="Calibri" panose="020F0502020204030204" pitchFamily="34" charset="0"/>
                <a:cs typeface="Calibri" panose="020F0502020204030204" pitchFamily="34" charset="0"/>
              </a:rPr>
              <a:t>Caso base</a:t>
            </a:r>
            <a:endParaRPr lang="es-CO" b="1" dirty="0">
              <a:solidFill>
                <a:srgbClr val="36A9C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1" name="Object 4">
            <a:extLst>
              <a:ext uri="{FF2B5EF4-FFF2-40B4-BE49-F238E27FC236}">
                <a16:creationId xmlns:a16="http://schemas.microsoft.com/office/drawing/2014/main" id="{200ECA1D-93A9-C915-BEF0-1D274DEDCAEF}"/>
              </a:ext>
            </a:extLst>
          </p:cNvPr>
          <p:cNvGraphicFramePr>
            <a:graphicFrameLocks noChangeAspect="1"/>
          </p:cNvGraphicFramePr>
          <p:nvPr/>
        </p:nvGraphicFramePr>
        <p:xfrm>
          <a:off x="7908709" y="1014236"/>
          <a:ext cx="4140978" cy="556981"/>
        </p:xfrm>
        <a:graphic>
          <a:graphicData uri="http://schemas.openxmlformats.org/presentationml/2006/ole">
            <mc:AlternateContent xmlns:mc="http://schemas.openxmlformats.org/markup-compatibility/2006">
              <mc:Choice xmlns:v="urn:schemas-microsoft-com:vml" Requires="v">
                <p:oleObj spid="_x0000_s1032" name="Equation" r:id="rId6" imgW="3467100" imgH="469900" progId="">
                  <p:embed/>
                </p:oleObj>
              </mc:Choice>
              <mc:Fallback>
                <p:oleObj name="Equation" r:id="rId6" imgW="3467100" imgH="469900" progId="">
                  <p:embed/>
                  <p:pic>
                    <p:nvPicPr>
                      <p:cNvPr id="21" name="Object 4">
                        <a:extLst>
                          <a:ext uri="{FF2B5EF4-FFF2-40B4-BE49-F238E27FC236}">
                            <a16:creationId xmlns:a16="http://schemas.microsoft.com/office/drawing/2014/main" id="{200ECA1D-93A9-C915-BEF0-1D274DEDC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8709" y="1014236"/>
                        <a:ext cx="4140978" cy="556981"/>
                      </a:xfrm>
                      <a:prstGeom prst="rect">
                        <a:avLst/>
                      </a:prstGeom>
                      <a:noFill/>
                      <a:ln w="19050">
                        <a:no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 name="Tabla 3">
            <a:extLst>
              <a:ext uri="{FF2B5EF4-FFF2-40B4-BE49-F238E27FC236}">
                <a16:creationId xmlns:a16="http://schemas.microsoft.com/office/drawing/2014/main" id="{3E91ADEA-9E48-8568-C207-8E7B10C20878}"/>
              </a:ext>
            </a:extLst>
          </p:cNvPr>
          <p:cNvGraphicFramePr>
            <a:graphicFrameLocks noGrp="1"/>
          </p:cNvGraphicFramePr>
          <p:nvPr/>
        </p:nvGraphicFramePr>
        <p:xfrm>
          <a:off x="456356" y="1607901"/>
          <a:ext cx="10354098" cy="1749565"/>
        </p:xfrm>
        <a:graphic>
          <a:graphicData uri="http://schemas.openxmlformats.org/drawingml/2006/table">
            <a:tbl>
              <a:tblPr>
                <a:tableStyleId>{5C22544A-7EE6-4342-B048-85BDC9FD1C3A}</a:tableStyleId>
              </a:tblPr>
              <a:tblGrid>
                <a:gridCol w="649217">
                  <a:extLst>
                    <a:ext uri="{9D8B030D-6E8A-4147-A177-3AD203B41FA5}">
                      <a16:colId xmlns:a16="http://schemas.microsoft.com/office/drawing/2014/main" val="3100479373"/>
                    </a:ext>
                  </a:extLst>
                </a:gridCol>
                <a:gridCol w="1507961">
                  <a:extLst>
                    <a:ext uri="{9D8B030D-6E8A-4147-A177-3AD203B41FA5}">
                      <a16:colId xmlns:a16="http://schemas.microsoft.com/office/drawing/2014/main" val="2214060208"/>
                    </a:ext>
                  </a:extLst>
                </a:gridCol>
                <a:gridCol w="819692">
                  <a:extLst>
                    <a:ext uri="{9D8B030D-6E8A-4147-A177-3AD203B41FA5}">
                      <a16:colId xmlns:a16="http://schemas.microsoft.com/office/drawing/2014/main" val="4274981804"/>
                    </a:ext>
                  </a:extLst>
                </a:gridCol>
                <a:gridCol w="819692">
                  <a:extLst>
                    <a:ext uri="{9D8B030D-6E8A-4147-A177-3AD203B41FA5}">
                      <a16:colId xmlns:a16="http://schemas.microsoft.com/office/drawing/2014/main" val="594597378"/>
                    </a:ext>
                  </a:extLst>
                </a:gridCol>
                <a:gridCol w="819692">
                  <a:extLst>
                    <a:ext uri="{9D8B030D-6E8A-4147-A177-3AD203B41FA5}">
                      <a16:colId xmlns:a16="http://schemas.microsoft.com/office/drawing/2014/main" val="470317641"/>
                    </a:ext>
                  </a:extLst>
                </a:gridCol>
                <a:gridCol w="819692">
                  <a:extLst>
                    <a:ext uri="{9D8B030D-6E8A-4147-A177-3AD203B41FA5}">
                      <a16:colId xmlns:a16="http://schemas.microsoft.com/office/drawing/2014/main" val="2460652569"/>
                    </a:ext>
                  </a:extLst>
                </a:gridCol>
                <a:gridCol w="819692">
                  <a:extLst>
                    <a:ext uri="{9D8B030D-6E8A-4147-A177-3AD203B41FA5}">
                      <a16:colId xmlns:a16="http://schemas.microsoft.com/office/drawing/2014/main" val="607830037"/>
                    </a:ext>
                  </a:extLst>
                </a:gridCol>
                <a:gridCol w="819692">
                  <a:extLst>
                    <a:ext uri="{9D8B030D-6E8A-4147-A177-3AD203B41FA5}">
                      <a16:colId xmlns:a16="http://schemas.microsoft.com/office/drawing/2014/main" val="3192843625"/>
                    </a:ext>
                  </a:extLst>
                </a:gridCol>
                <a:gridCol w="819692">
                  <a:extLst>
                    <a:ext uri="{9D8B030D-6E8A-4147-A177-3AD203B41FA5}">
                      <a16:colId xmlns:a16="http://schemas.microsoft.com/office/drawing/2014/main" val="3264439817"/>
                    </a:ext>
                  </a:extLst>
                </a:gridCol>
                <a:gridCol w="819692">
                  <a:extLst>
                    <a:ext uri="{9D8B030D-6E8A-4147-A177-3AD203B41FA5}">
                      <a16:colId xmlns:a16="http://schemas.microsoft.com/office/drawing/2014/main" val="238626908"/>
                    </a:ext>
                  </a:extLst>
                </a:gridCol>
                <a:gridCol w="819692">
                  <a:extLst>
                    <a:ext uri="{9D8B030D-6E8A-4147-A177-3AD203B41FA5}">
                      <a16:colId xmlns:a16="http://schemas.microsoft.com/office/drawing/2014/main" val="2972640819"/>
                    </a:ext>
                  </a:extLst>
                </a:gridCol>
                <a:gridCol w="819692">
                  <a:extLst>
                    <a:ext uri="{9D8B030D-6E8A-4147-A177-3AD203B41FA5}">
                      <a16:colId xmlns:a16="http://schemas.microsoft.com/office/drawing/2014/main" val="2498517647"/>
                    </a:ext>
                  </a:extLst>
                </a:gridCol>
              </a:tblGrid>
              <a:tr h="411985">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Desenlace</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Tecnología</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Efectividad esperada</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Costo esperado</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Costo incremental</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Efectividad incremental</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RICE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Ref</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UCE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¿Es 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BMN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Posición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extLst>
                  <a:ext uri="{0D108BD9-81ED-4DB2-BD59-A6C34878D82A}">
                    <a16:rowId xmlns:a16="http://schemas.microsoft.com/office/drawing/2014/main" val="1775851799"/>
                  </a:ext>
                </a:extLst>
              </a:tr>
              <a:tr h="222930">
                <a:tc rowSpan="3">
                  <a:txBody>
                    <a:bodyPr/>
                    <a:lstStyle/>
                    <a:p>
                      <a:pPr marL="0" lvl="0" algn="ctr"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0,69593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$ 3.618.531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$ 15.749.936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0820278"/>
                  </a:ext>
                </a:extLst>
              </a:tr>
              <a:tr h="222930">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0,87431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$ 1.452.448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-$ 2.166.083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0,17838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$ 22.880.512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1050904"/>
                  </a:ext>
                </a:extLst>
              </a:tr>
              <a:tr h="222930">
                <a:tc vMerge="1">
                  <a:txBody>
                    <a:bodyPr/>
                    <a:lstStyle/>
                    <a:p>
                      <a:pPr marL="0" lvl="0" algn="ctr" defTabSz="914400" rtl="0" eaLnBrk="1" fontAlgn="b" latinLnBrk="0" hangingPunct="1"/>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0,85852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$ 687.159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-$ 2.931.372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0,16259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$ 23.206.206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726151"/>
                  </a:ext>
                </a:extLst>
              </a:tr>
              <a:tr h="222930">
                <a:tc row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0,03399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$ 3.618.531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-$ 2.672.496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37320180"/>
                  </a:ext>
                </a:extLst>
              </a:tr>
              <a:tr h="222930">
                <a:tc vMerge="1">
                  <a:txBody>
                    <a:bodyPr/>
                    <a:lstStyle/>
                    <a:p>
                      <a:endParaRPr lang="es-CO"/>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Nirsevimab (Beyfortus®)</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0,01560</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$ 1.452.448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-$ 2.166.083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0,01840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-$ 1.018.366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3814578"/>
                  </a:ext>
                </a:extLst>
              </a:tr>
              <a:tr h="222930">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RSVpreF (Abrysvo®) </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0,01972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$ 687.159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-$ 2.931.372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0,01427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-$ 138.240</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7742939"/>
                  </a:ext>
                </a:extLst>
              </a:tr>
            </a:tbl>
          </a:graphicData>
        </a:graphic>
      </p:graphicFrame>
      <p:sp>
        <p:nvSpPr>
          <p:cNvPr id="5" name="CuadroTexto 4">
            <a:extLst>
              <a:ext uri="{FF2B5EF4-FFF2-40B4-BE49-F238E27FC236}">
                <a16:creationId xmlns:a16="http://schemas.microsoft.com/office/drawing/2014/main" id="{9C088D75-5217-3189-D3B4-77FCD72365A0}"/>
              </a:ext>
            </a:extLst>
          </p:cNvPr>
          <p:cNvSpPr txBox="1"/>
          <p:nvPr/>
        </p:nvSpPr>
        <p:spPr>
          <a:xfrm>
            <a:off x="456356" y="3458070"/>
            <a:ext cx="7522417" cy="246221"/>
          </a:xfrm>
          <a:prstGeom prst="rect">
            <a:avLst/>
          </a:prstGeom>
          <a:noFill/>
        </p:spPr>
        <p:txBody>
          <a:bodyPr wrap="square">
            <a:spAutoFit/>
          </a:bodyPr>
          <a:lstStyle/>
          <a:p>
            <a:r>
              <a:rPr lang="es-ES" sz="1000" i="1" dirty="0">
                <a:latin typeface="Calibri" panose="020F0502020204030204" pitchFamily="34" charset="0"/>
                <a:ea typeface="Calibri" panose="020F0502020204030204" pitchFamily="34" charset="0"/>
                <a:cs typeface="Calibri" panose="020F0502020204030204" pitchFamily="34" charset="0"/>
              </a:rPr>
              <a:t>CE: Costo-efectivo; </a:t>
            </a:r>
            <a:r>
              <a:rPr lang="es-ES" sz="1000" i="1" dirty="0">
                <a:effectLst/>
                <a:latin typeface="Calibri" panose="020F0502020204030204" pitchFamily="34" charset="0"/>
                <a:ea typeface="Calibri" panose="020F0502020204030204" pitchFamily="34" charset="0"/>
                <a:cs typeface="Calibri" panose="020F0502020204030204" pitchFamily="34" charset="0"/>
              </a:rPr>
              <a:t>RICE: Razón incremental de costo-efectividad; </a:t>
            </a:r>
            <a:r>
              <a:rPr lang="es-ES" sz="1000" i="1" dirty="0">
                <a:latin typeface="Calibri" panose="020F0502020204030204" pitchFamily="34" charset="0"/>
                <a:ea typeface="Calibri" panose="020F0502020204030204" pitchFamily="34" charset="0"/>
                <a:cs typeface="Calibri" panose="020F0502020204030204" pitchFamily="34" charset="0"/>
              </a:rPr>
              <a:t>UCE: Umbral de costo-efectividad; BMN: Beneficio Monetario Neto.</a:t>
            </a:r>
            <a:endParaRPr lang="es-CO" sz="1000" i="1" dirty="0">
              <a:latin typeface="Calibri" panose="020F0502020204030204" pitchFamily="34" charset="0"/>
              <a:ea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4B942D3C-A3B1-1849-1294-D83D9053308D}"/>
              </a:ext>
            </a:extLst>
          </p:cNvPr>
          <p:cNvSpPr txBox="1"/>
          <p:nvPr/>
        </p:nvSpPr>
        <p:spPr>
          <a:xfrm>
            <a:off x="456356" y="3668047"/>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Nota:</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1100" i="1" dirty="0">
                <a:solidFill>
                  <a:srgbClr val="000000"/>
                </a:solidFill>
                <a:latin typeface="Calibri" panose="020F0502020204030204" pitchFamily="34" charset="0"/>
                <a:ea typeface="Calibri" panose="020F0502020204030204" pitchFamily="34" charset="0"/>
                <a:cs typeface="Calibri" panose="020F0502020204030204" pitchFamily="34" charset="0"/>
              </a:rPr>
              <a:t>El UCE </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 Colombia es el 86% de 1 PIB per cápita por AVAC (Espinosa O, et al. 2022).</a:t>
            </a:r>
          </a:p>
        </p:txBody>
      </p:sp>
      <p:sp>
        <p:nvSpPr>
          <p:cNvPr id="11" name="CuadroTexto 10">
            <a:extLst>
              <a:ext uri="{FF2B5EF4-FFF2-40B4-BE49-F238E27FC236}">
                <a16:creationId xmlns:a16="http://schemas.microsoft.com/office/drawing/2014/main" id="{C1234BB0-2DE2-F292-2489-65F7D2425F87}"/>
              </a:ext>
            </a:extLst>
          </p:cNvPr>
          <p:cNvSpPr txBox="1"/>
          <p:nvPr/>
        </p:nvSpPr>
        <p:spPr>
          <a:xfrm>
            <a:off x="456356" y="3905717"/>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 tecnología con mayor BMN es más costo-efectiva.</a:t>
            </a:r>
            <a:endPar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Elipse 14">
            <a:extLst>
              <a:ext uri="{FF2B5EF4-FFF2-40B4-BE49-F238E27FC236}">
                <a16:creationId xmlns:a16="http://schemas.microsoft.com/office/drawing/2014/main" id="{A6A14732-A3D3-1E53-9524-B0BF39BB7FFB}"/>
              </a:ext>
            </a:extLst>
          </p:cNvPr>
          <p:cNvSpPr/>
          <p:nvPr/>
        </p:nvSpPr>
        <p:spPr>
          <a:xfrm>
            <a:off x="8343135" y="2853093"/>
            <a:ext cx="2467317" cy="575907"/>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Elipse 15">
            <a:extLst>
              <a:ext uri="{FF2B5EF4-FFF2-40B4-BE49-F238E27FC236}">
                <a16:creationId xmlns:a16="http://schemas.microsoft.com/office/drawing/2014/main" id="{A5164A3E-0D00-BF47-86C1-A74FE45A5F44}"/>
              </a:ext>
            </a:extLst>
          </p:cNvPr>
          <p:cNvSpPr/>
          <p:nvPr/>
        </p:nvSpPr>
        <p:spPr>
          <a:xfrm>
            <a:off x="8343136" y="2194560"/>
            <a:ext cx="2467317" cy="561741"/>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8D62F3E2-586E-2753-FC3D-CE0E2603B4D2}"/>
              </a:ext>
            </a:extLst>
          </p:cNvPr>
          <p:cNvSpPr txBox="1"/>
          <p:nvPr/>
        </p:nvSpPr>
        <p:spPr>
          <a:xfrm>
            <a:off x="3853940" y="4015897"/>
            <a:ext cx="4002687" cy="307777"/>
          </a:xfrm>
          <a:prstGeom prst="rect">
            <a:avLst/>
          </a:prstGeom>
          <a:noFill/>
        </p:spPr>
        <p:txBody>
          <a:bodyPr wrap="square" rtlCol="0">
            <a:spAutoFit/>
          </a:bodyPr>
          <a:lstStyle/>
          <a:p>
            <a:pPr algn="ctr"/>
            <a:r>
              <a:rPr lang="es-CO" sz="1400" b="1" dirty="0">
                <a:latin typeface="Calibri" panose="020F0502020204030204" pitchFamily="34" charset="0"/>
                <a:ea typeface="Calibri" panose="020F0502020204030204" pitchFamily="34" charset="0"/>
                <a:cs typeface="Calibri" panose="020F0502020204030204" pitchFamily="34" charset="0"/>
              </a:rPr>
              <a:t>Plano de costo-efectividad</a:t>
            </a:r>
          </a:p>
        </p:txBody>
      </p:sp>
      <p:graphicFrame>
        <p:nvGraphicFramePr>
          <p:cNvPr id="10" name="Gráfico 9">
            <a:extLst>
              <a:ext uri="{FF2B5EF4-FFF2-40B4-BE49-F238E27FC236}">
                <a16:creationId xmlns:a16="http://schemas.microsoft.com/office/drawing/2014/main" id="{884E8506-B44B-46BF-ADD3-BDF768A005BB}"/>
              </a:ext>
            </a:extLst>
          </p:cNvPr>
          <p:cNvGraphicFramePr>
            <a:graphicFrameLocks/>
          </p:cNvGraphicFramePr>
          <p:nvPr/>
        </p:nvGraphicFramePr>
        <p:xfrm>
          <a:off x="1309096" y="4552949"/>
          <a:ext cx="4495801" cy="231933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Gráfico 11">
            <a:extLst>
              <a:ext uri="{FF2B5EF4-FFF2-40B4-BE49-F238E27FC236}">
                <a16:creationId xmlns:a16="http://schemas.microsoft.com/office/drawing/2014/main" id="{F7B9DFCB-AD85-499E-AB44-4B51571C1104}"/>
              </a:ext>
            </a:extLst>
          </p:cNvPr>
          <p:cNvGraphicFramePr>
            <a:graphicFrameLocks/>
          </p:cNvGraphicFramePr>
          <p:nvPr>
            <p:extLst>
              <p:ext uri="{D42A27DB-BD31-4B8C-83A1-F6EECF244321}">
                <p14:modId xmlns:p14="http://schemas.microsoft.com/office/powerpoint/2010/main" val="1834675575"/>
              </p:ext>
            </p:extLst>
          </p:nvPr>
        </p:nvGraphicFramePr>
        <p:xfrm>
          <a:off x="5855283" y="4536864"/>
          <a:ext cx="4495801" cy="23193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08028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09941B4-DFAF-4A4A-ECE4-E04428A0D41A}"/>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E839CA17-3D76-186F-FDAB-60E146467ADF}"/>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a:t>
            </a:r>
          </a:p>
        </p:txBody>
      </p:sp>
      <p:pic>
        <p:nvPicPr>
          <p:cNvPr id="8" name="Picture 2" descr="Qué es el Sistema Unificado Distrital de Inspección, Vigilancia y Control  SUDIVC? | Sede Electrónica - Secretaria General">
            <a:extLst>
              <a:ext uri="{FF2B5EF4-FFF2-40B4-BE49-F238E27FC236}">
                <a16:creationId xmlns:a16="http://schemas.microsoft.com/office/drawing/2014/main" id="{FDFF5E09-B796-AEA7-214D-4FD08A09E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3574" y="6380761"/>
            <a:ext cx="1666179" cy="42478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865B0CFB-271D-0843-B1B6-89868EC63956}"/>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952287D8-2CF2-AFCC-D8C9-FE4BDA5D4CAD}"/>
                </a:ext>
              </a:extLst>
            </p:cNvPr>
            <p:cNvPicPr>
              <a:picLocks noChangeAspect="1"/>
            </p:cNvPicPr>
            <p:nvPr/>
          </p:nvPicPr>
          <p:blipFill>
            <a:blip r:embed="rId5"/>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8CDA507E-6735-BCC5-E8C0-2566D7513FD2}"/>
                </a:ext>
              </a:extLst>
            </p:cNvPr>
            <p:cNvPicPr>
              <a:picLocks noChangeAspect="1"/>
            </p:cNvPicPr>
            <p:nvPr/>
          </p:nvPicPr>
          <p:blipFill>
            <a:blip r:embed="rId6"/>
            <a:stretch>
              <a:fillRect/>
            </a:stretch>
          </p:blipFill>
          <p:spPr>
            <a:xfrm>
              <a:off x="4128179" y="605454"/>
              <a:ext cx="729931" cy="497940"/>
            </a:xfrm>
            <a:prstGeom prst="rect">
              <a:avLst/>
            </a:prstGeom>
          </p:spPr>
        </p:pic>
      </p:grpSp>
      <p:sp>
        <p:nvSpPr>
          <p:cNvPr id="4" name="CuadroTexto 3">
            <a:extLst>
              <a:ext uri="{FF2B5EF4-FFF2-40B4-BE49-F238E27FC236}">
                <a16:creationId xmlns:a16="http://schemas.microsoft.com/office/drawing/2014/main" id="{EA593631-46BC-CD4B-7DEC-09F627790AFC}"/>
              </a:ext>
            </a:extLst>
          </p:cNvPr>
          <p:cNvSpPr txBox="1"/>
          <p:nvPr/>
        </p:nvSpPr>
        <p:spPr>
          <a:xfrm>
            <a:off x="357295" y="809158"/>
            <a:ext cx="5888230"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Adultos mayores de 60 años</a:t>
            </a:r>
          </a:p>
        </p:txBody>
      </p:sp>
      <p:sp>
        <p:nvSpPr>
          <p:cNvPr id="5" name="CuadroTexto 4">
            <a:extLst>
              <a:ext uri="{FF2B5EF4-FFF2-40B4-BE49-F238E27FC236}">
                <a16:creationId xmlns:a16="http://schemas.microsoft.com/office/drawing/2014/main" id="{57C1CA91-CA53-96CE-5268-C9E72769B6B9}"/>
              </a:ext>
            </a:extLst>
          </p:cNvPr>
          <p:cNvSpPr txBox="1"/>
          <p:nvPr/>
        </p:nvSpPr>
        <p:spPr>
          <a:xfrm>
            <a:off x="358860" y="1146184"/>
            <a:ext cx="1627278" cy="369332"/>
          </a:xfrm>
          <a:prstGeom prst="rect">
            <a:avLst/>
          </a:prstGeom>
          <a:noFill/>
        </p:spPr>
        <p:txBody>
          <a:bodyPr wrap="square" rtlCol="0">
            <a:spAutoFit/>
          </a:bodyPr>
          <a:lstStyle/>
          <a:p>
            <a:r>
              <a:rPr lang="es-ES" b="1" dirty="0">
                <a:solidFill>
                  <a:srgbClr val="36A9CA"/>
                </a:solidFill>
                <a:latin typeface="Calibri" panose="020F0502020204030204" pitchFamily="34" charset="0"/>
                <a:ea typeface="Calibri" panose="020F0502020204030204" pitchFamily="34" charset="0"/>
                <a:cs typeface="Calibri" panose="020F0502020204030204" pitchFamily="34" charset="0"/>
              </a:rPr>
              <a:t>Caso base</a:t>
            </a:r>
            <a:endParaRPr lang="es-CO" b="1" dirty="0">
              <a:solidFill>
                <a:srgbClr val="36A9C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Object 4">
            <a:extLst>
              <a:ext uri="{FF2B5EF4-FFF2-40B4-BE49-F238E27FC236}">
                <a16:creationId xmlns:a16="http://schemas.microsoft.com/office/drawing/2014/main" id="{DB5D7D61-BA29-955F-B72F-3328FEBF4931}"/>
              </a:ext>
            </a:extLst>
          </p:cNvPr>
          <p:cNvGraphicFramePr>
            <a:graphicFrameLocks noChangeAspect="1"/>
          </p:cNvGraphicFramePr>
          <p:nvPr/>
        </p:nvGraphicFramePr>
        <p:xfrm>
          <a:off x="7963583" y="841946"/>
          <a:ext cx="4140978" cy="556981"/>
        </p:xfrm>
        <a:graphic>
          <a:graphicData uri="http://schemas.openxmlformats.org/presentationml/2006/ole">
            <mc:AlternateContent xmlns:mc="http://schemas.openxmlformats.org/markup-compatibility/2006">
              <mc:Choice xmlns:v="urn:schemas-microsoft-com:vml" Requires="v">
                <p:oleObj spid="_x0000_s2056" name="Equation" r:id="rId7" imgW="3467100" imgH="469900" progId="">
                  <p:embed/>
                </p:oleObj>
              </mc:Choice>
              <mc:Fallback>
                <p:oleObj name="Equation" r:id="rId7" imgW="3467100" imgH="469900" progId="">
                  <p:embed/>
                  <p:pic>
                    <p:nvPicPr>
                      <p:cNvPr id="7" name="Object 4">
                        <a:extLst>
                          <a:ext uri="{FF2B5EF4-FFF2-40B4-BE49-F238E27FC236}">
                            <a16:creationId xmlns:a16="http://schemas.microsoft.com/office/drawing/2014/main" id="{DB5D7D61-BA29-955F-B72F-3328FEBF4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3583" y="841946"/>
                        <a:ext cx="4140978" cy="556981"/>
                      </a:xfrm>
                      <a:prstGeom prst="rect">
                        <a:avLst/>
                      </a:prstGeom>
                      <a:noFill/>
                      <a:ln w="19050">
                        <a:no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2" name="Tabla 11">
            <a:extLst>
              <a:ext uri="{FF2B5EF4-FFF2-40B4-BE49-F238E27FC236}">
                <a16:creationId xmlns:a16="http://schemas.microsoft.com/office/drawing/2014/main" id="{9BF3C557-2AF8-F968-948E-D55F7C972E39}"/>
              </a:ext>
            </a:extLst>
          </p:cNvPr>
          <p:cNvGraphicFramePr>
            <a:graphicFrameLocks noGrp="1"/>
          </p:cNvGraphicFramePr>
          <p:nvPr/>
        </p:nvGraphicFramePr>
        <p:xfrm>
          <a:off x="479873" y="1476283"/>
          <a:ext cx="10354098" cy="2195425"/>
        </p:xfrm>
        <a:graphic>
          <a:graphicData uri="http://schemas.openxmlformats.org/drawingml/2006/table">
            <a:tbl>
              <a:tblPr>
                <a:tableStyleId>{5C22544A-7EE6-4342-B048-85BDC9FD1C3A}</a:tableStyleId>
              </a:tblPr>
              <a:tblGrid>
                <a:gridCol w="649217">
                  <a:extLst>
                    <a:ext uri="{9D8B030D-6E8A-4147-A177-3AD203B41FA5}">
                      <a16:colId xmlns:a16="http://schemas.microsoft.com/office/drawing/2014/main" val="3100479373"/>
                    </a:ext>
                  </a:extLst>
                </a:gridCol>
                <a:gridCol w="1507961">
                  <a:extLst>
                    <a:ext uri="{9D8B030D-6E8A-4147-A177-3AD203B41FA5}">
                      <a16:colId xmlns:a16="http://schemas.microsoft.com/office/drawing/2014/main" val="2214060208"/>
                    </a:ext>
                  </a:extLst>
                </a:gridCol>
                <a:gridCol w="819692">
                  <a:extLst>
                    <a:ext uri="{9D8B030D-6E8A-4147-A177-3AD203B41FA5}">
                      <a16:colId xmlns:a16="http://schemas.microsoft.com/office/drawing/2014/main" val="4274981804"/>
                    </a:ext>
                  </a:extLst>
                </a:gridCol>
                <a:gridCol w="819692">
                  <a:extLst>
                    <a:ext uri="{9D8B030D-6E8A-4147-A177-3AD203B41FA5}">
                      <a16:colId xmlns:a16="http://schemas.microsoft.com/office/drawing/2014/main" val="594597378"/>
                    </a:ext>
                  </a:extLst>
                </a:gridCol>
                <a:gridCol w="819692">
                  <a:extLst>
                    <a:ext uri="{9D8B030D-6E8A-4147-A177-3AD203B41FA5}">
                      <a16:colId xmlns:a16="http://schemas.microsoft.com/office/drawing/2014/main" val="470317641"/>
                    </a:ext>
                  </a:extLst>
                </a:gridCol>
                <a:gridCol w="819692">
                  <a:extLst>
                    <a:ext uri="{9D8B030D-6E8A-4147-A177-3AD203B41FA5}">
                      <a16:colId xmlns:a16="http://schemas.microsoft.com/office/drawing/2014/main" val="2460652569"/>
                    </a:ext>
                  </a:extLst>
                </a:gridCol>
                <a:gridCol w="819692">
                  <a:extLst>
                    <a:ext uri="{9D8B030D-6E8A-4147-A177-3AD203B41FA5}">
                      <a16:colId xmlns:a16="http://schemas.microsoft.com/office/drawing/2014/main" val="607830037"/>
                    </a:ext>
                  </a:extLst>
                </a:gridCol>
                <a:gridCol w="819692">
                  <a:extLst>
                    <a:ext uri="{9D8B030D-6E8A-4147-A177-3AD203B41FA5}">
                      <a16:colId xmlns:a16="http://schemas.microsoft.com/office/drawing/2014/main" val="3192843625"/>
                    </a:ext>
                  </a:extLst>
                </a:gridCol>
                <a:gridCol w="819692">
                  <a:extLst>
                    <a:ext uri="{9D8B030D-6E8A-4147-A177-3AD203B41FA5}">
                      <a16:colId xmlns:a16="http://schemas.microsoft.com/office/drawing/2014/main" val="3264439817"/>
                    </a:ext>
                  </a:extLst>
                </a:gridCol>
                <a:gridCol w="819692">
                  <a:extLst>
                    <a:ext uri="{9D8B030D-6E8A-4147-A177-3AD203B41FA5}">
                      <a16:colId xmlns:a16="http://schemas.microsoft.com/office/drawing/2014/main" val="238626908"/>
                    </a:ext>
                  </a:extLst>
                </a:gridCol>
                <a:gridCol w="819692">
                  <a:extLst>
                    <a:ext uri="{9D8B030D-6E8A-4147-A177-3AD203B41FA5}">
                      <a16:colId xmlns:a16="http://schemas.microsoft.com/office/drawing/2014/main" val="2972640819"/>
                    </a:ext>
                  </a:extLst>
                </a:gridCol>
                <a:gridCol w="819692">
                  <a:extLst>
                    <a:ext uri="{9D8B030D-6E8A-4147-A177-3AD203B41FA5}">
                      <a16:colId xmlns:a16="http://schemas.microsoft.com/office/drawing/2014/main" val="2498517647"/>
                    </a:ext>
                  </a:extLst>
                </a:gridCol>
              </a:tblGrid>
              <a:tr h="411985">
                <a:tc>
                  <a:txBody>
                    <a:bodyPr/>
                    <a:lstStyle/>
                    <a:p>
                      <a:pPr marL="0" algn="ctr" defTabSz="914400" rtl="0" eaLnBrk="1" fontAlgn="b" latinLnBrk="0" hangingPunct="1"/>
                      <a:r>
                        <a:rPr lang="es-CO" sz="11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Desenlace</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Tecnología</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Efectividad esperada</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Costo esperado</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Costo incremental</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Efectividad incremental</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RICE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Ref</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UCE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¿Es CE?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BMN*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tc>
                  <a:txBody>
                    <a:bodyPr/>
                    <a:lstStyle/>
                    <a:p>
                      <a:pPr algn="ctr" fontAlgn="ctr">
                        <a:buNone/>
                      </a:pPr>
                      <a:r>
                        <a:rPr lang="es-CO" sz="1100" b="1" i="0" u="none" strike="noStrike" dirty="0">
                          <a:solidFill>
                            <a:schemeClr val="bg1"/>
                          </a:solidFill>
                          <a:effectLst/>
                          <a:latin typeface="Calibri" panose="020F0502020204030204" pitchFamily="34" charset="0"/>
                        </a:rPr>
                        <a:t>Posición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538135"/>
                    </a:solidFill>
                  </a:tcPr>
                </a:tc>
                <a:extLst>
                  <a:ext uri="{0D108BD9-81ED-4DB2-BD59-A6C34878D82A}">
                    <a16:rowId xmlns:a16="http://schemas.microsoft.com/office/drawing/2014/main" val="1775851799"/>
                  </a:ext>
                </a:extLst>
              </a:tr>
              <a:tr h="222930">
                <a:tc rowSpan="4">
                  <a:txBody>
                    <a:bodyPr/>
                    <a:lstStyle/>
                    <a:p>
                      <a:pPr marL="0" lvl="0" algn="ctr" defTabSz="914400" rtl="0" eaLnBrk="1" fontAlgn="b" latinLnBrk="0" hangingPunct="1"/>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AVAC</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0,90181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$ 1.371.747</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$ 23.726.480</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0820278"/>
                  </a:ext>
                </a:extLst>
              </a:tr>
              <a:tr h="222930">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buNone/>
                      </a:pPr>
                      <a:r>
                        <a:rPr lang="es-CO" sz="1000" b="0" i="0" u="none" strike="noStrike" dirty="0">
                          <a:solidFill>
                            <a:srgbClr val="000000"/>
                          </a:solidFill>
                          <a:effectLst/>
                          <a:latin typeface="Calibri" panose="020F0502020204030204" pitchFamily="34" charset="0"/>
                        </a:rPr>
                        <a:t> RSVpreF (Abrysvo®) </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0,91954</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$ 362.565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-$ 1.009.182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0,01773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ES" sz="900" b="1" i="0" u="none" strike="noStrike" dirty="0">
                          <a:solidFill>
                            <a:srgbClr val="000000"/>
                          </a:solidFill>
                          <a:effectLst/>
                          <a:latin typeface="Calibri" panose="020F0502020204030204" pitchFamily="34" charset="0"/>
                        </a:rPr>
                        <a:t>D</a:t>
                      </a:r>
                      <a:r>
                        <a:rPr lang="es-CO" sz="900" b="1" i="0" u="none" strike="noStrike" dirty="0">
                          <a:solidFill>
                            <a:srgbClr val="000000"/>
                          </a:solidFill>
                          <a:effectLst/>
                          <a:latin typeface="Calibri" panose="020F0502020204030204" pitchFamily="34" charset="0"/>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$ 25.229.029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1050904"/>
                  </a:ext>
                </a:extLst>
              </a:tr>
              <a:tr h="222930">
                <a:tc vMerge="1">
                  <a:txBody>
                    <a:bodyPr/>
                    <a:lstStyle/>
                    <a:p>
                      <a:endParaRPr lang="es-CO"/>
                    </a:p>
                  </a:txBody>
                  <a:tcPr/>
                </a:tc>
                <a:tc>
                  <a:txBody>
                    <a:bodyPr/>
                    <a:lstStyle/>
                    <a:p>
                      <a:pPr algn="l" fontAlgn="b">
                        <a:buNone/>
                      </a:pPr>
                      <a:r>
                        <a:rPr lang="es-CO" sz="1000" b="0" i="0" u="none" strike="noStrike" dirty="0">
                          <a:solidFill>
                            <a:srgbClr val="000000"/>
                          </a:solidFill>
                          <a:effectLst/>
                          <a:latin typeface="Calibri" panose="020F0502020204030204" pitchFamily="34" charset="0"/>
                        </a:rPr>
                        <a:t> RSVpreF3 (Arexvy®)</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0,92126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$ 755.197</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-$ 616.550</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0,01945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ES" sz="900" b="1" i="0" u="none" strike="noStrike" dirty="0">
                          <a:solidFill>
                            <a:srgbClr val="000000"/>
                          </a:solidFill>
                          <a:effectLst/>
                          <a:latin typeface="Calibri" panose="020F0502020204030204" pitchFamily="34" charset="0"/>
                        </a:rPr>
                        <a:t>D</a:t>
                      </a:r>
                      <a:r>
                        <a:rPr lang="es-CO" sz="900" b="1" i="0" u="none" strike="noStrike" dirty="0">
                          <a:solidFill>
                            <a:srgbClr val="000000"/>
                          </a:solidFill>
                          <a:effectLst/>
                          <a:latin typeface="Calibri" panose="020F0502020204030204" pitchFamily="34" charset="0"/>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$ 24.884.389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70933153"/>
                  </a:ext>
                </a:extLst>
              </a:tr>
              <a:tr h="222930">
                <a:tc vMerge="1">
                  <a:txBody>
                    <a:bodyPr/>
                    <a:lstStyle/>
                    <a:p>
                      <a:pPr marL="0" lvl="0" algn="ctr" defTabSz="914400" rtl="0" eaLnBrk="1" fontAlgn="b" latinLnBrk="0" hangingPunct="1"/>
                      <a:endParaRPr lang="es-CO" sz="105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l" fontAlgn="b">
                        <a:buNone/>
                      </a:pPr>
                      <a:r>
                        <a:rPr lang="es-CO" sz="1000" b="0" i="0" u="none" strike="noStrike" dirty="0">
                          <a:solidFill>
                            <a:srgbClr val="000000"/>
                          </a:solidFill>
                          <a:effectLst/>
                          <a:latin typeface="Calibri" panose="020F0502020204030204" pitchFamily="34" charset="0"/>
                        </a:rPr>
                        <a:t> mRESVIA</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0,91904</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$ 907.372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-$ 464.375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0,01723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ES" sz="900" b="1" i="0" u="none" strike="noStrike" dirty="0">
                          <a:solidFill>
                            <a:srgbClr val="000000"/>
                          </a:solidFill>
                          <a:effectLst/>
                          <a:latin typeface="Calibri" panose="020F0502020204030204" pitchFamily="34" charset="0"/>
                        </a:rPr>
                        <a:t>D</a:t>
                      </a:r>
                      <a:r>
                        <a:rPr lang="es-CO" sz="900" b="1" i="0" u="none" strike="noStrike" dirty="0">
                          <a:solidFill>
                            <a:srgbClr val="000000"/>
                          </a:solidFill>
                          <a:effectLst/>
                          <a:latin typeface="Calibri" panose="020F0502020204030204" pitchFamily="34" charset="0"/>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$ 24.670.348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726151"/>
                  </a:ext>
                </a:extLst>
              </a:tr>
              <a:tr h="222930">
                <a:tc rowSpan="4">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50" b="1"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AVAD</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lvl="0" algn="l" defTabSz="914400" rtl="0" eaLnBrk="1" fontAlgn="b" latinLnBrk="0" hangingPunct="1"/>
                      <a:r>
                        <a:rPr lang="es-CO" sz="1050" b="0" i="0"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 vacunación</a:t>
                      </a: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0,00936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$ 1.371.747</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-$ 1.111.373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37320180"/>
                  </a:ext>
                </a:extLst>
              </a:tr>
              <a:tr h="222930">
                <a:tc vMerge="1">
                  <a:txBody>
                    <a:bodyPr/>
                    <a:lstStyle/>
                    <a:p>
                      <a:endParaRPr lang="es-CO"/>
                    </a:p>
                  </a:txBody>
                  <a:tcPr/>
                </a:tc>
                <a:tc>
                  <a:txBody>
                    <a:bodyPr/>
                    <a:lstStyle/>
                    <a:p>
                      <a:pPr algn="l" fontAlgn="b">
                        <a:buNone/>
                      </a:pPr>
                      <a:r>
                        <a:rPr lang="es-CO" sz="1000" b="0" i="0" u="none" strike="noStrike" dirty="0">
                          <a:solidFill>
                            <a:srgbClr val="000000"/>
                          </a:solidFill>
                          <a:effectLst/>
                          <a:latin typeface="Calibri" panose="020F0502020204030204" pitchFamily="34" charset="0"/>
                        </a:rPr>
                        <a:t> RSVpreF (Abrysvo®) </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0,00652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$ 362.565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-$ 1.009.182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0,00284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-$ 181.245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81048896"/>
                  </a:ext>
                </a:extLst>
              </a:tr>
              <a:tr h="222930">
                <a:tc vMerge="1">
                  <a:txBody>
                    <a:bodyPr/>
                    <a:lstStyle/>
                    <a:p>
                      <a:endParaRPr lang="es-CO"/>
                    </a:p>
                  </a:txBody>
                  <a:tcPr/>
                </a:tc>
                <a:tc>
                  <a:txBody>
                    <a:bodyPr/>
                    <a:lstStyle/>
                    <a:p>
                      <a:pPr algn="l" fontAlgn="b">
                        <a:buNone/>
                      </a:pPr>
                      <a:r>
                        <a:rPr lang="es-CO" sz="1000" b="0" i="0" u="none" strike="noStrike" dirty="0">
                          <a:solidFill>
                            <a:srgbClr val="000000"/>
                          </a:solidFill>
                          <a:effectLst/>
                          <a:latin typeface="Calibri" panose="020F0502020204030204" pitchFamily="34" charset="0"/>
                        </a:rPr>
                        <a:t> RSVpreF3 (Arexvy®)</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0,00592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$ 755.197</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-$ 616.550</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0,00344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
                      </a:r>
                      <a:r>
                        <a:rPr kumimoji="0" lang="es-CO" sz="9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ominante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-$ 590.538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3814578"/>
                  </a:ext>
                </a:extLst>
              </a:tr>
              <a:tr h="222930">
                <a:tc vMerge="1">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endParaRPr lang="es-CO" sz="12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buNone/>
                      </a:pPr>
                      <a:r>
                        <a:rPr lang="es-CO" sz="1000" b="0" i="0" u="none" strike="noStrike" dirty="0">
                          <a:solidFill>
                            <a:srgbClr val="000000"/>
                          </a:solidFill>
                          <a:effectLst/>
                          <a:latin typeface="Calibri" panose="020F0502020204030204" pitchFamily="34" charset="0"/>
                        </a:rPr>
                        <a:t> mRESVIA</a:t>
                      </a:r>
                    </a:p>
                  </a:txBody>
                  <a:tcPr marL="9525" marR="9525" marT="9525" marB="0" anchor="b">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0,00638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$ 907.372</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-$ 464.375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- 0,00298 </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-$ 155.925.243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No vacunación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$ 27.830.929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1" i="0" u="none" strike="noStrike" dirty="0">
                          <a:solidFill>
                            <a:srgbClr val="000000"/>
                          </a:solidFill>
                          <a:effectLst/>
                          <a:latin typeface="Calibri" panose="020F0502020204030204" pitchFamily="34" charset="0"/>
                        </a:rPr>
                        <a:t>Sí</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-$ 729.884</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b">
                        <a:buNone/>
                      </a:pPr>
                      <a:r>
                        <a:rPr lang="es-CO" sz="9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7742939"/>
                  </a:ext>
                </a:extLst>
              </a:tr>
            </a:tbl>
          </a:graphicData>
        </a:graphic>
      </p:graphicFrame>
      <p:sp>
        <p:nvSpPr>
          <p:cNvPr id="15" name="CuadroTexto 14">
            <a:extLst>
              <a:ext uri="{FF2B5EF4-FFF2-40B4-BE49-F238E27FC236}">
                <a16:creationId xmlns:a16="http://schemas.microsoft.com/office/drawing/2014/main" id="{754A0740-BF73-A233-5C10-38F50B805711}"/>
              </a:ext>
            </a:extLst>
          </p:cNvPr>
          <p:cNvSpPr txBox="1"/>
          <p:nvPr/>
        </p:nvSpPr>
        <p:spPr>
          <a:xfrm>
            <a:off x="479873" y="3693389"/>
            <a:ext cx="7522417" cy="246221"/>
          </a:xfrm>
          <a:prstGeom prst="rect">
            <a:avLst/>
          </a:prstGeom>
          <a:noFill/>
        </p:spPr>
        <p:txBody>
          <a:bodyPr wrap="square">
            <a:spAutoFit/>
          </a:bodyPr>
          <a:lstStyle/>
          <a:p>
            <a:r>
              <a:rPr lang="es-ES" sz="1000" i="1" dirty="0">
                <a:latin typeface="Calibri" panose="020F0502020204030204" pitchFamily="34" charset="0"/>
                <a:ea typeface="Calibri" panose="020F0502020204030204" pitchFamily="34" charset="0"/>
                <a:cs typeface="Calibri" panose="020F0502020204030204" pitchFamily="34" charset="0"/>
              </a:rPr>
              <a:t>CE: Costo-efectivo; </a:t>
            </a:r>
            <a:r>
              <a:rPr lang="es-ES" sz="1000" i="1" dirty="0">
                <a:effectLst/>
                <a:latin typeface="Calibri" panose="020F0502020204030204" pitchFamily="34" charset="0"/>
                <a:ea typeface="Calibri" panose="020F0502020204030204" pitchFamily="34" charset="0"/>
                <a:cs typeface="Calibri" panose="020F0502020204030204" pitchFamily="34" charset="0"/>
              </a:rPr>
              <a:t>RICE: Razón incremental de costo-efectividad; </a:t>
            </a:r>
            <a:r>
              <a:rPr lang="es-ES" sz="1000" i="1" dirty="0">
                <a:latin typeface="Calibri" panose="020F0502020204030204" pitchFamily="34" charset="0"/>
                <a:ea typeface="Calibri" panose="020F0502020204030204" pitchFamily="34" charset="0"/>
                <a:cs typeface="Calibri" panose="020F0502020204030204" pitchFamily="34" charset="0"/>
              </a:rPr>
              <a:t>UCE: Umbral de costo-efectividad; BMN: Beneficio Monetario Neto.</a:t>
            </a:r>
            <a:endParaRPr lang="es-CO" sz="1000" i="1" dirty="0">
              <a:latin typeface="Calibri" panose="020F0502020204030204" pitchFamily="34" charset="0"/>
              <a:ea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F81A24A6-DF08-5F6C-8AE8-3B2DEA07C2A7}"/>
              </a:ext>
            </a:extLst>
          </p:cNvPr>
          <p:cNvSpPr txBox="1"/>
          <p:nvPr/>
        </p:nvSpPr>
        <p:spPr>
          <a:xfrm>
            <a:off x="479873" y="3903366"/>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Nota:</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1100" i="1" dirty="0">
                <a:solidFill>
                  <a:srgbClr val="000000"/>
                </a:solidFill>
                <a:latin typeface="Calibri" panose="020F0502020204030204" pitchFamily="34" charset="0"/>
                <a:ea typeface="Calibri" panose="020F0502020204030204" pitchFamily="34" charset="0"/>
                <a:cs typeface="Calibri" panose="020F0502020204030204" pitchFamily="34" charset="0"/>
              </a:rPr>
              <a:t>El UCE </a:t>
            </a:r>
            <a:r>
              <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 Colombia es el 86% de 1 PIB per cápita por AVAC (Espinosa O, et al. 2022).</a:t>
            </a:r>
          </a:p>
        </p:txBody>
      </p:sp>
      <p:sp>
        <p:nvSpPr>
          <p:cNvPr id="17" name="CuadroTexto 16">
            <a:extLst>
              <a:ext uri="{FF2B5EF4-FFF2-40B4-BE49-F238E27FC236}">
                <a16:creationId xmlns:a16="http://schemas.microsoft.com/office/drawing/2014/main" id="{78849EA9-1956-334E-3523-0184DDCCABFD}"/>
              </a:ext>
            </a:extLst>
          </p:cNvPr>
          <p:cNvSpPr txBox="1"/>
          <p:nvPr/>
        </p:nvSpPr>
        <p:spPr>
          <a:xfrm>
            <a:off x="479873" y="4100988"/>
            <a:ext cx="9359108" cy="261610"/>
          </a:xfrm>
          <a:prstGeom prst="rect">
            <a:avLst/>
          </a:prstGeom>
          <a:noFill/>
        </p:spPr>
        <p:txBody>
          <a:bodyPr wrap="square">
            <a:spAutoFit/>
          </a:bodyPr>
          <a:lstStyle/>
          <a:p>
            <a:pPr algn="l" fontAlgn="ctr"/>
            <a:r>
              <a:rPr lang="es-ES" sz="1100" b="1"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 tecnología con mayor BMN es más costo-efectiva.</a:t>
            </a:r>
            <a:endParaRPr lang="es-ES" sz="11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Elipse 18">
            <a:extLst>
              <a:ext uri="{FF2B5EF4-FFF2-40B4-BE49-F238E27FC236}">
                <a16:creationId xmlns:a16="http://schemas.microsoft.com/office/drawing/2014/main" id="{8EF38C18-026B-6B43-3F55-98B7ADEECBCD}"/>
              </a:ext>
            </a:extLst>
          </p:cNvPr>
          <p:cNvSpPr/>
          <p:nvPr/>
        </p:nvSpPr>
        <p:spPr>
          <a:xfrm>
            <a:off x="8345424" y="2948180"/>
            <a:ext cx="2327870" cy="301752"/>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Elipse 21">
            <a:extLst>
              <a:ext uri="{FF2B5EF4-FFF2-40B4-BE49-F238E27FC236}">
                <a16:creationId xmlns:a16="http://schemas.microsoft.com/office/drawing/2014/main" id="{C40A562F-8928-854D-EDE7-AFBEC46A1279}"/>
              </a:ext>
            </a:extLst>
          </p:cNvPr>
          <p:cNvSpPr/>
          <p:nvPr/>
        </p:nvSpPr>
        <p:spPr>
          <a:xfrm>
            <a:off x="8345424" y="2040337"/>
            <a:ext cx="2327870" cy="301752"/>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0DFEB47D-4EC4-A6FF-1B17-A95A92932943}"/>
              </a:ext>
            </a:extLst>
          </p:cNvPr>
          <p:cNvSpPr txBox="1"/>
          <p:nvPr/>
        </p:nvSpPr>
        <p:spPr>
          <a:xfrm>
            <a:off x="3846153" y="4228793"/>
            <a:ext cx="4002687" cy="307777"/>
          </a:xfrm>
          <a:prstGeom prst="rect">
            <a:avLst/>
          </a:prstGeom>
          <a:noFill/>
        </p:spPr>
        <p:txBody>
          <a:bodyPr wrap="square" rtlCol="0">
            <a:spAutoFit/>
          </a:bodyPr>
          <a:lstStyle/>
          <a:p>
            <a:pPr algn="ctr"/>
            <a:r>
              <a:rPr lang="es-CO" sz="1400" b="1" dirty="0">
                <a:latin typeface="Calibri" panose="020F0502020204030204" pitchFamily="34" charset="0"/>
                <a:ea typeface="Calibri" panose="020F0502020204030204" pitchFamily="34" charset="0"/>
                <a:cs typeface="Calibri" panose="020F0502020204030204" pitchFamily="34" charset="0"/>
              </a:rPr>
              <a:t>Plano de costo-efectividad</a:t>
            </a:r>
          </a:p>
        </p:txBody>
      </p:sp>
      <p:graphicFrame>
        <p:nvGraphicFramePr>
          <p:cNvPr id="26" name="Gráfico 25">
            <a:extLst>
              <a:ext uri="{FF2B5EF4-FFF2-40B4-BE49-F238E27FC236}">
                <a16:creationId xmlns:a16="http://schemas.microsoft.com/office/drawing/2014/main" id="{99DE3DBC-3C15-4B9C-8D49-B96F494B1CF5}"/>
              </a:ext>
            </a:extLst>
          </p:cNvPr>
          <p:cNvGraphicFramePr>
            <a:graphicFrameLocks/>
          </p:cNvGraphicFramePr>
          <p:nvPr/>
        </p:nvGraphicFramePr>
        <p:xfrm>
          <a:off x="1674399" y="4492892"/>
          <a:ext cx="4198049" cy="237775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7" name="Gráfico 26">
            <a:extLst>
              <a:ext uri="{FF2B5EF4-FFF2-40B4-BE49-F238E27FC236}">
                <a16:creationId xmlns:a16="http://schemas.microsoft.com/office/drawing/2014/main" id="{584234EA-D3EC-4029-9E4B-918CB4FC6043}"/>
              </a:ext>
            </a:extLst>
          </p:cNvPr>
          <p:cNvGraphicFramePr>
            <a:graphicFrameLocks/>
          </p:cNvGraphicFramePr>
          <p:nvPr/>
        </p:nvGraphicFramePr>
        <p:xfrm>
          <a:off x="6246399" y="4492892"/>
          <a:ext cx="4198049" cy="237775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8554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29643AA-73D9-4B2E-256C-4583F000B394}"/>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0BE1D7A9-4B7C-DB08-0C35-8F3012F551A4}"/>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agregados</a:t>
            </a:r>
          </a:p>
        </p:txBody>
      </p:sp>
      <p:grpSp>
        <p:nvGrpSpPr>
          <p:cNvPr id="2" name="Grupo 1">
            <a:extLst>
              <a:ext uri="{FF2B5EF4-FFF2-40B4-BE49-F238E27FC236}">
                <a16:creationId xmlns:a16="http://schemas.microsoft.com/office/drawing/2014/main" id="{A966756F-47DF-9C76-19A3-F32EA47395C8}"/>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61D432E3-6F4D-F463-7854-DE1B3F999AB1}"/>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B50A45A0-8BB1-BB85-247E-8BAA2A3A3E12}"/>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3" name="CuadroTexto 2">
            <a:extLst>
              <a:ext uri="{FF2B5EF4-FFF2-40B4-BE49-F238E27FC236}">
                <a16:creationId xmlns:a16="http://schemas.microsoft.com/office/drawing/2014/main" id="{A9D4E4CB-263B-490E-312F-DC863B802D2A}"/>
              </a:ext>
            </a:extLst>
          </p:cNvPr>
          <p:cNvSpPr txBox="1"/>
          <p:nvPr/>
        </p:nvSpPr>
        <p:spPr>
          <a:xfrm>
            <a:off x="243048" y="856604"/>
            <a:ext cx="3021261" cy="369332"/>
          </a:xfrm>
          <a:prstGeom prst="rect">
            <a:avLst/>
          </a:prstGeom>
          <a:noFill/>
        </p:spPr>
        <p:txBody>
          <a:bodyPr wrap="square" rtlCol="0">
            <a:spAutoFit/>
          </a:bodyPr>
          <a:lstStyle/>
          <a:p>
            <a:r>
              <a:rPr lang="es-CO" b="1" dirty="0">
                <a:solidFill>
                  <a:srgbClr val="36A9CA"/>
                </a:solidFill>
                <a:latin typeface="Calibri" panose="020F0502020204030204" pitchFamily="34" charset="0"/>
                <a:ea typeface="Calibri" panose="020F0502020204030204" pitchFamily="34" charset="0"/>
                <a:cs typeface="Calibri" panose="020F0502020204030204" pitchFamily="34" charset="0"/>
              </a:rPr>
              <a:t>Análisis de sensibilidad</a:t>
            </a:r>
          </a:p>
        </p:txBody>
      </p:sp>
      <p:pic>
        <p:nvPicPr>
          <p:cNvPr id="15" name="Imagen 14">
            <a:extLst>
              <a:ext uri="{FF2B5EF4-FFF2-40B4-BE49-F238E27FC236}">
                <a16:creationId xmlns:a16="http://schemas.microsoft.com/office/drawing/2014/main" id="{EB74EBE3-D5B1-CFFB-0930-CDB075FAB7FC}"/>
              </a:ext>
            </a:extLst>
          </p:cNvPr>
          <p:cNvPicPr>
            <a:picLocks noChangeAspect="1"/>
          </p:cNvPicPr>
          <p:nvPr/>
        </p:nvPicPr>
        <p:blipFill>
          <a:blip r:embed="rId5"/>
          <a:stretch>
            <a:fillRect/>
          </a:stretch>
        </p:blipFill>
        <p:spPr>
          <a:xfrm>
            <a:off x="6912987" y="831218"/>
            <a:ext cx="5195508" cy="5996336"/>
          </a:xfrm>
          <a:prstGeom prst="rect">
            <a:avLst/>
          </a:prstGeom>
        </p:spPr>
      </p:pic>
      <p:pic>
        <p:nvPicPr>
          <p:cNvPr id="17" name="Imagen 16">
            <a:extLst>
              <a:ext uri="{FF2B5EF4-FFF2-40B4-BE49-F238E27FC236}">
                <a16:creationId xmlns:a16="http://schemas.microsoft.com/office/drawing/2014/main" id="{8003C2B4-FAB9-4EFC-FB21-C58644A02382}"/>
              </a:ext>
            </a:extLst>
          </p:cNvPr>
          <p:cNvPicPr>
            <a:picLocks noChangeAspect="1"/>
          </p:cNvPicPr>
          <p:nvPr/>
        </p:nvPicPr>
        <p:blipFill>
          <a:blip r:embed="rId6"/>
          <a:stretch>
            <a:fillRect/>
          </a:stretch>
        </p:blipFill>
        <p:spPr>
          <a:xfrm>
            <a:off x="2819400" y="831218"/>
            <a:ext cx="4174067" cy="6268450"/>
          </a:xfrm>
          <a:prstGeom prst="rect">
            <a:avLst/>
          </a:prstGeom>
        </p:spPr>
      </p:pic>
    </p:spTree>
    <p:extLst>
      <p:ext uri="{BB962C8B-B14F-4D97-AF65-F5344CB8AC3E}">
        <p14:creationId xmlns:p14="http://schemas.microsoft.com/office/powerpoint/2010/main" val="230350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D5ED039-CB4E-CADE-A9B5-6ABFD269862C}"/>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BFE34091-A729-C1EE-149D-2E58EDA9C36E}"/>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57C0A990-5CAB-93B2-BFB5-B8D1CC9DD135}"/>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2C6A0F0F-AB66-0811-DFC7-6853B023C3DA}"/>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532785C4-31F5-BC22-955C-2A40F46C7E4D}"/>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Flecha: pentágono 5">
            <a:extLst>
              <a:ext uri="{FF2B5EF4-FFF2-40B4-BE49-F238E27FC236}">
                <a16:creationId xmlns:a16="http://schemas.microsoft.com/office/drawing/2014/main" id="{F96F49BE-B779-8F2C-5DEA-B03E32E12AB1}"/>
              </a:ext>
            </a:extLst>
          </p:cNvPr>
          <p:cNvSpPr/>
          <p:nvPr/>
        </p:nvSpPr>
        <p:spPr>
          <a:xfrm>
            <a:off x="0" y="2257925"/>
            <a:ext cx="11269014" cy="2163650"/>
          </a:xfrm>
          <a:prstGeom prst="homePlate">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heurón 3">
            <a:extLst>
              <a:ext uri="{FF2B5EF4-FFF2-40B4-BE49-F238E27FC236}">
                <a16:creationId xmlns:a16="http://schemas.microsoft.com/office/drawing/2014/main" id="{30B04D44-8E12-2AD1-FA6D-3EBC258C2737}"/>
              </a:ext>
            </a:extLst>
          </p:cNvPr>
          <p:cNvSpPr/>
          <p:nvPr/>
        </p:nvSpPr>
        <p:spPr>
          <a:xfrm>
            <a:off x="0" y="2622797"/>
            <a:ext cx="940158" cy="1334507"/>
          </a:xfrm>
          <a:prstGeom prst="chevron">
            <a:avLst/>
          </a:prstGeom>
          <a:solidFill>
            <a:srgbClr val="013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8" name="Cheurón 4">
            <a:extLst>
              <a:ext uri="{FF2B5EF4-FFF2-40B4-BE49-F238E27FC236}">
                <a16:creationId xmlns:a16="http://schemas.microsoft.com/office/drawing/2014/main" id="{CC4CB3D9-AFA5-3981-F499-8453EE0CD440}"/>
              </a:ext>
            </a:extLst>
          </p:cNvPr>
          <p:cNvSpPr/>
          <p:nvPr/>
        </p:nvSpPr>
        <p:spPr>
          <a:xfrm>
            <a:off x="603307" y="2622797"/>
            <a:ext cx="940158" cy="1334507"/>
          </a:xfrm>
          <a:prstGeom prst="chevron">
            <a:avLst/>
          </a:prstGeom>
          <a:solidFill>
            <a:srgbClr val="28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9" name="Cheurón 5">
            <a:extLst>
              <a:ext uri="{FF2B5EF4-FFF2-40B4-BE49-F238E27FC236}">
                <a16:creationId xmlns:a16="http://schemas.microsoft.com/office/drawing/2014/main" id="{74894D5D-8F23-78AD-CB30-1CADA8DDAC1F}"/>
              </a:ext>
            </a:extLst>
          </p:cNvPr>
          <p:cNvSpPr/>
          <p:nvPr/>
        </p:nvSpPr>
        <p:spPr>
          <a:xfrm>
            <a:off x="1206613" y="2622797"/>
            <a:ext cx="940158" cy="1334507"/>
          </a:xfrm>
          <a:prstGeom prst="chevron">
            <a:avLst/>
          </a:prstGeom>
          <a:solidFill>
            <a:srgbClr val="158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black"/>
              </a:solidFill>
            </a:endParaRPr>
          </a:p>
        </p:txBody>
      </p:sp>
      <p:sp>
        <p:nvSpPr>
          <p:cNvPr id="10" name="CuadroTexto 9">
            <a:extLst>
              <a:ext uri="{FF2B5EF4-FFF2-40B4-BE49-F238E27FC236}">
                <a16:creationId xmlns:a16="http://schemas.microsoft.com/office/drawing/2014/main" id="{E5BBF3B8-344D-C1D6-94EC-4661A218DC05}"/>
              </a:ext>
            </a:extLst>
          </p:cNvPr>
          <p:cNvSpPr txBox="1"/>
          <p:nvPr/>
        </p:nvSpPr>
        <p:spPr>
          <a:xfrm>
            <a:off x="1981442" y="2914803"/>
            <a:ext cx="9079922" cy="615553"/>
          </a:xfrm>
          <a:prstGeom prst="rect">
            <a:avLst/>
          </a:prstGeom>
          <a:noFill/>
        </p:spPr>
        <p:txBody>
          <a:bodyPr wrap="square" lIns="91440" tIns="45720" rIns="91440" bIns="45720" rtlCol="0" anchor="t">
            <a:spAutoFit/>
          </a:bodyPr>
          <a:lstStyle>
            <a:defPPr>
              <a:defRPr lang="es-CO"/>
            </a:defPPr>
            <a:lvl1pPr>
              <a:spcBef>
                <a:spcPts val="600"/>
              </a:spcBef>
              <a:defRPr sz="4000" b="1">
                <a:solidFill>
                  <a:srgbClr val="013130"/>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defRPr>
            </a:lvl1pPr>
          </a:lstStyle>
          <a:p>
            <a:pPr algn="ctr"/>
            <a:r>
              <a:rPr lang="es-ES" sz="3400" dirty="0">
                <a:latin typeface="Calibri Light"/>
                <a:ea typeface="Calibri Light"/>
                <a:cs typeface="Calibri Light"/>
              </a:rPr>
              <a:t>Análisis de impacto presupuestal (AIP)</a:t>
            </a:r>
          </a:p>
        </p:txBody>
      </p:sp>
    </p:spTree>
    <p:extLst>
      <p:ext uri="{BB962C8B-B14F-4D97-AF65-F5344CB8AC3E}">
        <p14:creationId xmlns:p14="http://schemas.microsoft.com/office/powerpoint/2010/main" val="786424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66A0639-463E-54B6-40D0-39B2B4992CC9}"/>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FC1B078D-C630-15E1-3B9C-18579C28DFE3}"/>
              </a:ext>
            </a:extLst>
          </p:cNvPr>
          <p:cNvSpPr txBox="1"/>
          <p:nvPr/>
        </p:nvSpPr>
        <p:spPr>
          <a:xfrm>
            <a:off x="2482389" y="75566"/>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Metodología</a:t>
            </a:r>
          </a:p>
        </p:txBody>
      </p:sp>
      <p:grpSp>
        <p:nvGrpSpPr>
          <p:cNvPr id="2" name="Grupo 1">
            <a:extLst>
              <a:ext uri="{FF2B5EF4-FFF2-40B4-BE49-F238E27FC236}">
                <a16:creationId xmlns:a16="http://schemas.microsoft.com/office/drawing/2014/main" id="{F563B902-2C40-A8C0-7A82-B33C1C15107D}"/>
              </a:ext>
            </a:extLst>
          </p:cNvPr>
          <p:cNvGrpSpPr/>
          <p:nvPr/>
        </p:nvGrpSpPr>
        <p:grpSpPr>
          <a:xfrm>
            <a:off x="91391" y="75566"/>
            <a:ext cx="2164963" cy="497940"/>
            <a:chOff x="4128179" y="605454"/>
            <a:chExt cx="2164963" cy="497940"/>
          </a:xfrm>
        </p:grpSpPr>
        <p:pic>
          <p:nvPicPr>
            <p:cNvPr id="3" name="Imagen 2" descr="Texto&#10;&#10;Descripción generada automáticamente">
              <a:extLst>
                <a:ext uri="{FF2B5EF4-FFF2-40B4-BE49-F238E27FC236}">
                  <a16:creationId xmlns:a16="http://schemas.microsoft.com/office/drawing/2014/main" id="{38796046-ED40-4FFC-E981-48D9894D6842}"/>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4" name="Imagen 3" descr="Texto&#10;&#10;Descripción generada automáticamente">
              <a:extLst>
                <a:ext uri="{FF2B5EF4-FFF2-40B4-BE49-F238E27FC236}">
                  <a16:creationId xmlns:a16="http://schemas.microsoft.com/office/drawing/2014/main" id="{FB16A141-D04A-E222-1D7E-B41E26B216EE}"/>
                </a:ext>
              </a:extLst>
            </p:cNvPr>
            <p:cNvPicPr>
              <a:picLocks noChangeAspect="1"/>
            </p:cNvPicPr>
            <p:nvPr/>
          </p:nvPicPr>
          <p:blipFill>
            <a:blip r:embed="rId4"/>
            <a:stretch>
              <a:fillRect/>
            </a:stretch>
          </p:blipFill>
          <p:spPr>
            <a:xfrm>
              <a:off x="4128179" y="605454"/>
              <a:ext cx="729931" cy="497940"/>
            </a:xfrm>
            <a:prstGeom prst="rect">
              <a:avLst/>
            </a:prstGeom>
          </p:spPr>
        </p:pic>
      </p:grpSp>
      <p:pic>
        <p:nvPicPr>
          <p:cNvPr id="61" name="Imagen 60">
            <a:extLst>
              <a:ext uri="{FF2B5EF4-FFF2-40B4-BE49-F238E27FC236}">
                <a16:creationId xmlns:a16="http://schemas.microsoft.com/office/drawing/2014/main" id="{B372328B-A293-7A5A-DC3F-1AA1EF38CCF6}"/>
              </a:ext>
            </a:extLst>
          </p:cNvPr>
          <p:cNvPicPr>
            <a:picLocks noChangeAspect="1"/>
          </p:cNvPicPr>
          <p:nvPr/>
        </p:nvPicPr>
        <p:blipFill>
          <a:blip r:embed="rId5"/>
          <a:stretch>
            <a:fillRect/>
          </a:stretch>
        </p:blipFill>
        <p:spPr>
          <a:xfrm>
            <a:off x="1255143" y="1078273"/>
            <a:ext cx="9681713" cy="5656395"/>
          </a:xfrm>
          <a:prstGeom prst="rect">
            <a:avLst/>
          </a:prstGeom>
        </p:spPr>
      </p:pic>
      <p:grpSp>
        <p:nvGrpSpPr>
          <p:cNvPr id="10" name="Grupo 9">
            <a:extLst>
              <a:ext uri="{FF2B5EF4-FFF2-40B4-BE49-F238E27FC236}">
                <a16:creationId xmlns:a16="http://schemas.microsoft.com/office/drawing/2014/main" id="{B03E5016-592D-BE53-0C7A-6817B0829C94}"/>
              </a:ext>
            </a:extLst>
          </p:cNvPr>
          <p:cNvGrpSpPr/>
          <p:nvPr/>
        </p:nvGrpSpPr>
        <p:grpSpPr>
          <a:xfrm>
            <a:off x="1512710" y="1593417"/>
            <a:ext cx="9180576" cy="3959352"/>
            <a:chOff x="1362456" y="1453896"/>
            <a:chExt cx="9180576" cy="3959352"/>
          </a:xfrm>
        </p:grpSpPr>
        <p:sp>
          <p:nvSpPr>
            <p:cNvPr id="5" name="Rectángulo 4">
              <a:extLst>
                <a:ext uri="{FF2B5EF4-FFF2-40B4-BE49-F238E27FC236}">
                  <a16:creationId xmlns:a16="http://schemas.microsoft.com/office/drawing/2014/main" id="{C769FA37-ABED-2D0D-1CAF-EC757E50F43E}"/>
                </a:ext>
              </a:extLst>
            </p:cNvPr>
            <p:cNvSpPr/>
            <p:nvPr/>
          </p:nvSpPr>
          <p:spPr>
            <a:xfrm>
              <a:off x="1362456" y="1453896"/>
              <a:ext cx="9180576" cy="3959352"/>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Google Shape;6194;p49">
              <a:extLst>
                <a:ext uri="{FF2B5EF4-FFF2-40B4-BE49-F238E27FC236}">
                  <a16:creationId xmlns:a16="http://schemas.microsoft.com/office/drawing/2014/main" id="{821501D0-7D37-3EE8-396A-61ADB320C6C3}"/>
                </a:ext>
              </a:extLst>
            </p:cNvPr>
            <p:cNvSpPr txBox="1"/>
            <p:nvPr/>
          </p:nvSpPr>
          <p:spPr>
            <a:xfrm>
              <a:off x="1748426" y="2952250"/>
              <a:ext cx="4053378" cy="1996699"/>
            </a:xfrm>
            <a:prstGeom prst="rect">
              <a:avLst/>
            </a:prstGeom>
            <a:noFill/>
            <a:ln>
              <a:noFill/>
            </a:ln>
          </p:spPr>
          <p:txBody>
            <a:bodyPr spcFirstLastPara="1" wrap="square" lIns="91425" tIns="91425" rIns="91425" bIns="91425" anchor="ctr" anchorCtr="0">
              <a:noAutofit/>
            </a:bodyPr>
            <a:lstStyle/>
            <a:p>
              <a:pPr lvl="0" algn="just" rtl="0">
                <a:spcBef>
                  <a:spcPts val="0"/>
                </a:spcBef>
                <a:spcAft>
                  <a:spcPts val="0"/>
                </a:spcAft>
              </a:pP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 el resultado es </a:t>
              </a:r>
              <a:r>
                <a:rPr lang="es-ES" sz="20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positivo</a:t>
              </a: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se interpreta como el </a:t>
              </a:r>
              <a:r>
                <a:rPr lang="es-ES" sz="2000" b="0"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esfuerzo financiero adicional</a:t>
              </a:r>
              <a:r>
                <a:rPr lang="es-E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que el pagador deberá realizar para financiar la adopción de la nueva tecnología (IETS, 2</a:t>
              </a:r>
              <a:r>
                <a:rPr lang="es-ES" sz="2000" dirty="0">
                  <a:solidFill>
                    <a:srgbClr val="000000"/>
                  </a:solidFill>
                  <a:latin typeface="Calibri" panose="020F0502020204030204" pitchFamily="34" charset="0"/>
                  <a:ea typeface="Calibri" panose="020F0502020204030204" pitchFamily="34" charset="0"/>
                  <a:cs typeface="Calibri" panose="020F0502020204030204" pitchFamily="34" charset="0"/>
                </a:rPr>
                <a:t>022</a:t>
              </a: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7" name="Google Shape;6194;p49">
              <a:extLst>
                <a:ext uri="{FF2B5EF4-FFF2-40B4-BE49-F238E27FC236}">
                  <a16:creationId xmlns:a16="http://schemas.microsoft.com/office/drawing/2014/main" id="{E16A9DED-E60E-961A-8F60-2B23AB8AC954}"/>
                </a:ext>
              </a:extLst>
            </p:cNvPr>
            <p:cNvSpPr txBox="1"/>
            <p:nvPr/>
          </p:nvSpPr>
          <p:spPr>
            <a:xfrm>
              <a:off x="6095999" y="2980944"/>
              <a:ext cx="4053841" cy="1544783"/>
            </a:xfrm>
            <a:prstGeom prst="rect">
              <a:avLst/>
            </a:prstGeom>
            <a:noFill/>
            <a:ln>
              <a:noFill/>
            </a:ln>
          </p:spPr>
          <p:txBody>
            <a:bodyPr spcFirstLastPara="1" wrap="square" lIns="91425" tIns="91425" rIns="91425" bIns="91425" anchor="ctr" anchorCtr="0">
              <a:noAutofit/>
            </a:bodyPr>
            <a:lstStyle/>
            <a:p>
              <a:pPr lvl="0" algn="just" rtl="0">
                <a:spcBef>
                  <a:spcPts val="0"/>
                </a:spcBef>
                <a:spcAft>
                  <a:spcPts val="0"/>
                </a:spcAft>
              </a:pP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 el resultado es </a:t>
              </a:r>
              <a:r>
                <a:rPr lang="es-ES" sz="2000" b="0" i="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negativo</a:t>
              </a: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la adopción de la nueva tecnología </a:t>
              </a:r>
              <a:r>
                <a:rPr lang="es-ES" sz="2000" b="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generaría ahorros potenciales </a:t>
              </a:r>
              <a:r>
                <a:rPr lang="es-E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 el presupuesto (IETS, 2022)</a:t>
              </a:r>
            </a:p>
          </p:txBody>
        </p:sp>
        <p:pic>
          <p:nvPicPr>
            <p:cNvPr id="8" name="Gráfico 7" descr="Insignia de seguir con relleno sólido">
              <a:extLst>
                <a:ext uri="{FF2B5EF4-FFF2-40B4-BE49-F238E27FC236}">
                  <a16:creationId xmlns:a16="http://schemas.microsoft.com/office/drawing/2014/main" id="{66E3507A-CF2C-F52E-193E-85911B365F8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16984" y="1819220"/>
              <a:ext cx="1161724" cy="1161724"/>
            </a:xfrm>
            <a:prstGeom prst="rect">
              <a:avLst/>
            </a:prstGeom>
          </p:spPr>
        </p:pic>
        <p:pic>
          <p:nvPicPr>
            <p:cNvPr id="9" name="Gráfico 8" descr="Insignia Desplegada con relleno sólido">
              <a:extLst>
                <a:ext uri="{FF2B5EF4-FFF2-40B4-BE49-F238E27FC236}">
                  <a16:creationId xmlns:a16="http://schemas.microsoft.com/office/drawing/2014/main" id="{32E1016D-967C-D9D9-CC8D-CB14D32917B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94960" y="1819220"/>
              <a:ext cx="1161724" cy="1161724"/>
            </a:xfrm>
            <a:prstGeom prst="rect">
              <a:avLst/>
            </a:prstGeom>
          </p:spPr>
        </p:pic>
      </p:grpSp>
    </p:spTree>
    <p:extLst>
      <p:ext uri="{BB962C8B-B14F-4D97-AF65-F5344CB8AC3E}">
        <p14:creationId xmlns:p14="http://schemas.microsoft.com/office/powerpoint/2010/main" val="16119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CE71A01-CE0E-CD33-C33B-EDB81F9052E9}"/>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B1B84434-4B72-5F2D-3CB0-8691EA4E0767}"/>
              </a:ext>
            </a:extLst>
          </p:cNvPr>
          <p:cNvSpPr txBox="1"/>
          <p:nvPr/>
        </p:nvSpPr>
        <p:spPr>
          <a:xfrm>
            <a:off x="2083634" y="12333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Población</a:t>
            </a:r>
          </a:p>
        </p:txBody>
      </p:sp>
      <p:grpSp>
        <p:nvGrpSpPr>
          <p:cNvPr id="2" name="Grupo 1">
            <a:extLst>
              <a:ext uri="{FF2B5EF4-FFF2-40B4-BE49-F238E27FC236}">
                <a16:creationId xmlns:a16="http://schemas.microsoft.com/office/drawing/2014/main" id="{FF4F5986-D8CB-96AD-294F-D4C5215771D6}"/>
              </a:ext>
            </a:extLst>
          </p:cNvPr>
          <p:cNvGrpSpPr/>
          <p:nvPr/>
        </p:nvGrpSpPr>
        <p:grpSpPr>
          <a:xfrm>
            <a:off x="91391" y="75566"/>
            <a:ext cx="2164963" cy="497940"/>
            <a:chOff x="4128179" y="605454"/>
            <a:chExt cx="2164963" cy="497940"/>
          </a:xfrm>
        </p:grpSpPr>
        <p:pic>
          <p:nvPicPr>
            <p:cNvPr id="3" name="Imagen 2" descr="Texto&#10;&#10;Descripción generada automáticamente">
              <a:extLst>
                <a:ext uri="{FF2B5EF4-FFF2-40B4-BE49-F238E27FC236}">
                  <a16:creationId xmlns:a16="http://schemas.microsoft.com/office/drawing/2014/main" id="{6D0A3545-ED71-B651-085B-FED981D352FD}"/>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4" name="Imagen 3" descr="Texto&#10;&#10;Descripción generada automáticamente">
              <a:extLst>
                <a:ext uri="{FF2B5EF4-FFF2-40B4-BE49-F238E27FC236}">
                  <a16:creationId xmlns:a16="http://schemas.microsoft.com/office/drawing/2014/main" id="{73026EF4-F65C-45EB-3CC2-F286E7F513D4}"/>
                </a:ext>
              </a:extLst>
            </p:cNvPr>
            <p:cNvPicPr>
              <a:picLocks noChangeAspect="1"/>
            </p:cNvPicPr>
            <p:nvPr/>
          </p:nvPicPr>
          <p:blipFill>
            <a:blip r:embed="rId4"/>
            <a:stretch>
              <a:fillRect/>
            </a:stretch>
          </p:blipFill>
          <p:spPr>
            <a:xfrm>
              <a:off x="4128179" y="605454"/>
              <a:ext cx="729931" cy="497940"/>
            </a:xfrm>
            <a:prstGeom prst="rect">
              <a:avLst/>
            </a:prstGeom>
          </p:spPr>
        </p:pic>
      </p:grpSp>
      <p:pic>
        <p:nvPicPr>
          <p:cNvPr id="6" name="Imagen 5">
            <a:extLst>
              <a:ext uri="{FF2B5EF4-FFF2-40B4-BE49-F238E27FC236}">
                <a16:creationId xmlns:a16="http://schemas.microsoft.com/office/drawing/2014/main" id="{5A2BB0FF-B055-65F1-C577-BE8E536A09E2}"/>
              </a:ext>
            </a:extLst>
          </p:cNvPr>
          <p:cNvPicPr>
            <a:picLocks noChangeAspect="1"/>
          </p:cNvPicPr>
          <p:nvPr/>
        </p:nvPicPr>
        <p:blipFill>
          <a:blip r:embed="rId5"/>
          <a:srcRect l="28496" r="27636"/>
          <a:stretch>
            <a:fillRect/>
          </a:stretch>
        </p:blipFill>
        <p:spPr>
          <a:xfrm>
            <a:off x="695876" y="1178477"/>
            <a:ext cx="2775516" cy="4225912"/>
          </a:xfrm>
          <a:prstGeom prst="rect">
            <a:avLst/>
          </a:prstGeom>
        </p:spPr>
      </p:pic>
      <p:sp>
        <p:nvSpPr>
          <p:cNvPr id="7" name="CuadroTexto 6">
            <a:extLst>
              <a:ext uri="{FF2B5EF4-FFF2-40B4-BE49-F238E27FC236}">
                <a16:creationId xmlns:a16="http://schemas.microsoft.com/office/drawing/2014/main" id="{F770CCFC-6D0E-6596-FBAA-195D671A5F28}"/>
              </a:ext>
            </a:extLst>
          </p:cNvPr>
          <p:cNvSpPr txBox="1"/>
          <p:nvPr/>
        </p:nvSpPr>
        <p:spPr>
          <a:xfrm>
            <a:off x="4257207" y="1424066"/>
            <a:ext cx="1993691" cy="369332"/>
          </a:xfrm>
          <a:prstGeom prst="rect">
            <a:avLst/>
          </a:prstGeom>
          <a:noFill/>
        </p:spPr>
        <p:txBody>
          <a:bodyPr wrap="square" rtlCol="0">
            <a:spAutoFit/>
          </a:bodyPr>
          <a:lstStyle/>
          <a:p>
            <a:endParaRPr lang="es-CO" dirty="0"/>
          </a:p>
        </p:txBody>
      </p:sp>
      <p:graphicFrame>
        <p:nvGraphicFramePr>
          <p:cNvPr id="5" name="Tabla 4">
            <a:extLst>
              <a:ext uri="{FF2B5EF4-FFF2-40B4-BE49-F238E27FC236}">
                <a16:creationId xmlns:a16="http://schemas.microsoft.com/office/drawing/2014/main" id="{271B9C64-7F0C-DDC3-EC02-81493894F551}"/>
              </a:ext>
            </a:extLst>
          </p:cNvPr>
          <p:cNvGraphicFramePr>
            <a:graphicFrameLocks noGrp="1"/>
          </p:cNvGraphicFramePr>
          <p:nvPr/>
        </p:nvGraphicFramePr>
        <p:xfrm>
          <a:off x="5584954" y="2101736"/>
          <a:ext cx="4026407" cy="1547225"/>
        </p:xfrm>
        <a:graphic>
          <a:graphicData uri="http://schemas.openxmlformats.org/drawingml/2006/table">
            <a:tbl>
              <a:tblPr>
                <a:tableStyleId>{5C22544A-7EE6-4342-B048-85BDC9FD1C3A}</a:tableStyleId>
              </a:tblPr>
              <a:tblGrid>
                <a:gridCol w="2381198">
                  <a:extLst>
                    <a:ext uri="{9D8B030D-6E8A-4147-A177-3AD203B41FA5}">
                      <a16:colId xmlns:a16="http://schemas.microsoft.com/office/drawing/2014/main" val="2221834516"/>
                    </a:ext>
                  </a:extLst>
                </a:gridCol>
                <a:gridCol w="725481">
                  <a:extLst>
                    <a:ext uri="{9D8B030D-6E8A-4147-A177-3AD203B41FA5}">
                      <a16:colId xmlns:a16="http://schemas.microsoft.com/office/drawing/2014/main" val="1245140222"/>
                    </a:ext>
                  </a:extLst>
                </a:gridCol>
                <a:gridCol w="919728">
                  <a:extLst>
                    <a:ext uri="{9D8B030D-6E8A-4147-A177-3AD203B41FA5}">
                      <a16:colId xmlns:a16="http://schemas.microsoft.com/office/drawing/2014/main" val="716475186"/>
                    </a:ext>
                  </a:extLst>
                </a:gridCol>
              </a:tblGrid>
              <a:tr h="227629">
                <a:tc gridSpan="3">
                  <a:txBody>
                    <a:bodyPr/>
                    <a:lstStyle/>
                    <a:p>
                      <a:pPr algn="ctr" fontAlgn="ctr">
                        <a:buNone/>
                      </a:pPr>
                      <a:r>
                        <a:rPr lang="es-CO" sz="1100" b="1" u="none" strike="noStrike" dirty="0">
                          <a:solidFill>
                            <a:schemeClr val="bg1"/>
                          </a:solidFill>
                          <a:effectLst/>
                        </a:rPr>
                        <a:t>Población total</a:t>
                      </a:r>
                      <a:endParaRPr lang="es-CO" sz="1100" b="1" i="0" u="none" strike="noStrike" dirty="0">
                        <a:solidFill>
                          <a:schemeClr val="bg1"/>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122525405"/>
                  </a:ext>
                </a:extLst>
              </a:tr>
              <a:tr h="274015">
                <a:tc>
                  <a:txBody>
                    <a:bodyPr/>
                    <a:lstStyle/>
                    <a:p>
                      <a:pPr algn="ctr" fontAlgn="ctr">
                        <a:buNone/>
                      </a:pPr>
                      <a:r>
                        <a:rPr lang="es-CO" sz="1100" b="1" u="none" strike="noStrike" dirty="0">
                          <a:solidFill>
                            <a:schemeClr val="bg1"/>
                          </a:solidFill>
                          <a:effectLst/>
                        </a:rPr>
                        <a:t>Grupo poblacional</a:t>
                      </a:r>
                      <a:endParaRPr lang="es-CO" sz="1100" b="1" i="0" u="none" strike="noStrike" dirty="0">
                        <a:solidFill>
                          <a:schemeClr val="bg1"/>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b="1" u="none" strike="noStrike" dirty="0">
                          <a:solidFill>
                            <a:schemeClr val="bg1"/>
                          </a:solidFill>
                          <a:effectLst/>
                        </a:rPr>
                        <a:t>2024</a:t>
                      </a:r>
                      <a:endParaRPr lang="es-CO" sz="1100" b="1" i="0" u="none" strike="noStrike" dirty="0">
                        <a:solidFill>
                          <a:schemeClr val="bg1"/>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b="1" u="none" strike="noStrike" dirty="0">
                          <a:solidFill>
                            <a:schemeClr val="bg1"/>
                          </a:solidFill>
                          <a:effectLst/>
                        </a:rPr>
                        <a:t>Fuente</a:t>
                      </a:r>
                      <a:endParaRPr lang="es-CO" sz="1100" b="1" i="0" u="none" strike="noStrike" dirty="0">
                        <a:solidFill>
                          <a:schemeClr val="bg1"/>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extLst>
                  <a:ext uri="{0D108BD9-81ED-4DB2-BD59-A6C34878D82A}">
                    <a16:rowId xmlns:a16="http://schemas.microsoft.com/office/drawing/2014/main" val="3216031398"/>
                  </a:ext>
                </a:extLst>
              </a:tr>
              <a:tr h="237526">
                <a:tc>
                  <a:txBody>
                    <a:bodyPr/>
                    <a:lstStyle/>
                    <a:p>
                      <a:pPr algn="l" fontAlgn="b">
                        <a:buNone/>
                      </a:pPr>
                      <a:r>
                        <a:rPr lang="es-ES" sz="1100" b="1" u="none" strike="noStrike" dirty="0">
                          <a:solidFill>
                            <a:schemeClr val="bg1"/>
                          </a:solidFill>
                          <a:effectLst/>
                        </a:rPr>
                        <a:t>Población total ≤1 años</a:t>
                      </a:r>
                      <a:endParaRPr lang="es-ES" sz="1100" b="1" i="0" u="none" strike="noStrike" dirty="0">
                        <a:solidFill>
                          <a:schemeClr val="bg1"/>
                        </a:solidFill>
                        <a:effectLst/>
                        <a:latin typeface="Aptos Narrow" panose="020B0004020202020204" pitchFamily="34" charset="0"/>
                      </a:endParaRPr>
                    </a:p>
                  </a:txBody>
                  <a:tcPr marL="7620" marR="7620" marT="762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u="none" strike="noStrike" dirty="0">
                          <a:effectLst/>
                        </a:rPr>
                        <a:t>57.639</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rowSpan="2">
                  <a:txBody>
                    <a:bodyPr/>
                    <a:lstStyle/>
                    <a:p>
                      <a:pPr algn="ctr" fontAlgn="ctr">
                        <a:buNone/>
                      </a:pPr>
                      <a:r>
                        <a:rPr lang="es-CO" sz="1100" u="none" strike="noStrike" dirty="0">
                          <a:effectLst/>
                        </a:rPr>
                        <a:t>SDS (1)</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84594551"/>
                  </a:ext>
                </a:extLst>
              </a:tr>
              <a:tr h="237526">
                <a:tc>
                  <a:txBody>
                    <a:bodyPr/>
                    <a:lstStyle/>
                    <a:p>
                      <a:pPr algn="l" fontAlgn="b">
                        <a:buNone/>
                      </a:pPr>
                      <a:r>
                        <a:rPr lang="es-ES" sz="1100" b="1" u="none" strike="noStrike" dirty="0">
                          <a:solidFill>
                            <a:schemeClr val="bg1"/>
                          </a:solidFill>
                          <a:effectLst/>
                        </a:rPr>
                        <a:t>Población total ≤2 años</a:t>
                      </a:r>
                      <a:endParaRPr lang="es-ES" sz="1100" b="1" i="0" u="none" strike="noStrike" dirty="0">
                        <a:solidFill>
                          <a:schemeClr val="bg1"/>
                        </a:solidFill>
                        <a:effectLst/>
                        <a:latin typeface="Aptos Narrow" panose="020B0004020202020204" pitchFamily="34" charset="0"/>
                      </a:endParaRPr>
                    </a:p>
                  </a:txBody>
                  <a:tcPr marL="7620" marR="7620" marT="762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u="none" strike="noStrike" dirty="0">
                          <a:effectLst/>
                        </a:rPr>
                        <a:t>119.006</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vMerge="1">
                  <a:txBody>
                    <a:bodyPr/>
                    <a:lstStyle/>
                    <a:p>
                      <a:endParaRPr lang="es-CO"/>
                    </a:p>
                  </a:txBody>
                  <a:tcPr/>
                </a:tc>
                <a:extLst>
                  <a:ext uri="{0D108BD9-81ED-4DB2-BD59-A6C34878D82A}">
                    <a16:rowId xmlns:a16="http://schemas.microsoft.com/office/drawing/2014/main" val="544626102"/>
                  </a:ext>
                </a:extLst>
              </a:tr>
              <a:tr h="237526">
                <a:tc>
                  <a:txBody>
                    <a:bodyPr/>
                    <a:lstStyle/>
                    <a:p>
                      <a:pPr algn="l" fontAlgn="b">
                        <a:buNone/>
                      </a:pPr>
                      <a:r>
                        <a:rPr lang="es-CO" sz="1100" b="1" u="none" strike="noStrike" dirty="0">
                          <a:solidFill>
                            <a:schemeClr val="bg1"/>
                          </a:solidFill>
                          <a:effectLst/>
                        </a:rPr>
                        <a:t>Adultos ≥60 años</a:t>
                      </a:r>
                      <a:endParaRPr lang="es-CO" sz="1100" b="1" i="0" u="none" strike="noStrike" dirty="0">
                        <a:solidFill>
                          <a:schemeClr val="bg1"/>
                        </a:solidFill>
                        <a:effectLst/>
                        <a:latin typeface="Aptos Narrow" panose="020B0004020202020204" pitchFamily="34" charset="0"/>
                      </a:endParaRPr>
                    </a:p>
                  </a:txBody>
                  <a:tcPr marL="7620" marR="7620" marT="762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u="none" strike="noStrike" dirty="0">
                          <a:effectLst/>
                        </a:rPr>
                        <a:t>1.221.292</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rowSpan="2">
                  <a:txBody>
                    <a:bodyPr/>
                    <a:lstStyle/>
                    <a:p>
                      <a:pPr algn="ctr" fontAlgn="ctr">
                        <a:buNone/>
                      </a:pPr>
                      <a:r>
                        <a:rPr lang="es-CO" sz="1100" u="none" strike="noStrike" dirty="0">
                          <a:effectLst/>
                        </a:rPr>
                        <a:t>DANE (2)</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71709990"/>
                  </a:ext>
                </a:extLst>
              </a:tr>
              <a:tr h="227629">
                <a:tc>
                  <a:txBody>
                    <a:bodyPr/>
                    <a:lstStyle/>
                    <a:p>
                      <a:pPr algn="l" fontAlgn="b">
                        <a:buNone/>
                      </a:pPr>
                      <a:r>
                        <a:rPr lang="es-CO" sz="1100" b="1" u="none" strike="noStrike" dirty="0">
                          <a:solidFill>
                            <a:schemeClr val="bg1"/>
                          </a:solidFill>
                          <a:effectLst/>
                        </a:rPr>
                        <a:t>Adultos de 50-59 años</a:t>
                      </a:r>
                      <a:endParaRPr lang="es-CO" sz="1100" b="1" i="0" u="none" strike="noStrike" dirty="0">
                        <a:solidFill>
                          <a:schemeClr val="bg1"/>
                        </a:solidFill>
                        <a:effectLst/>
                        <a:latin typeface="Aptos Narrow" panose="020B0004020202020204" pitchFamily="34" charset="0"/>
                      </a:endParaRPr>
                    </a:p>
                  </a:txBody>
                  <a:tcPr marL="7620" marR="7620" marT="762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fontAlgn="ctr">
                        <a:buNone/>
                      </a:pPr>
                      <a:r>
                        <a:rPr lang="es-CO" sz="1100" u="none" strike="noStrike" dirty="0">
                          <a:effectLst/>
                        </a:rPr>
                        <a:t>899.603</a:t>
                      </a:r>
                      <a:endParaRPr lang="es-CO"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vMerge="1">
                  <a:txBody>
                    <a:bodyPr/>
                    <a:lstStyle/>
                    <a:p>
                      <a:endParaRPr lang="es-CO"/>
                    </a:p>
                  </a:txBody>
                  <a:tcPr/>
                </a:tc>
                <a:extLst>
                  <a:ext uri="{0D108BD9-81ED-4DB2-BD59-A6C34878D82A}">
                    <a16:rowId xmlns:a16="http://schemas.microsoft.com/office/drawing/2014/main" val="1507748158"/>
                  </a:ext>
                </a:extLst>
              </a:tr>
            </a:tbl>
          </a:graphicData>
        </a:graphic>
      </p:graphicFrame>
      <p:graphicFrame>
        <p:nvGraphicFramePr>
          <p:cNvPr id="10" name="Tabla 9">
            <a:extLst>
              <a:ext uri="{FF2B5EF4-FFF2-40B4-BE49-F238E27FC236}">
                <a16:creationId xmlns:a16="http://schemas.microsoft.com/office/drawing/2014/main" id="{334EC010-AC2F-828C-FE1A-A3A647C746D5}"/>
              </a:ext>
            </a:extLst>
          </p:cNvPr>
          <p:cNvGraphicFramePr>
            <a:graphicFrameLocks noGrp="1"/>
          </p:cNvGraphicFramePr>
          <p:nvPr/>
        </p:nvGraphicFramePr>
        <p:xfrm>
          <a:off x="4006977" y="3799034"/>
          <a:ext cx="6807327" cy="1623262"/>
        </p:xfrm>
        <a:graphic>
          <a:graphicData uri="http://schemas.openxmlformats.org/drawingml/2006/table">
            <a:tbl>
              <a:tblPr firstRow="1" firstCol="1" bandRow="1">
                <a:tableStyleId>{5C22544A-7EE6-4342-B048-85BDC9FD1C3A}</a:tableStyleId>
              </a:tblPr>
              <a:tblGrid>
                <a:gridCol w="2022348">
                  <a:extLst>
                    <a:ext uri="{9D8B030D-6E8A-4147-A177-3AD203B41FA5}">
                      <a16:colId xmlns:a16="http://schemas.microsoft.com/office/drawing/2014/main" val="2228972439"/>
                    </a:ext>
                  </a:extLst>
                </a:gridCol>
                <a:gridCol w="2514600">
                  <a:extLst>
                    <a:ext uri="{9D8B030D-6E8A-4147-A177-3AD203B41FA5}">
                      <a16:colId xmlns:a16="http://schemas.microsoft.com/office/drawing/2014/main" val="1445525521"/>
                    </a:ext>
                  </a:extLst>
                </a:gridCol>
                <a:gridCol w="1066800">
                  <a:extLst>
                    <a:ext uri="{9D8B030D-6E8A-4147-A177-3AD203B41FA5}">
                      <a16:colId xmlns:a16="http://schemas.microsoft.com/office/drawing/2014/main" val="78542086"/>
                    </a:ext>
                  </a:extLst>
                </a:gridCol>
                <a:gridCol w="1203579">
                  <a:extLst>
                    <a:ext uri="{9D8B030D-6E8A-4147-A177-3AD203B41FA5}">
                      <a16:colId xmlns:a16="http://schemas.microsoft.com/office/drawing/2014/main" val="655070166"/>
                    </a:ext>
                  </a:extLst>
                </a:gridCol>
              </a:tblGrid>
              <a:tr h="271018">
                <a:tc>
                  <a:txBody>
                    <a:bodyPr/>
                    <a:lstStyle/>
                    <a:p>
                      <a:pPr algn="ctr">
                        <a:lnSpc>
                          <a:spcPct val="107000"/>
                        </a:lnSpc>
                        <a:spcAft>
                          <a:spcPts val="800"/>
                        </a:spcAft>
                        <a:buNone/>
                      </a:pPr>
                      <a:r>
                        <a:rPr lang="es-CO" sz="1000" dirty="0">
                          <a:effectLst/>
                        </a:rPr>
                        <a:t>Grupo poblacional</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Condición de riesgo</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Prevalencia</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Fuente</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extLst>
                  <a:ext uri="{0D108BD9-81ED-4DB2-BD59-A6C34878D82A}">
                    <a16:rowId xmlns:a16="http://schemas.microsoft.com/office/drawing/2014/main" val="1737396107"/>
                  </a:ext>
                </a:extLst>
              </a:tr>
              <a:tr h="186918">
                <a:tc rowSpan="2">
                  <a:txBody>
                    <a:bodyPr/>
                    <a:lstStyle/>
                    <a:p>
                      <a:pPr algn="l">
                        <a:lnSpc>
                          <a:spcPct val="107000"/>
                        </a:lnSpc>
                        <a:spcAft>
                          <a:spcPts val="800"/>
                        </a:spcAft>
                        <a:buNone/>
                      </a:pPr>
                      <a:r>
                        <a:rPr lang="es-CO" sz="1000" dirty="0">
                          <a:effectLst/>
                        </a:rPr>
                        <a:t>Niños (&lt;2 años)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Nacimientos a pretérmino (&lt;37 semanas)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11,00 %</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(34)</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4086115825"/>
                  </a:ext>
                </a:extLst>
              </a:tr>
              <a:tr h="186918">
                <a:tc vMerge="1">
                  <a:txBody>
                    <a:bodyPr/>
                    <a:lstStyle/>
                    <a:p>
                      <a:endParaRPr lang="es-CO"/>
                    </a:p>
                  </a:txBody>
                  <a:tcPr/>
                </a:tc>
                <a:tc>
                  <a:txBody>
                    <a:bodyPr/>
                    <a:lstStyle/>
                    <a:p>
                      <a:pPr algn="ctr">
                        <a:lnSpc>
                          <a:spcPct val="107000"/>
                        </a:lnSpc>
                        <a:spcAft>
                          <a:spcPts val="800"/>
                        </a:spcAft>
                        <a:buNone/>
                      </a:pPr>
                      <a:r>
                        <a:rPr lang="es-CO" sz="1000" dirty="0">
                          <a:effectLst/>
                        </a:rPr>
                        <a:t>Cardiopatías congénitas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0,15 %</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(35)</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181447295"/>
                  </a:ext>
                </a:extLst>
              </a:tr>
              <a:tr h="186918">
                <a:tc>
                  <a:txBody>
                    <a:bodyPr/>
                    <a:lstStyle/>
                    <a:p>
                      <a:pPr algn="l">
                        <a:lnSpc>
                          <a:spcPct val="107000"/>
                        </a:lnSpc>
                        <a:spcAft>
                          <a:spcPts val="800"/>
                        </a:spcAft>
                        <a:buNone/>
                      </a:pPr>
                      <a:r>
                        <a:rPr lang="es-CO" sz="1000" dirty="0">
                          <a:effectLst/>
                        </a:rPr>
                        <a:t>Adultos (50-59 años)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Multimorbilidad</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43,00 %</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(37)</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107477239"/>
                  </a:ext>
                </a:extLst>
              </a:tr>
              <a:tr h="284297">
                <a:tc>
                  <a:txBody>
                    <a:bodyPr/>
                    <a:lstStyle/>
                    <a:p>
                      <a:pPr algn="l">
                        <a:lnSpc>
                          <a:spcPct val="107000"/>
                        </a:lnSpc>
                        <a:spcAft>
                          <a:spcPts val="800"/>
                        </a:spcAft>
                        <a:buNone/>
                      </a:pPr>
                      <a:r>
                        <a:rPr lang="es-CO" sz="1000" dirty="0">
                          <a:effectLst/>
                        </a:rPr>
                        <a:t>Adultos mayores (60-74 años)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Condiciones de riesgo según CDC (39)</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31,60 %</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rowSpan="2">
                  <a:txBody>
                    <a:bodyPr/>
                    <a:lstStyle/>
                    <a:p>
                      <a:pPr algn="ctr">
                        <a:lnSpc>
                          <a:spcPct val="107000"/>
                        </a:lnSpc>
                        <a:spcAft>
                          <a:spcPts val="800"/>
                        </a:spcAft>
                        <a:buNone/>
                      </a:pPr>
                      <a:r>
                        <a:rPr lang="es-CO" sz="1000" dirty="0">
                          <a:effectLst/>
                        </a:rPr>
                        <a:t>(38)</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48669041"/>
                  </a:ext>
                </a:extLst>
              </a:tr>
              <a:tr h="284297">
                <a:tc>
                  <a:txBody>
                    <a:bodyPr/>
                    <a:lstStyle/>
                    <a:p>
                      <a:pPr algn="l">
                        <a:lnSpc>
                          <a:spcPct val="107000"/>
                        </a:lnSpc>
                        <a:spcAft>
                          <a:spcPts val="800"/>
                        </a:spcAft>
                        <a:buNone/>
                      </a:pPr>
                      <a:r>
                        <a:rPr lang="es-CO" sz="1000" dirty="0">
                          <a:effectLst/>
                        </a:rPr>
                        <a:t>Adultos mayores (≥75 años)</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000" dirty="0">
                          <a:effectLst/>
                        </a:rPr>
                        <a:t>Condiciones de riesgo según CDC (39)</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000" dirty="0">
                          <a:effectLst/>
                        </a:rPr>
                        <a:t>39,70 %</a:t>
                      </a:r>
                      <a:endParaRPr lang="es-CO" sz="1100" dirty="0">
                        <a:effectLst/>
                        <a:latin typeface="Calibri" panose="020F0502020204030204" pitchFamily="34" charset="0"/>
                        <a:ea typeface="Calibri" panose="020F0502020204030204" pitchFamily="34" charset="0"/>
                        <a:cs typeface="Arial" panose="020B0604020202020204" pitchFamily="34" charset="0"/>
                      </a:endParaRPr>
                    </a:p>
                  </a:txBody>
                  <a:tcPr marL="44445" marR="44445"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vMerge="1">
                  <a:txBody>
                    <a:bodyPr/>
                    <a:lstStyle/>
                    <a:p>
                      <a:endParaRPr lang="es-CO"/>
                    </a:p>
                  </a:txBody>
                  <a:tcPr/>
                </a:tc>
                <a:extLst>
                  <a:ext uri="{0D108BD9-81ED-4DB2-BD59-A6C34878D82A}">
                    <a16:rowId xmlns:a16="http://schemas.microsoft.com/office/drawing/2014/main" val="3921228298"/>
                  </a:ext>
                </a:extLst>
              </a:tr>
            </a:tbl>
          </a:graphicData>
        </a:graphic>
      </p:graphicFrame>
      <p:graphicFrame>
        <p:nvGraphicFramePr>
          <p:cNvPr id="9" name="Tabla 8">
            <a:extLst>
              <a:ext uri="{FF2B5EF4-FFF2-40B4-BE49-F238E27FC236}">
                <a16:creationId xmlns:a16="http://schemas.microsoft.com/office/drawing/2014/main" id="{82C10F75-C87F-D627-2D5F-BD1EE8C89322}"/>
              </a:ext>
            </a:extLst>
          </p:cNvPr>
          <p:cNvGraphicFramePr>
            <a:graphicFrameLocks noGrp="1"/>
          </p:cNvGraphicFramePr>
          <p:nvPr/>
        </p:nvGraphicFramePr>
        <p:xfrm>
          <a:off x="3540506" y="1686080"/>
          <a:ext cx="8115301" cy="4225907"/>
        </p:xfrm>
        <a:graphic>
          <a:graphicData uri="http://schemas.openxmlformats.org/drawingml/2006/table">
            <a:tbl>
              <a:tblPr firstRow="1" firstCol="1" bandRow="1">
                <a:tableStyleId>{5C22544A-7EE6-4342-B048-85BDC9FD1C3A}</a:tableStyleId>
              </a:tblPr>
              <a:tblGrid>
                <a:gridCol w="2819001">
                  <a:extLst>
                    <a:ext uri="{9D8B030D-6E8A-4147-A177-3AD203B41FA5}">
                      <a16:colId xmlns:a16="http://schemas.microsoft.com/office/drawing/2014/main" val="3565940645"/>
                    </a:ext>
                  </a:extLst>
                </a:gridCol>
                <a:gridCol w="1059260">
                  <a:extLst>
                    <a:ext uri="{9D8B030D-6E8A-4147-A177-3AD203B41FA5}">
                      <a16:colId xmlns:a16="http://schemas.microsoft.com/office/drawing/2014/main" val="717327210"/>
                    </a:ext>
                  </a:extLst>
                </a:gridCol>
                <a:gridCol w="1059260">
                  <a:extLst>
                    <a:ext uri="{9D8B030D-6E8A-4147-A177-3AD203B41FA5}">
                      <a16:colId xmlns:a16="http://schemas.microsoft.com/office/drawing/2014/main" val="4037240576"/>
                    </a:ext>
                  </a:extLst>
                </a:gridCol>
                <a:gridCol w="1059260">
                  <a:extLst>
                    <a:ext uri="{9D8B030D-6E8A-4147-A177-3AD203B41FA5}">
                      <a16:colId xmlns:a16="http://schemas.microsoft.com/office/drawing/2014/main" val="1994442698"/>
                    </a:ext>
                  </a:extLst>
                </a:gridCol>
                <a:gridCol w="1059260">
                  <a:extLst>
                    <a:ext uri="{9D8B030D-6E8A-4147-A177-3AD203B41FA5}">
                      <a16:colId xmlns:a16="http://schemas.microsoft.com/office/drawing/2014/main" val="1642902137"/>
                    </a:ext>
                  </a:extLst>
                </a:gridCol>
                <a:gridCol w="1059260">
                  <a:extLst>
                    <a:ext uri="{9D8B030D-6E8A-4147-A177-3AD203B41FA5}">
                      <a16:colId xmlns:a16="http://schemas.microsoft.com/office/drawing/2014/main" val="1252646088"/>
                    </a:ext>
                  </a:extLst>
                </a:gridCol>
              </a:tblGrid>
              <a:tr h="308752">
                <a:tc gridSpan="6">
                  <a:txBody>
                    <a:bodyPr/>
                    <a:lstStyle/>
                    <a:p>
                      <a:pPr algn="ctr">
                        <a:lnSpc>
                          <a:spcPct val="107000"/>
                        </a:lnSpc>
                        <a:spcAft>
                          <a:spcPts val="800"/>
                        </a:spcAft>
                        <a:buNone/>
                      </a:pPr>
                      <a:r>
                        <a:rPr lang="es-ES" sz="1100" dirty="0">
                          <a:effectLst/>
                          <a:latin typeface="+mn-lt"/>
                          <a:ea typeface="Calibri" panose="020F0502020204030204" pitchFamily="34" charset="0"/>
                          <a:cs typeface="Arial" panose="020B0604020202020204" pitchFamily="34" charset="0"/>
                        </a:rPr>
                        <a:t>Población Objetivo</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pPr algn="ctr">
                        <a:lnSpc>
                          <a:spcPct val="107000"/>
                        </a:lnSpc>
                        <a:spcAft>
                          <a:spcPts val="800"/>
                        </a:spcAft>
                        <a:buNone/>
                      </a:pPr>
                      <a:endParaRPr lang="es-CO"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hMerge="1">
                  <a:txBody>
                    <a:bodyPr/>
                    <a:lstStyle/>
                    <a:p>
                      <a:pPr algn="ctr">
                        <a:lnSpc>
                          <a:spcPct val="107000"/>
                        </a:lnSpc>
                        <a:spcAft>
                          <a:spcPts val="800"/>
                        </a:spcAft>
                        <a:buNone/>
                      </a:pPr>
                      <a:endParaRPr lang="es-CO"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hMerge="1">
                  <a:txBody>
                    <a:bodyPr/>
                    <a:lstStyle/>
                    <a:p>
                      <a:pPr algn="ctr">
                        <a:lnSpc>
                          <a:spcPct val="107000"/>
                        </a:lnSpc>
                        <a:spcAft>
                          <a:spcPts val="800"/>
                        </a:spcAft>
                        <a:buNone/>
                      </a:pPr>
                      <a:endParaRPr lang="es-CO"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hMerge="1">
                  <a:txBody>
                    <a:bodyPr/>
                    <a:lstStyle/>
                    <a:p>
                      <a:pPr algn="ctr">
                        <a:lnSpc>
                          <a:spcPct val="107000"/>
                        </a:lnSpc>
                        <a:spcAft>
                          <a:spcPts val="800"/>
                        </a:spcAft>
                        <a:buNone/>
                      </a:pPr>
                      <a:endParaRPr lang="es-CO"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hMerge="1">
                  <a:txBody>
                    <a:bodyPr/>
                    <a:lstStyle/>
                    <a:p>
                      <a:pPr algn="ctr">
                        <a:lnSpc>
                          <a:spcPct val="107000"/>
                        </a:lnSpc>
                        <a:spcAft>
                          <a:spcPts val="800"/>
                        </a:spcAft>
                        <a:buNone/>
                      </a:pPr>
                      <a:endParaRPr lang="es-CO"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963694441"/>
                  </a:ext>
                </a:extLst>
              </a:tr>
              <a:tr h="196914">
                <a:tc>
                  <a:txBody>
                    <a:bodyPr/>
                    <a:lstStyle/>
                    <a:p>
                      <a:pPr algn="ctr">
                        <a:lnSpc>
                          <a:spcPct val="107000"/>
                        </a:lnSpc>
                        <a:spcAft>
                          <a:spcPts val="800"/>
                        </a:spcAft>
                        <a:buNone/>
                      </a:pPr>
                      <a:r>
                        <a:rPr lang="es-CO" sz="1100" b="1" dirty="0">
                          <a:solidFill>
                            <a:schemeClr val="bg1"/>
                          </a:solidFill>
                          <a:effectLst/>
                          <a:latin typeface="+mn-lt"/>
                        </a:rPr>
                        <a:t>Grupo de edad</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100" b="1" dirty="0">
                          <a:solidFill>
                            <a:schemeClr val="bg1"/>
                          </a:solidFill>
                          <a:effectLst/>
                          <a:latin typeface="+mn-lt"/>
                        </a:rPr>
                        <a:t>Año 1</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100" b="1" dirty="0">
                          <a:solidFill>
                            <a:schemeClr val="bg1"/>
                          </a:solidFill>
                          <a:effectLst/>
                          <a:latin typeface="+mn-lt"/>
                        </a:rPr>
                        <a:t>Año 2</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100" b="1" dirty="0">
                          <a:solidFill>
                            <a:schemeClr val="bg1"/>
                          </a:solidFill>
                          <a:effectLst/>
                          <a:latin typeface="+mn-lt"/>
                        </a:rPr>
                        <a:t>Año 3</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100" b="1" dirty="0">
                          <a:solidFill>
                            <a:schemeClr val="bg1"/>
                          </a:solidFill>
                          <a:effectLst/>
                          <a:latin typeface="+mn-lt"/>
                        </a:rPr>
                        <a:t>Año 4</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a:txBody>
                    <a:bodyPr/>
                    <a:lstStyle/>
                    <a:p>
                      <a:pPr algn="ctr">
                        <a:lnSpc>
                          <a:spcPct val="107000"/>
                        </a:lnSpc>
                        <a:spcAft>
                          <a:spcPts val="800"/>
                        </a:spcAft>
                        <a:buNone/>
                      </a:pPr>
                      <a:r>
                        <a:rPr lang="es-CO" sz="1100" b="1" dirty="0">
                          <a:solidFill>
                            <a:schemeClr val="bg1"/>
                          </a:solidFill>
                          <a:effectLst/>
                          <a:latin typeface="+mn-lt"/>
                        </a:rPr>
                        <a:t>Año 5</a:t>
                      </a:r>
                      <a:endParaRPr lang="es-CO" sz="1100" b="1"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extLst>
                  <a:ext uri="{0D108BD9-81ED-4DB2-BD59-A6C34878D82A}">
                    <a16:rowId xmlns:a16="http://schemas.microsoft.com/office/drawing/2014/main" val="3839586827"/>
                  </a:ext>
                </a:extLst>
              </a:tr>
              <a:tr h="272303">
                <a:tc gridSpan="6">
                  <a:txBody>
                    <a:bodyPr/>
                    <a:lstStyle/>
                    <a:p>
                      <a:pPr algn="ctr">
                        <a:lnSpc>
                          <a:spcPct val="107000"/>
                        </a:lnSpc>
                        <a:spcAft>
                          <a:spcPts val="800"/>
                        </a:spcAft>
                        <a:buNone/>
                      </a:pPr>
                      <a:r>
                        <a:rPr lang="es-CO" sz="1100" dirty="0">
                          <a:solidFill>
                            <a:schemeClr val="bg1"/>
                          </a:solidFill>
                          <a:effectLst/>
                          <a:latin typeface="+mn-lt"/>
                        </a:rPr>
                        <a:t>Palivizumab (Synagis®)</a:t>
                      </a:r>
                      <a:endParaRPr lang="es-CO" sz="1100" dirty="0">
                        <a:solidFill>
                          <a:schemeClr val="bg1"/>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80975301"/>
                  </a:ext>
                </a:extLst>
              </a:tr>
              <a:tr h="265226">
                <a:tc>
                  <a:txBody>
                    <a:bodyPr/>
                    <a:lstStyle/>
                    <a:p>
                      <a:pPr algn="l">
                        <a:lnSpc>
                          <a:spcPct val="107000"/>
                        </a:lnSpc>
                        <a:spcAft>
                          <a:spcPts val="800"/>
                        </a:spcAft>
                        <a:buNone/>
                      </a:pPr>
                      <a:r>
                        <a:rPr lang="es-CO" sz="1100" dirty="0">
                          <a:solidFill>
                            <a:sysClr val="windowText" lastClr="000000"/>
                          </a:solidFill>
                          <a:effectLst/>
                          <a:latin typeface="+mn-lt"/>
                        </a:rPr>
                        <a:t>Niños &lt;2 años con riesgo</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effectLst/>
                          <a:latin typeface="+mn-lt"/>
                        </a:rPr>
                        <a:t>13.172</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effectLst/>
                          <a:latin typeface="+mn-lt"/>
                        </a:rPr>
                        <a:t>12.291</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effectLst/>
                          <a:latin typeface="+mn-lt"/>
                        </a:rPr>
                        <a:t>11.511</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effectLst/>
                          <a:latin typeface="+mn-lt"/>
                        </a:rPr>
                        <a:t>10.781</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effectLst/>
                          <a:latin typeface="+mn-lt"/>
                        </a:rPr>
                        <a:t>10.097</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181238863"/>
                  </a:ext>
                </a:extLst>
              </a:tr>
              <a:tr h="265226">
                <a:tc gridSpan="6">
                  <a:txBody>
                    <a:bodyPr/>
                    <a:lstStyle/>
                    <a:p>
                      <a:pPr algn="ctr">
                        <a:lnSpc>
                          <a:spcPct val="107000"/>
                        </a:lnSpc>
                        <a:spcAft>
                          <a:spcPts val="800"/>
                        </a:spcAft>
                        <a:buNone/>
                      </a:pPr>
                      <a:r>
                        <a:rPr lang="es-CO" sz="1100" dirty="0">
                          <a:effectLst/>
                          <a:latin typeface="+mn-lt"/>
                        </a:rPr>
                        <a:t>Nirsevimab (Beyfortus®)</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757814471"/>
                  </a:ext>
                </a:extLst>
              </a:tr>
              <a:tr h="265226">
                <a:tc>
                  <a:txBody>
                    <a:bodyPr/>
                    <a:lstStyle/>
                    <a:p>
                      <a:pPr algn="l">
                        <a:lnSpc>
                          <a:spcPct val="107000"/>
                        </a:lnSpc>
                        <a:spcAft>
                          <a:spcPts val="800"/>
                        </a:spcAft>
                        <a:buNone/>
                      </a:pPr>
                      <a:r>
                        <a:rPr lang="es-CO" sz="1100" dirty="0">
                          <a:solidFill>
                            <a:sysClr val="windowText" lastClr="000000"/>
                          </a:solidFill>
                          <a:effectLst/>
                          <a:latin typeface="+mn-lt"/>
                        </a:rPr>
                        <a:t>Niños &lt;1 años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57.212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53.387</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49.999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46.826</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43.854</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888771794"/>
                  </a:ext>
                </a:extLst>
              </a:tr>
              <a:tr h="265226">
                <a:tc>
                  <a:txBody>
                    <a:bodyPr/>
                    <a:lstStyle/>
                    <a:p>
                      <a:pPr algn="l">
                        <a:lnSpc>
                          <a:spcPct val="107000"/>
                        </a:lnSpc>
                        <a:spcAft>
                          <a:spcPts val="800"/>
                        </a:spcAft>
                        <a:buNone/>
                      </a:pPr>
                      <a:r>
                        <a:rPr lang="es-CO" sz="1100" dirty="0">
                          <a:solidFill>
                            <a:sysClr val="windowText" lastClr="000000"/>
                          </a:solidFill>
                          <a:effectLst/>
                          <a:latin typeface="+mn-lt"/>
                        </a:rPr>
                        <a:t>Niños &lt;2 años con riesgo</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13.172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12.291</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11.511</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10.781</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10.097</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350454711"/>
                  </a:ext>
                </a:extLst>
              </a:tr>
              <a:tr h="265226">
                <a:tc gridSpan="6">
                  <a:txBody>
                    <a:bodyPr/>
                    <a:lstStyle/>
                    <a:p>
                      <a:pPr algn="ctr">
                        <a:lnSpc>
                          <a:spcPct val="107000"/>
                        </a:lnSpc>
                        <a:spcAft>
                          <a:spcPts val="800"/>
                        </a:spcAft>
                        <a:buNone/>
                      </a:pPr>
                      <a:r>
                        <a:rPr lang="es-CO" sz="1100" dirty="0">
                          <a:effectLst/>
                          <a:latin typeface="+mn-lt"/>
                        </a:rPr>
                        <a:t>RSVpreF (Abrysvo®)</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068242547"/>
                  </a:ext>
                </a:extLst>
              </a:tr>
              <a:tr h="265226">
                <a:tc>
                  <a:txBody>
                    <a:bodyPr/>
                    <a:lstStyle/>
                    <a:p>
                      <a:pPr algn="l">
                        <a:lnSpc>
                          <a:spcPct val="107000"/>
                        </a:lnSpc>
                        <a:spcAft>
                          <a:spcPts val="800"/>
                        </a:spcAft>
                        <a:buNone/>
                      </a:pPr>
                      <a:r>
                        <a:rPr lang="es-CO" sz="1100" dirty="0">
                          <a:solidFill>
                            <a:sysClr val="windowText" lastClr="000000"/>
                          </a:solidFill>
                          <a:effectLst/>
                          <a:latin typeface="+mn-lt"/>
                        </a:rPr>
                        <a:t>Niños &lt;1 años (gestantes)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51.299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47.869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44.831</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41.986</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39.322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306789579"/>
                  </a:ext>
                </a:extLst>
              </a:tr>
              <a:tr h="265226">
                <a:tc>
                  <a:txBody>
                    <a:bodyPr/>
                    <a:lstStyle/>
                    <a:p>
                      <a:pPr algn="l">
                        <a:lnSpc>
                          <a:spcPct val="107000"/>
                        </a:lnSpc>
                        <a:spcAft>
                          <a:spcPts val="800"/>
                        </a:spcAft>
                        <a:buNone/>
                      </a:pPr>
                      <a:r>
                        <a:rPr lang="es-CO" sz="1100" dirty="0">
                          <a:solidFill>
                            <a:sysClr val="windowText" lastClr="000000"/>
                          </a:solidFill>
                          <a:effectLst/>
                          <a:latin typeface="+mn-lt"/>
                        </a:rPr>
                        <a:t>Niños &lt;1 años (nacidos vivos)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50.872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47.643</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44.620</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41.788</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39.136</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473794395"/>
                  </a:ext>
                </a:extLst>
              </a:tr>
              <a:tr h="265226">
                <a:tc>
                  <a:txBody>
                    <a:bodyPr/>
                    <a:lstStyle/>
                    <a:p>
                      <a:pPr algn="l">
                        <a:lnSpc>
                          <a:spcPct val="107000"/>
                        </a:lnSpc>
                        <a:spcAft>
                          <a:spcPts val="800"/>
                        </a:spcAft>
                        <a:buNone/>
                      </a:pPr>
                      <a:r>
                        <a:rPr lang="es-CO" sz="1100" dirty="0">
                          <a:solidFill>
                            <a:sysClr val="windowText" lastClr="000000"/>
                          </a:solidFill>
                          <a:effectLst/>
                          <a:latin typeface="+mn-lt"/>
                        </a:rPr>
                        <a:t>Adultos ≥60 años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1.221.292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1.258.073</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1.298.018</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1.336.259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1.372.640</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62714479"/>
                  </a:ext>
                </a:extLst>
              </a:tr>
              <a:tr h="265226">
                <a:tc gridSpan="6">
                  <a:txBody>
                    <a:bodyPr/>
                    <a:lstStyle/>
                    <a:p>
                      <a:pPr algn="ctr">
                        <a:lnSpc>
                          <a:spcPct val="107000"/>
                        </a:lnSpc>
                        <a:spcAft>
                          <a:spcPts val="800"/>
                        </a:spcAft>
                        <a:buNone/>
                      </a:pPr>
                      <a:r>
                        <a:rPr lang="es-CO" sz="1100" dirty="0">
                          <a:effectLst/>
                          <a:latin typeface="+mn-lt"/>
                        </a:rPr>
                        <a:t>RSVpreF3 (Arexvy®)</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208569587"/>
                  </a:ext>
                </a:extLst>
              </a:tr>
              <a:tr h="265226">
                <a:tc>
                  <a:txBody>
                    <a:bodyPr/>
                    <a:lstStyle/>
                    <a:p>
                      <a:pPr algn="l">
                        <a:lnSpc>
                          <a:spcPct val="107000"/>
                        </a:lnSpc>
                        <a:spcAft>
                          <a:spcPts val="800"/>
                        </a:spcAft>
                        <a:buNone/>
                      </a:pPr>
                      <a:r>
                        <a:rPr lang="es-CO" sz="1100" dirty="0">
                          <a:solidFill>
                            <a:sysClr val="windowText" lastClr="000000"/>
                          </a:solidFill>
                          <a:effectLst/>
                          <a:latin typeface="+mn-lt"/>
                        </a:rPr>
                        <a:t>Adultos de 50-59 años con riesgo</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386.829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382.397</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381.477</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381.519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382.843</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939434878"/>
                  </a:ext>
                </a:extLst>
              </a:tr>
              <a:tr h="265226">
                <a:tc>
                  <a:txBody>
                    <a:bodyPr/>
                    <a:lstStyle/>
                    <a:p>
                      <a:pPr algn="l">
                        <a:lnSpc>
                          <a:spcPct val="107000"/>
                        </a:lnSpc>
                        <a:spcAft>
                          <a:spcPts val="800"/>
                        </a:spcAft>
                        <a:buNone/>
                      </a:pPr>
                      <a:r>
                        <a:rPr lang="es-CO" sz="1100" dirty="0">
                          <a:solidFill>
                            <a:sysClr val="windowText" lastClr="000000"/>
                          </a:solidFill>
                          <a:effectLst/>
                          <a:latin typeface="+mn-lt"/>
                        </a:rPr>
                        <a:t>Adultos ≥60 años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1.221.292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1.258.073</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1.298.018</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1.336.259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1.372.640</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516131144"/>
                  </a:ext>
                </a:extLst>
              </a:tr>
              <a:tr h="265226">
                <a:tc gridSpan="6">
                  <a:txBody>
                    <a:bodyPr/>
                    <a:lstStyle/>
                    <a:p>
                      <a:pPr algn="ctr">
                        <a:lnSpc>
                          <a:spcPct val="107000"/>
                        </a:lnSpc>
                        <a:spcAft>
                          <a:spcPts val="800"/>
                        </a:spcAft>
                        <a:buNone/>
                      </a:pPr>
                      <a:r>
                        <a:rPr lang="es-CO" sz="1100" dirty="0">
                          <a:effectLst/>
                          <a:latin typeface="+mn-lt"/>
                        </a:rPr>
                        <a:t>mRESVIA</a:t>
                      </a:r>
                      <a:endParaRPr lang="es-CO" sz="1100" dirty="0">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164574295"/>
                  </a:ext>
                </a:extLst>
              </a:tr>
              <a:tr h="265226">
                <a:tc>
                  <a:txBody>
                    <a:bodyPr/>
                    <a:lstStyle/>
                    <a:p>
                      <a:pPr algn="l">
                        <a:lnSpc>
                          <a:spcPct val="107000"/>
                        </a:lnSpc>
                        <a:spcAft>
                          <a:spcPts val="800"/>
                        </a:spcAft>
                        <a:buNone/>
                      </a:pPr>
                      <a:r>
                        <a:rPr lang="es-CO" sz="1100" dirty="0">
                          <a:solidFill>
                            <a:sysClr val="windowText" lastClr="000000"/>
                          </a:solidFill>
                          <a:effectLst/>
                          <a:latin typeface="+mn-lt"/>
                        </a:rPr>
                        <a:t>Adultos ≥60 años</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1.221.292</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1.258.073</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1.298.018</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1.336.259</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buNone/>
                      </a:pPr>
                      <a:r>
                        <a:rPr lang="es-CO" sz="1100" dirty="0">
                          <a:solidFill>
                            <a:sysClr val="windowText" lastClr="000000"/>
                          </a:solidFill>
                          <a:effectLst/>
                          <a:latin typeface="+mn-lt"/>
                        </a:rPr>
                        <a:t>1.372.640</a:t>
                      </a:r>
                      <a:endParaRPr lang="es-CO" sz="1100" dirty="0">
                        <a:solidFill>
                          <a:sysClr val="windowText" lastClr="000000"/>
                        </a:solidFill>
                        <a:effectLst/>
                        <a:latin typeface="+mn-lt"/>
                        <a:ea typeface="Calibri" panose="020F0502020204030204" pitchFamily="34" charset="0"/>
                        <a:cs typeface="Arial" panose="020B0604020202020204" pitchFamily="34" charset="0"/>
                      </a:endParaRPr>
                    </a:p>
                  </a:txBody>
                  <a:tcPr marL="44450" marR="4445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230823317"/>
                  </a:ext>
                </a:extLst>
              </a:tr>
            </a:tbl>
          </a:graphicData>
        </a:graphic>
      </p:graphicFrame>
      <p:sp>
        <p:nvSpPr>
          <p:cNvPr id="8" name="Título 7">
            <a:extLst>
              <a:ext uri="{FF2B5EF4-FFF2-40B4-BE49-F238E27FC236}">
                <a16:creationId xmlns:a16="http://schemas.microsoft.com/office/drawing/2014/main" id="{B9650047-F230-6FA2-BD09-B6BCB0587D73}"/>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283269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061D2E4-23B2-EA23-02D9-B13BC8C075BE}"/>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A3B0466C-D0C7-3C71-E617-0A19D057BEB3}"/>
              </a:ext>
            </a:extLst>
          </p:cNvPr>
          <p:cNvSpPr txBox="1"/>
          <p:nvPr/>
        </p:nvSpPr>
        <p:spPr>
          <a:xfrm>
            <a:off x="2083634" y="106216"/>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en salud</a:t>
            </a:r>
          </a:p>
        </p:txBody>
      </p:sp>
      <p:grpSp>
        <p:nvGrpSpPr>
          <p:cNvPr id="2" name="Grupo 1">
            <a:extLst>
              <a:ext uri="{FF2B5EF4-FFF2-40B4-BE49-F238E27FC236}">
                <a16:creationId xmlns:a16="http://schemas.microsoft.com/office/drawing/2014/main" id="{10905827-FB15-974F-590F-E07C0233F5C5}"/>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738F1D64-DDFA-87BD-93E9-C8D4C636C5AE}"/>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A6E87888-85F2-0D7B-5CD3-F7E0EBD0423D}"/>
                </a:ext>
              </a:extLst>
            </p:cNvPr>
            <p:cNvPicPr>
              <a:picLocks noChangeAspect="1"/>
            </p:cNvPicPr>
            <p:nvPr/>
          </p:nvPicPr>
          <p:blipFill>
            <a:blip r:embed="rId4"/>
            <a:stretch>
              <a:fillRect/>
            </a:stretch>
          </p:blipFill>
          <p:spPr>
            <a:xfrm>
              <a:off x="4128179" y="605454"/>
              <a:ext cx="729931" cy="497940"/>
            </a:xfrm>
            <a:prstGeom prst="rect">
              <a:avLst/>
            </a:prstGeom>
          </p:spPr>
        </p:pic>
      </p:grpSp>
      <p:cxnSp>
        <p:nvCxnSpPr>
          <p:cNvPr id="5" name="Conector recto 4">
            <a:extLst>
              <a:ext uri="{FF2B5EF4-FFF2-40B4-BE49-F238E27FC236}">
                <a16:creationId xmlns:a16="http://schemas.microsoft.com/office/drawing/2014/main" id="{83C5ADA8-BA1C-1DE5-790C-9D5F00E7E6B9}"/>
              </a:ext>
            </a:extLst>
          </p:cNvPr>
          <p:cNvCxnSpPr>
            <a:cxnSpLocks/>
            <a:stCxn id="18" idx="2"/>
          </p:cNvCxnSpPr>
          <p:nvPr/>
        </p:nvCxnSpPr>
        <p:spPr>
          <a:xfrm flipH="1">
            <a:off x="5847497" y="814102"/>
            <a:ext cx="1" cy="583506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a 13">
            <a:extLst>
              <a:ext uri="{FF2B5EF4-FFF2-40B4-BE49-F238E27FC236}">
                <a16:creationId xmlns:a16="http://schemas.microsoft.com/office/drawing/2014/main" id="{E1CBC528-58BE-2DB7-9DA1-7E68A44BD000}"/>
              </a:ext>
            </a:extLst>
          </p:cNvPr>
          <p:cNvGraphicFramePr>
            <a:graphicFrameLocks noGrp="1"/>
          </p:cNvGraphicFramePr>
          <p:nvPr/>
        </p:nvGraphicFramePr>
        <p:xfrm>
          <a:off x="257900" y="1333282"/>
          <a:ext cx="5333272" cy="5047479"/>
        </p:xfrm>
        <a:graphic>
          <a:graphicData uri="http://schemas.openxmlformats.org/drawingml/2006/table">
            <a:tbl>
              <a:tblPr/>
              <a:tblGrid>
                <a:gridCol w="1945332">
                  <a:extLst>
                    <a:ext uri="{9D8B030D-6E8A-4147-A177-3AD203B41FA5}">
                      <a16:colId xmlns:a16="http://schemas.microsoft.com/office/drawing/2014/main" val="1330757783"/>
                    </a:ext>
                  </a:extLst>
                </a:gridCol>
                <a:gridCol w="677588">
                  <a:extLst>
                    <a:ext uri="{9D8B030D-6E8A-4147-A177-3AD203B41FA5}">
                      <a16:colId xmlns:a16="http://schemas.microsoft.com/office/drawing/2014/main" val="3602629997"/>
                    </a:ext>
                  </a:extLst>
                </a:gridCol>
                <a:gridCol w="677588">
                  <a:extLst>
                    <a:ext uri="{9D8B030D-6E8A-4147-A177-3AD203B41FA5}">
                      <a16:colId xmlns:a16="http://schemas.microsoft.com/office/drawing/2014/main" val="1390104021"/>
                    </a:ext>
                  </a:extLst>
                </a:gridCol>
                <a:gridCol w="677588">
                  <a:extLst>
                    <a:ext uri="{9D8B030D-6E8A-4147-A177-3AD203B41FA5}">
                      <a16:colId xmlns:a16="http://schemas.microsoft.com/office/drawing/2014/main" val="1190468201"/>
                    </a:ext>
                  </a:extLst>
                </a:gridCol>
                <a:gridCol w="677588">
                  <a:extLst>
                    <a:ext uri="{9D8B030D-6E8A-4147-A177-3AD203B41FA5}">
                      <a16:colId xmlns:a16="http://schemas.microsoft.com/office/drawing/2014/main" val="4287187041"/>
                    </a:ext>
                  </a:extLst>
                </a:gridCol>
                <a:gridCol w="677588">
                  <a:extLst>
                    <a:ext uri="{9D8B030D-6E8A-4147-A177-3AD203B41FA5}">
                      <a16:colId xmlns:a16="http://schemas.microsoft.com/office/drawing/2014/main" val="3944101858"/>
                    </a:ext>
                  </a:extLst>
                </a:gridCol>
              </a:tblGrid>
              <a:tr h="174051">
                <a:tc>
                  <a:txBody>
                    <a:bodyPr/>
                    <a:lstStyle/>
                    <a:p>
                      <a:pPr algn="l" fontAlgn="b">
                        <a:buNone/>
                      </a:pPr>
                      <a:endParaRPr lang="es-CO" sz="900" b="0" i="0" u="none" strike="noStrike" dirty="0">
                        <a:solidFill>
                          <a:srgbClr val="000000"/>
                        </a:solidFill>
                        <a:effectLst/>
                        <a:latin typeface="Aptos Narrow" panose="020B0004020202020204" pitchFamily="34" charset="0"/>
                      </a:endParaRPr>
                    </a:p>
                  </a:txBody>
                  <a:tcPr marL="6252" marR="6252" marT="6252"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1</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2</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3</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4</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5</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extLst>
                  <a:ext uri="{0D108BD9-81ED-4DB2-BD59-A6C34878D82A}">
                    <a16:rowId xmlns:a16="http://schemas.microsoft.com/office/drawing/2014/main" val="1685496410"/>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Palivizumab (Synagis®) en &lt;2 años con factores de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66356254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-2.109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-2.815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261576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158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360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354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562225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-542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-1.485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-2.178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-2.463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-2.945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438860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-1.103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-1.617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-1.828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-2.186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8655767"/>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-292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-428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-483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-578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6573594"/>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-151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-181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264071"/>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Nirsevimab (Beyfortus® ) en &lt;1 año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76636233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-5.273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-13.356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-16.593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-19.580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-20.400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311284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4.017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4.056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3.912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3.053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2.022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051021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-9.290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-17.411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-20.505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-22.633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-22.422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661270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-8.842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-16.573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-19.518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-21.542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-21.341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0223059"/>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-639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-753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-831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-823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3309324"/>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-235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-260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-257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7518492"/>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Nirsevimab (Beyfortus® ) en &lt;2 años con factores de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02985767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-1.214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-3.075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-3.820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-4.508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-4.697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714795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934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901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703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465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727275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-2.139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-4.009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-4.721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-5.211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-5.162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976701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-2.036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-3.816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-4.494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-4.960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-4.913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8825058"/>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109704"/>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3529080"/>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 (Abrysvo®) en &lt;1 años (vacunación a gestantes)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41628114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-3.374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-10.239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-13.310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-16.093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-16.593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033071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3.861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4.145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4.590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3.787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3.126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256583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-7.235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-14.384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-17.901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-19.880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-19.719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217653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-6.886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-13.691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-17.038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-18.922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-18.769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2704844"/>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-250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-619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-687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-682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3130768"/>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-244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-270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-268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4138199"/>
                  </a:ext>
                </a:extLst>
              </a:tr>
            </a:tbl>
          </a:graphicData>
        </a:graphic>
      </p:graphicFrame>
      <p:graphicFrame>
        <p:nvGraphicFramePr>
          <p:cNvPr id="19" name="Tabla 18">
            <a:extLst>
              <a:ext uri="{FF2B5EF4-FFF2-40B4-BE49-F238E27FC236}">
                <a16:creationId xmlns:a16="http://schemas.microsoft.com/office/drawing/2014/main" id="{BDFF30E4-F526-7C06-6F00-3E6C287D610C}"/>
              </a:ext>
            </a:extLst>
          </p:cNvPr>
          <p:cNvGraphicFramePr>
            <a:graphicFrameLocks noGrp="1"/>
          </p:cNvGraphicFramePr>
          <p:nvPr/>
        </p:nvGraphicFramePr>
        <p:xfrm>
          <a:off x="6103823" y="1333281"/>
          <a:ext cx="5735754" cy="5047479"/>
        </p:xfrm>
        <a:graphic>
          <a:graphicData uri="http://schemas.openxmlformats.org/drawingml/2006/table">
            <a:tbl>
              <a:tblPr/>
              <a:tblGrid>
                <a:gridCol w="2092139">
                  <a:extLst>
                    <a:ext uri="{9D8B030D-6E8A-4147-A177-3AD203B41FA5}">
                      <a16:colId xmlns:a16="http://schemas.microsoft.com/office/drawing/2014/main" val="1165447823"/>
                    </a:ext>
                  </a:extLst>
                </a:gridCol>
                <a:gridCol w="728723">
                  <a:extLst>
                    <a:ext uri="{9D8B030D-6E8A-4147-A177-3AD203B41FA5}">
                      <a16:colId xmlns:a16="http://schemas.microsoft.com/office/drawing/2014/main" val="2882062085"/>
                    </a:ext>
                  </a:extLst>
                </a:gridCol>
                <a:gridCol w="728723">
                  <a:extLst>
                    <a:ext uri="{9D8B030D-6E8A-4147-A177-3AD203B41FA5}">
                      <a16:colId xmlns:a16="http://schemas.microsoft.com/office/drawing/2014/main" val="2795058036"/>
                    </a:ext>
                  </a:extLst>
                </a:gridCol>
                <a:gridCol w="728723">
                  <a:extLst>
                    <a:ext uri="{9D8B030D-6E8A-4147-A177-3AD203B41FA5}">
                      <a16:colId xmlns:a16="http://schemas.microsoft.com/office/drawing/2014/main" val="578186407"/>
                    </a:ext>
                  </a:extLst>
                </a:gridCol>
                <a:gridCol w="728723">
                  <a:extLst>
                    <a:ext uri="{9D8B030D-6E8A-4147-A177-3AD203B41FA5}">
                      <a16:colId xmlns:a16="http://schemas.microsoft.com/office/drawing/2014/main" val="1138365871"/>
                    </a:ext>
                  </a:extLst>
                </a:gridCol>
                <a:gridCol w="728723">
                  <a:extLst>
                    <a:ext uri="{9D8B030D-6E8A-4147-A177-3AD203B41FA5}">
                      <a16:colId xmlns:a16="http://schemas.microsoft.com/office/drawing/2014/main" val="3586768648"/>
                    </a:ext>
                  </a:extLst>
                </a:gridCol>
              </a:tblGrid>
              <a:tr h="174051">
                <a:tc>
                  <a:txBody>
                    <a:bodyPr/>
                    <a:lstStyle/>
                    <a:p>
                      <a:pPr algn="l" fontAlgn="b">
                        <a:buNone/>
                      </a:pPr>
                      <a:endParaRPr lang="es-CO" sz="900" b="0" i="0" u="none" strike="noStrike" dirty="0">
                        <a:solidFill>
                          <a:srgbClr val="000000"/>
                        </a:solidFill>
                        <a:effectLst/>
                        <a:latin typeface="Aptos Narrow" panose="020B0004020202020204" pitchFamily="34" charset="0"/>
                      </a:endParaRPr>
                    </a:p>
                  </a:txBody>
                  <a:tcPr marL="6252" marR="6252" marT="6252"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1</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2</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3</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4</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5</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extLst>
                  <a:ext uri="{0D108BD9-81ED-4DB2-BD59-A6C34878D82A}">
                    <a16:rowId xmlns:a16="http://schemas.microsoft.com/office/drawing/2014/main" val="81775720"/>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 (Abrysvo®)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25542424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-6.816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-30.692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-62.682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-90.406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-107.873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483345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6.353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14.944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16.763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14.128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8.745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631320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-13.169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-45.636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-79.445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-104.534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-116.618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154053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-11.376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-39.423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-68.630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-90.303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-100.741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241315"/>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-1.287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-4.459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-7.762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-10.213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-11.394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2321500"/>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-506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-1.754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-3.054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-4.018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-4.483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5878804"/>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RSVpreF3 (Arexvy®) en 50-59 años con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282207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-4.726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-19.401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-37.163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-51.441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-59.164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089277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613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-2.031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-8.572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-15.559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-20.527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397954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-5.339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-17.369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-28.591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-35.882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-38.637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441072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-2.933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-9.542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-15.706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-19.711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-21.225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282907"/>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-1.727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-5.618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-9.247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-11.605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-12.496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6460132"/>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-679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-2.210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-3.638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-4.566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-4.916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7886385"/>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RSVpreF3 (Arexvy®)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298352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-8.259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-34.976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-69.380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-99.269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-117.111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410763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6.321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14.212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14.445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9.273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2.632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695642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-14.580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-49.188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-83.825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-108.542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-119.743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83223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-12.595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-42.491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-72.413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-93.765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-103.441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6565993"/>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-1.425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-4.806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-8.190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-10.605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-11.699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9823479"/>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-560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-1.891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-3.222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-4.172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-4.603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922801"/>
                  </a:ext>
                </a:extLst>
              </a:tr>
              <a:tr h="174051">
                <a:tc gridSpan="6">
                  <a:txBody>
                    <a:bodyPr/>
                    <a:lstStyle/>
                    <a:p>
                      <a:pPr algn="ctr" fontAlgn="b">
                        <a:buNone/>
                      </a:pPr>
                      <a:r>
                        <a:rPr lang="es-CO" sz="900" b="1" i="0" u="none" strike="noStrike" dirty="0">
                          <a:solidFill>
                            <a:srgbClr val="FFFFFF"/>
                          </a:solidFill>
                          <a:effectLst/>
                          <a:latin typeface="Aptos Narrow" panose="020B0004020202020204" pitchFamily="34" charset="0"/>
                        </a:rPr>
                        <a:t>mRESVIA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13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85536663"/>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Infecciones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-7.151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-31.686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-64.236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-92.461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-110.015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757761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4.901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11.017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11.328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8.007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2.997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188164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Hospitalizados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-12.052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-42.703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-75.564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-100.469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-113.012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061778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Hospitalizaciones en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-10.411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-36.889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-65.276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-86.791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-97.626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95846"/>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-1.178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-4.172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-7.383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-9.816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-11.041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4561966"/>
                  </a:ext>
                </a:extLst>
              </a:tr>
              <a:tr h="174051">
                <a:tc>
                  <a:txBody>
                    <a:bodyPr/>
                    <a:lstStyle/>
                    <a:p>
                      <a:pPr algn="l" fontAlgn="b">
                        <a:buNone/>
                      </a:pPr>
                      <a:r>
                        <a:rPr lang="es-ES" sz="900" b="1" i="0" u="none" strike="noStrike" dirty="0">
                          <a:solidFill>
                            <a:srgbClr val="000000"/>
                          </a:solidFill>
                          <a:effectLst/>
                          <a:latin typeface="Aptos Narrow" panose="020B0004020202020204" pitchFamily="34" charset="0"/>
                        </a:rPr>
                        <a:t>      Hospitalizaciones en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-463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-1.641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-2.905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-3.862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Aptos Narrow" panose="020B0004020202020204" pitchFamily="34" charset="0"/>
                        </a:rPr>
                        <a:t>-4.344 </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297673"/>
                  </a:ext>
                </a:extLst>
              </a:tr>
            </a:tbl>
          </a:graphicData>
        </a:graphic>
      </p:graphicFrame>
      <p:sp>
        <p:nvSpPr>
          <p:cNvPr id="20" name="CuadroTexto 19">
            <a:extLst>
              <a:ext uri="{FF2B5EF4-FFF2-40B4-BE49-F238E27FC236}">
                <a16:creationId xmlns:a16="http://schemas.microsoft.com/office/drawing/2014/main" id="{00ADF2D2-8C7A-94BD-BD39-4142EF492450}"/>
              </a:ext>
            </a:extLst>
          </p:cNvPr>
          <p:cNvSpPr txBox="1"/>
          <p:nvPr/>
        </p:nvSpPr>
        <p:spPr>
          <a:xfrm>
            <a:off x="8904816" y="831218"/>
            <a:ext cx="962870"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Adultos</a:t>
            </a:r>
            <a:endPar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F0E98A7D-C493-11F7-16BA-18FB11FE9E21}"/>
              </a:ext>
            </a:extLst>
          </p:cNvPr>
          <p:cNvSpPr txBox="1"/>
          <p:nvPr/>
        </p:nvSpPr>
        <p:spPr>
          <a:xfrm>
            <a:off x="2637575" y="831218"/>
            <a:ext cx="962870"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Niños</a:t>
            </a:r>
            <a:endPar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6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1DA94E3-3DC6-22BA-FC18-B4C769419B68}"/>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68F28AF8-56FE-F26C-15BE-984EBE4111FD}"/>
              </a:ext>
            </a:extLst>
          </p:cNvPr>
          <p:cNvSpPr txBox="1"/>
          <p:nvPr/>
        </p:nvSpPr>
        <p:spPr>
          <a:xfrm>
            <a:off x="2083634" y="106216"/>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en costos</a:t>
            </a:r>
          </a:p>
        </p:txBody>
      </p:sp>
      <p:grpSp>
        <p:nvGrpSpPr>
          <p:cNvPr id="2" name="Grupo 1">
            <a:extLst>
              <a:ext uri="{FF2B5EF4-FFF2-40B4-BE49-F238E27FC236}">
                <a16:creationId xmlns:a16="http://schemas.microsoft.com/office/drawing/2014/main" id="{A2614C10-7818-42AE-48E9-65A524DC77D5}"/>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67150F20-C805-60B0-ADD7-FD6D61831C4E}"/>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B5757EE6-44A0-2E0C-0152-8F0021CFA835}"/>
                </a:ext>
              </a:extLst>
            </p:cNvPr>
            <p:cNvPicPr>
              <a:picLocks noChangeAspect="1"/>
            </p:cNvPicPr>
            <p:nvPr/>
          </p:nvPicPr>
          <p:blipFill>
            <a:blip r:embed="rId4"/>
            <a:stretch>
              <a:fillRect/>
            </a:stretch>
          </p:blipFill>
          <p:spPr>
            <a:xfrm>
              <a:off x="4128179" y="605454"/>
              <a:ext cx="729931" cy="497940"/>
            </a:xfrm>
            <a:prstGeom prst="rect">
              <a:avLst/>
            </a:prstGeom>
          </p:spPr>
        </p:pic>
      </p:grpSp>
      <p:cxnSp>
        <p:nvCxnSpPr>
          <p:cNvPr id="5" name="Conector recto 4">
            <a:extLst>
              <a:ext uri="{FF2B5EF4-FFF2-40B4-BE49-F238E27FC236}">
                <a16:creationId xmlns:a16="http://schemas.microsoft.com/office/drawing/2014/main" id="{ADC68D3D-A3F8-520E-19C1-B505BDD19D82}"/>
              </a:ext>
            </a:extLst>
          </p:cNvPr>
          <p:cNvCxnSpPr>
            <a:cxnSpLocks/>
            <a:stCxn id="18" idx="2"/>
          </p:cNvCxnSpPr>
          <p:nvPr/>
        </p:nvCxnSpPr>
        <p:spPr>
          <a:xfrm flipH="1">
            <a:off x="5847497" y="814102"/>
            <a:ext cx="1" cy="5835060"/>
          </a:xfrm>
          <a:prstGeom prst="line">
            <a:avLst/>
          </a:prstGeom>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513CDFF0-7593-5DA6-8690-D26FC42DE9E0}"/>
              </a:ext>
            </a:extLst>
          </p:cNvPr>
          <p:cNvSpPr txBox="1"/>
          <p:nvPr/>
        </p:nvSpPr>
        <p:spPr>
          <a:xfrm>
            <a:off x="8904816" y="831218"/>
            <a:ext cx="962870"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Adultos</a:t>
            </a:r>
            <a:endPar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7DAFB338-01A8-FE5E-20CD-7E3D26F726AF}"/>
              </a:ext>
            </a:extLst>
          </p:cNvPr>
          <p:cNvSpPr txBox="1"/>
          <p:nvPr/>
        </p:nvSpPr>
        <p:spPr>
          <a:xfrm>
            <a:off x="2637575" y="831218"/>
            <a:ext cx="962870" cy="369332"/>
          </a:xfrm>
          <a:prstGeom prst="rect">
            <a:avLst/>
          </a:prstGeom>
          <a:noFill/>
        </p:spPr>
        <p:txBody>
          <a:bodyPr wrap="square" rtlCol="0">
            <a:spAutoFit/>
          </a:bodyPr>
          <a:lstStyle/>
          <a:p>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Niños</a:t>
            </a:r>
            <a:endParaRPr lang="es-CO" b="1" i="1" dirty="0">
              <a:solidFill>
                <a:srgbClr val="1580A2"/>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a 3">
            <a:extLst>
              <a:ext uri="{FF2B5EF4-FFF2-40B4-BE49-F238E27FC236}">
                <a16:creationId xmlns:a16="http://schemas.microsoft.com/office/drawing/2014/main" id="{E20A50E8-22D4-9FB6-D934-BA9182CB1118}"/>
              </a:ext>
            </a:extLst>
          </p:cNvPr>
          <p:cNvGraphicFramePr>
            <a:graphicFrameLocks noGrp="1"/>
          </p:cNvGraphicFramePr>
          <p:nvPr/>
        </p:nvGraphicFramePr>
        <p:xfrm>
          <a:off x="456356" y="1271648"/>
          <a:ext cx="5016155" cy="5047479"/>
        </p:xfrm>
        <a:graphic>
          <a:graphicData uri="http://schemas.openxmlformats.org/drawingml/2006/table">
            <a:tbl>
              <a:tblPr/>
              <a:tblGrid>
                <a:gridCol w="1278155">
                  <a:extLst>
                    <a:ext uri="{9D8B030D-6E8A-4147-A177-3AD203B41FA5}">
                      <a16:colId xmlns:a16="http://schemas.microsoft.com/office/drawing/2014/main" val="4101522743"/>
                    </a:ext>
                  </a:extLst>
                </a:gridCol>
                <a:gridCol w="747600">
                  <a:extLst>
                    <a:ext uri="{9D8B030D-6E8A-4147-A177-3AD203B41FA5}">
                      <a16:colId xmlns:a16="http://schemas.microsoft.com/office/drawing/2014/main" val="3827886956"/>
                    </a:ext>
                  </a:extLst>
                </a:gridCol>
                <a:gridCol w="747600">
                  <a:extLst>
                    <a:ext uri="{9D8B030D-6E8A-4147-A177-3AD203B41FA5}">
                      <a16:colId xmlns:a16="http://schemas.microsoft.com/office/drawing/2014/main" val="3434470361"/>
                    </a:ext>
                  </a:extLst>
                </a:gridCol>
                <a:gridCol w="747600">
                  <a:extLst>
                    <a:ext uri="{9D8B030D-6E8A-4147-A177-3AD203B41FA5}">
                      <a16:colId xmlns:a16="http://schemas.microsoft.com/office/drawing/2014/main" val="1099576135"/>
                    </a:ext>
                  </a:extLst>
                </a:gridCol>
                <a:gridCol w="747600">
                  <a:extLst>
                    <a:ext uri="{9D8B030D-6E8A-4147-A177-3AD203B41FA5}">
                      <a16:colId xmlns:a16="http://schemas.microsoft.com/office/drawing/2014/main" val="3523054365"/>
                    </a:ext>
                  </a:extLst>
                </a:gridCol>
                <a:gridCol w="747600">
                  <a:extLst>
                    <a:ext uri="{9D8B030D-6E8A-4147-A177-3AD203B41FA5}">
                      <a16:colId xmlns:a16="http://schemas.microsoft.com/office/drawing/2014/main" val="4120564537"/>
                    </a:ext>
                  </a:extLst>
                </a:gridCol>
              </a:tblGrid>
              <a:tr h="174051">
                <a:tc>
                  <a:txBody>
                    <a:bodyPr/>
                    <a:lstStyle/>
                    <a:p>
                      <a:pPr algn="l" fontAlgn="b">
                        <a:buNone/>
                      </a:pPr>
                      <a:endParaRPr lang="es-CO" sz="900" b="0" i="0" u="none" strike="noStrike" dirty="0">
                        <a:solidFill>
                          <a:srgbClr val="000000"/>
                        </a:solidFill>
                        <a:effectLst/>
                        <a:latin typeface="Aptos Narrow" panose="020B0004020202020204" pitchFamily="34" charset="0"/>
                      </a:endParaRPr>
                    </a:p>
                  </a:txBody>
                  <a:tcPr marL="6252" marR="6252" marT="6252"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1</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2</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3</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4</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5</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extLst>
                  <a:ext uri="{0D108BD9-81ED-4DB2-BD59-A6C34878D82A}">
                    <a16:rowId xmlns:a16="http://schemas.microsoft.com/office/drawing/2014/main" val="2739404676"/>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Palivizumab (Synagis®) en &lt;2 años con factores de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33474599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$ 8.454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$ 24.793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$ 39.051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$ 46.458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$ 62.024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07912855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6820125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-$ 7.383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-$ 20.252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-$ 29.692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-$ 33.573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-$ 40.148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28422502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-$ 2.647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-$ 7.260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-$ 10.644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-$ 12.035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-$ 14.392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2903923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-$ 3.493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-$ 9.582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-$ 14.048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-$ 15.884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-$ 18.995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81708361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-$ 1.243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-$ 3.410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-$ 5.000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-$ 5.654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-$ 6.761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579329293"/>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Nirsevimab (Beyfortus®) en &lt;1 años de edad</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9216117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$ 17.603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$ 22.585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$ 27.167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$ 31.410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$ 28.846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1386528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$ 719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$ 726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$ 547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$ 362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053241930"/>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-$ 73.405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-$ 137.578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-$ 162.026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-$ 178.834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-$ 177.167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0250142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-$ 58.208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-$ 109.096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-$ 128.482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-$ 141.810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-$ 140.488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2569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-$ 11.208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-$ 21.006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-$ 24.739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-$ 27.305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-$ 27.050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52969441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-$ 3.989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-$ 7.477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-$ 8.805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-$ 9.719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-$ 9.628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552283402"/>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Nirsevimab (Beyfortus®) en &lt;2 años con factores de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50603373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$ 4.053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$ 5.200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$ 6.255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$ 7.231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$ 6.641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52231741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$ 719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$ 726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$ 547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$ 362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5450602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-$ 16.900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-$ 31.675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-$ 37.303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-$ 41.173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-$ 40.789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69026725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-$ 13.401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-$ 25.117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-$ 29.580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-$ 32.649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-$ 32.345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24191430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-$ 2.580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-$ 4.836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-$ 5.696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-$ 6.286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-$ 6.228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897005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-$ 918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-$ 1.721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-$ 2.027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-$ 2.238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-$ 2.217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925175380"/>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 (Abrysvo®) en &lt;1 años de edad (vacunación a gestantes)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35637420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$ 8.002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$ 10.266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$ 13.584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$ 14.371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$ 14.178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22842670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$ 691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$ 742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$ 822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$ 678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$ 560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55469212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-$ 57.239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-$ 113.796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-$ 141.620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-$ 157.277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-$ 156.003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323835033"/>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-$ 45.333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-$ 90.125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-$ 112.161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-$ 124.561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-$ 123.552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03204240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-$ 8.221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-$ 16.343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-$ 20.339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-$ 22.588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-$ 22.405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46288829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-$ 3.686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-$ 7.328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-$ 9.119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-$ 10.128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-$ 10.045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997747780"/>
                  </a:ext>
                </a:extLst>
              </a:tr>
            </a:tbl>
          </a:graphicData>
        </a:graphic>
      </p:graphicFrame>
      <p:graphicFrame>
        <p:nvGraphicFramePr>
          <p:cNvPr id="7" name="Tabla 6">
            <a:extLst>
              <a:ext uri="{FF2B5EF4-FFF2-40B4-BE49-F238E27FC236}">
                <a16:creationId xmlns:a16="http://schemas.microsoft.com/office/drawing/2014/main" id="{E3C7C07F-18A1-D24A-1B29-09A1FC94C730}"/>
              </a:ext>
            </a:extLst>
          </p:cNvPr>
          <p:cNvGraphicFramePr>
            <a:graphicFrameLocks noGrp="1"/>
          </p:cNvGraphicFramePr>
          <p:nvPr/>
        </p:nvGraphicFramePr>
        <p:xfrm>
          <a:off x="6222483" y="1271647"/>
          <a:ext cx="5513141" cy="5047479"/>
        </p:xfrm>
        <a:graphic>
          <a:graphicData uri="http://schemas.openxmlformats.org/drawingml/2006/table">
            <a:tbl>
              <a:tblPr/>
              <a:tblGrid>
                <a:gridCol w="1404791">
                  <a:extLst>
                    <a:ext uri="{9D8B030D-6E8A-4147-A177-3AD203B41FA5}">
                      <a16:colId xmlns:a16="http://schemas.microsoft.com/office/drawing/2014/main" val="3435652024"/>
                    </a:ext>
                  </a:extLst>
                </a:gridCol>
                <a:gridCol w="821670">
                  <a:extLst>
                    <a:ext uri="{9D8B030D-6E8A-4147-A177-3AD203B41FA5}">
                      <a16:colId xmlns:a16="http://schemas.microsoft.com/office/drawing/2014/main" val="957993051"/>
                    </a:ext>
                  </a:extLst>
                </a:gridCol>
                <a:gridCol w="821670">
                  <a:extLst>
                    <a:ext uri="{9D8B030D-6E8A-4147-A177-3AD203B41FA5}">
                      <a16:colId xmlns:a16="http://schemas.microsoft.com/office/drawing/2014/main" val="3884920318"/>
                    </a:ext>
                  </a:extLst>
                </a:gridCol>
                <a:gridCol w="821670">
                  <a:extLst>
                    <a:ext uri="{9D8B030D-6E8A-4147-A177-3AD203B41FA5}">
                      <a16:colId xmlns:a16="http://schemas.microsoft.com/office/drawing/2014/main" val="3982109821"/>
                    </a:ext>
                  </a:extLst>
                </a:gridCol>
                <a:gridCol w="821670">
                  <a:extLst>
                    <a:ext uri="{9D8B030D-6E8A-4147-A177-3AD203B41FA5}">
                      <a16:colId xmlns:a16="http://schemas.microsoft.com/office/drawing/2014/main" val="3066054457"/>
                    </a:ext>
                  </a:extLst>
                </a:gridCol>
                <a:gridCol w="821670">
                  <a:extLst>
                    <a:ext uri="{9D8B030D-6E8A-4147-A177-3AD203B41FA5}">
                      <a16:colId xmlns:a16="http://schemas.microsoft.com/office/drawing/2014/main" val="474984560"/>
                    </a:ext>
                  </a:extLst>
                </a:gridCol>
              </a:tblGrid>
              <a:tr h="174051">
                <a:tc>
                  <a:txBody>
                    <a:bodyPr/>
                    <a:lstStyle/>
                    <a:p>
                      <a:pPr algn="l" fontAlgn="b">
                        <a:buNone/>
                      </a:pPr>
                      <a:endParaRPr lang="es-CO" sz="900" b="0" i="0" u="none" strike="noStrike" dirty="0">
                        <a:solidFill>
                          <a:srgbClr val="000000"/>
                        </a:solidFill>
                        <a:effectLst/>
                        <a:latin typeface="Aptos Narrow" panose="020B0004020202020204" pitchFamily="34" charset="0"/>
                      </a:endParaRPr>
                    </a:p>
                  </a:txBody>
                  <a:tcPr marL="6252" marR="6252" marT="6252"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1</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2</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3</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4</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rgbClr val="FFFFFF"/>
                          </a:solidFill>
                          <a:effectLst/>
                          <a:latin typeface="Aptos Narrow" panose="020B0004020202020204" pitchFamily="34" charset="0"/>
                        </a:rPr>
                        <a:t>Año 5</a:t>
                      </a:r>
                    </a:p>
                  </a:txBody>
                  <a:tcPr marL="6252" marR="6252" marT="6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extLst>
                  <a:ext uri="{0D108BD9-81ED-4DB2-BD59-A6C34878D82A}">
                    <a16:rowId xmlns:a16="http://schemas.microsoft.com/office/drawing/2014/main" val="3863800981"/>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 (Abrysvo®)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99737013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$ 6.497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$ 8.985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$ 9.638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$ 9.068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$ 7.741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52107969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$ 1.734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$ 4.078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$ 4.575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$ 3.856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$ 2.387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57867110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-$ 254.805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-$ 871.408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-$ 1.513.516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-$ 1.990.032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-$ 2.219.616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73930281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-$ 167.422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-$ 580.191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-$ 1.010.029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-$ 1.328.994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-$ 1.482.624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76631190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-$ 53.556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-$ 185.595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-$ 323.094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-$ 425.126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-$ 474.270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96914033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-$ 29.063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-$ 100.715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-$ 175.330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-$ 230.699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-$ 257.368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130250254"/>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RSVpreF3 (Arexvy®) en 50-59 años con riesgo</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29565284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$ 24.096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$ 68.414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$ 102.880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$ 132.049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$ 134.502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4281566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$ 1.725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$ 3.879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$ 3.942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$ 2.531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$ 718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737941998"/>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-$ 154.050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-$ 501.150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-$ 824.933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-$ 1.035.287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-$ 1.114.772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78456857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-$ 43.166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-$ 140.424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-$ 231.150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-$ 290.092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-$ 312.364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91831342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-$ 71.879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-$ 233.833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-$ 384.909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-$ 483.058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-$ 520.145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6352183"/>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-$ 39.006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-$ 126.892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-$ 208.875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-$ 262.137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-$ 282.262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969492023"/>
                  </a:ext>
                </a:extLst>
              </a:tr>
              <a:tr h="174051">
                <a:tc gridSpan="6">
                  <a:txBody>
                    <a:bodyPr/>
                    <a:lstStyle/>
                    <a:p>
                      <a:pPr algn="ctr" fontAlgn="b">
                        <a:buNone/>
                      </a:pPr>
                      <a:r>
                        <a:rPr lang="es-ES" sz="900" b="1" i="0" u="none" strike="noStrike" dirty="0">
                          <a:solidFill>
                            <a:srgbClr val="FFFFFF"/>
                          </a:solidFill>
                          <a:effectLst/>
                          <a:latin typeface="Aptos Narrow" panose="020B0004020202020204" pitchFamily="34" charset="0"/>
                        </a:rPr>
                        <a:t>RSVpreF3 (Arexvy®)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094505495"/>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$ 76.077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$ 225.881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$ 353.169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$ 467.370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$ 487.163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625518792"/>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$ 1.725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$ 3.879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$ 3.942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$ 2.531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$ 718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2194221"/>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-$ 276.841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-$ 933.948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-$ 1.591.609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-$ 2.060.926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-$ 2.273.597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10281187"/>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-$ 185.367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-$ 625.352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-$ 1.065.708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-$ 1.379.953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-$ 1.522.353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38048243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-$ 59.296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-$ 200.041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-$ 340.905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-$ 441.427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-$ 486.979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3533415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-$ 32.178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-$ 108.555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-$ 184.996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-$ 239.545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-$ 264.264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32432364"/>
                  </a:ext>
                </a:extLst>
              </a:tr>
              <a:tr h="174051">
                <a:tc gridSpan="6">
                  <a:txBody>
                    <a:bodyPr/>
                    <a:lstStyle/>
                    <a:p>
                      <a:pPr algn="ctr" fontAlgn="b">
                        <a:buNone/>
                      </a:pPr>
                      <a:r>
                        <a:rPr lang="es-CO" sz="900" b="1" i="0" u="none" strike="noStrike" dirty="0">
                          <a:solidFill>
                            <a:srgbClr val="FFFFFF"/>
                          </a:solidFill>
                          <a:effectLst/>
                          <a:latin typeface="Aptos Narrow" panose="020B0004020202020204" pitchFamily="34" charset="0"/>
                        </a:rPr>
                        <a:t>mRESVIA en ≥60 años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984371136"/>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Vacunación</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$ 79.796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$ 236.925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$ 370.437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$ 490.221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$ 510.983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02717805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Atención ambulatoria</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Aptos Narrow" panose="020B0004020202020204" pitchFamily="34" charset="0"/>
                        </a:rPr>
                        <a:t>$ 1.338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$ 3.007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$ 3.091</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$ 2.185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Aptos Narrow" panose="020B0004020202020204" pitchFamily="34" charset="0"/>
                        </a:rPr>
                        <a:t>$ 818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56252173"/>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Hospitalizaciones</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-$ 228.835</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-$ 810.807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-$ 1.434.747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-$ 1.907.628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-$ 2.145.789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690378239"/>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Sala general</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-$ 153.223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-$ 542.900</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-$ 960.677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-$ 1.277.308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-$ 1.436.776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081994663"/>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sin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-$ 49.014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-$ 173.666</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-$ 307.307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-$ 408.593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-$ 459.604</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392106414"/>
                  </a:ext>
                </a:extLst>
              </a:tr>
              <a:tr h="174051">
                <a:tc>
                  <a:txBody>
                    <a:bodyPr/>
                    <a:lstStyle/>
                    <a:p>
                      <a:pPr algn="l" fontAlgn="b">
                        <a:buNone/>
                      </a:pPr>
                      <a:r>
                        <a:rPr lang="es-CO" sz="900" b="1" i="0" u="none" strike="noStrike" dirty="0">
                          <a:solidFill>
                            <a:srgbClr val="000000"/>
                          </a:solidFill>
                          <a:effectLst/>
                          <a:latin typeface="Aptos Narrow" panose="020B0004020202020204" pitchFamily="34" charset="0"/>
                        </a:rPr>
                        <a:t>      UCI con VM</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-$ 26.598</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-$ 94.242</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-$ 166.763</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-$ 221.727</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Aptos Narrow" panose="020B0004020202020204" pitchFamily="34" charset="0"/>
                        </a:rPr>
                        <a:t>-$ 249.409</a:t>
                      </a:r>
                    </a:p>
                  </a:txBody>
                  <a:tcPr marL="6252" marR="6252" marT="6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675875222"/>
                  </a:ext>
                </a:extLst>
              </a:tr>
            </a:tbl>
          </a:graphicData>
        </a:graphic>
      </p:graphicFrame>
      <p:sp>
        <p:nvSpPr>
          <p:cNvPr id="10" name="CuadroTexto 9">
            <a:extLst>
              <a:ext uri="{FF2B5EF4-FFF2-40B4-BE49-F238E27FC236}">
                <a16:creationId xmlns:a16="http://schemas.microsoft.com/office/drawing/2014/main" id="{46DB27BC-A284-2C98-8E16-DB6958D9285F}"/>
              </a:ext>
            </a:extLst>
          </p:cNvPr>
          <p:cNvSpPr txBox="1"/>
          <p:nvPr/>
        </p:nvSpPr>
        <p:spPr>
          <a:xfrm>
            <a:off x="7775371" y="6390223"/>
            <a:ext cx="2258889" cy="261610"/>
          </a:xfrm>
          <a:prstGeom prst="rect">
            <a:avLst/>
          </a:prstGeom>
          <a:noFill/>
        </p:spPr>
        <p:txBody>
          <a:bodyPr wrap="square" rtlCol="0">
            <a:spAutoFit/>
          </a:bodyPr>
          <a:lstStyle/>
          <a:p>
            <a:pPr algn="r"/>
            <a:r>
              <a:rPr lang="es-CO" sz="1050" i="1" dirty="0">
                <a:latin typeface="Calibri" panose="020F0502020204030204" pitchFamily="34" charset="0"/>
                <a:ea typeface="Calibri" panose="020F0502020204030204" pitchFamily="34" charset="0"/>
                <a:cs typeface="Calibri" panose="020F0502020204030204" pitchFamily="34" charset="0"/>
              </a:rPr>
              <a:t>Valores en millones</a:t>
            </a:r>
          </a:p>
        </p:txBody>
      </p:sp>
      <p:sp>
        <p:nvSpPr>
          <p:cNvPr id="11" name="CuadroTexto 10">
            <a:extLst>
              <a:ext uri="{FF2B5EF4-FFF2-40B4-BE49-F238E27FC236}">
                <a16:creationId xmlns:a16="http://schemas.microsoft.com/office/drawing/2014/main" id="{960F760B-ED87-61C3-E3A6-7D500C6F0D0F}"/>
              </a:ext>
            </a:extLst>
          </p:cNvPr>
          <p:cNvSpPr txBox="1"/>
          <p:nvPr/>
        </p:nvSpPr>
        <p:spPr>
          <a:xfrm>
            <a:off x="1594876" y="6390223"/>
            <a:ext cx="2258889" cy="261610"/>
          </a:xfrm>
          <a:prstGeom prst="rect">
            <a:avLst/>
          </a:prstGeom>
          <a:noFill/>
        </p:spPr>
        <p:txBody>
          <a:bodyPr wrap="square" rtlCol="0">
            <a:spAutoFit/>
          </a:bodyPr>
          <a:lstStyle/>
          <a:p>
            <a:pPr algn="r"/>
            <a:r>
              <a:rPr lang="es-CO" sz="1050" i="1" dirty="0">
                <a:latin typeface="Calibri" panose="020F0502020204030204" pitchFamily="34" charset="0"/>
                <a:ea typeface="Calibri" panose="020F0502020204030204" pitchFamily="34" charset="0"/>
                <a:cs typeface="Calibri" panose="020F0502020204030204" pitchFamily="34" charset="0"/>
              </a:rPr>
              <a:t>Valores en millones</a:t>
            </a:r>
          </a:p>
        </p:txBody>
      </p:sp>
    </p:spTree>
    <p:extLst>
      <p:ext uri="{BB962C8B-B14F-4D97-AF65-F5344CB8AC3E}">
        <p14:creationId xmlns:p14="http://schemas.microsoft.com/office/powerpoint/2010/main" val="298803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7D31215-CC0D-824A-F944-18176B1B5993}"/>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E4A22339-BA76-5690-8A56-B5D6A45CCB12}"/>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91F2CBEF-E4E1-A467-C14F-C1AE8183DDB9}"/>
              </a:ext>
            </a:extLst>
          </p:cNvPr>
          <p:cNvGrpSpPr/>
          <p:nvPr/>
        </p:nvGrpSpPr>
        <p:grpSpPr>
          <a:xfrm>
            <a:off x="69084" y="630021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691351FB-5D39-1F51-7E13-6F551231D2D0}"/>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1185A5F1-CD0A-7CEE-EF03-7C4010487DD4}"/>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86D57063-72B0-632E-2BED-FE2DE2D26085}"/>
              </a:ext>
            </a:extLst>
          </p:cNvPr>
          <p:cNvSpPr txBox="1"/>
          <p:nvPr/>
        </p:nvSpPr>
        <p:spPr>
          <a:xfrm>
            <a:off x="1414525" y="2908823"/>
            <a:ext cx="10182035" cy="1446550"/>
          </a:xfrm>
          <a:prstGeom prst="rect">
            <a:avLst/>
          </a:prstGeom>
          <a:noFill/>
        </p:spPr>
        <p:txBody>
          <a:bodyPr wrap="square" lIns="91440" tIns="45720" rIns="91440" bIns="45720" anchor="t">
            <a:spAutoFit/>
          </a:bodyPr>
          <a:lstStyle/>
          <a:p>
            <a:pPr algn="ctr" fontAlgn="base">
              <a:spcBef>
                <a:spcPts val="1200"/>
              </a:spcBef>
            </a:pPr>
            <a:r>
              <a:rPr lang="es-ES" sz="4400" b="1" dirty="0">
                <a:solidFill>
                  <a:srgbClr val="000000"/>
                </a:solidFill>
                <a:latin typeface="+mj-lt"/>
                <a:ea typeface="Calibri"/>
                <a:cs typeface="Calibri"/>
              </a:rPr>
              <a:t>Comportamiento epidemiológico de </a:t>
            </a:r>
            <a:r>
              <a:rPr lang="es-ES" sz="4400" b="1" dirty="0" smtClean="0">
                <a:solidFill>
                  <a:srgbClr val="000000"/>
                </a:solidFill>
                <a:latin typeface="+mj-lt"/>
                <a:ea typeface="Calibri"/>
                <a:cs typeface="Calibri"/>
              </a:rPr>
              <a:t>la IRA</a:t>
            </a:r>
            <a:endParaRPr lang="es-ES" sz="4400" b="1" dirty="0">
              <a:solidFill>
                <a:srgbClr val="000000"/>
              </a:solidFill>
              <a:latin typeface="+mj-lt"/>
              <a:ea typeface="Calibri"/>
              <a:cs typeface="Calibri"/>
            </a:endParaRPr>
          </a:p>
        </p:txBody>
      </p:sp>
      <p:pic>
        <p:nvPicPr>
          <p:cNvPr id="7" name="Gráfico 6" descr="Insignia 1 con relleno sólido">
            <a:extLst>
              <a:ext uri="{FF2B5EF4-FFF2-40B4-BE49-F238E27FC236}">
                <a16:creationId xmlns:a16="http://schemas.microsoft.com/office/drawing/2014/main" id="{1B1F24D5-EE83-C88D-99E3-3E1E5F0256E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44202" y="1419515"/>
            <a:ext cx="1489308" cy="1489308"/>
          </a:xfrm>
          <a:prstGeom prst="rect">
            <a:avLst/>
          </a:prstGeom>
        </p:spPr>
      </p:pic>
      <p:sp>
        <p:nvSpPr>
          <p:cNvPr id="9" name="CuadroTexto 8">
            <a:extLst>
              <a:ext uri="{FF2B5EF4-FFF2-40B4-BE49-F238E27FC236}">
                <a16:creationId xmlns:a16="http://schemas.microsoft.com/office/drawing/2014/main" id="{328FF780-48F4-DE28-103C-A3CE3C7CF0A6}"/>
              </a:ext>
            </a:extLst>
          </p:cNvPr>
          <p:cNvSpPr txBox="1"/>
          <p:nvPr/>
        </p:nvSpPr>
        <p:spPr>
          <a:xfrm>
            <a:off x="3214455" y="4151910"/>
            <a:ext cx="6582174" cy="1569660"/>
          </a:xfrm>
          <a:prstGeom prst="rect">
            <a:avLst/>
          </a:prstGeom>
          <a:noFill/>
        </p:spPr>
        <p:txBody>
          <a:bodyPr wrap="square">
            <a:spAutoFit/>
          </a:bodyPr>
          <a:lstStyle/>
          <a:p>
            <a:pPr algn="ctr"/>
            <a:r>
              <a:rPr lang="es-ES" sz="2400" b="0" dirty="0"/>
              <a:t>(</a:t>
            </a:r>
            <a:r>
              <a:rPr lang="es-ES" sz="2400" dirty="0"/>
              <a:t>15</a:t>
            </a:r>
            <a:r>
              <a:rPr lang="es-ES" sz="2400" b="0" dirty="0"/>
              <a:t> minutos)</a:t>
            </a:r>
          </a:p>
          <a:p>
            <a:pPr algn="ctr"/>
            <a:r>
              <a:rPr lang="es-ES" sz="2400" dirty="0"/>
              <a:t>Vigilancia en Salud Pública y </a:t>
            </a:r>
          </a:p>
          <a:p>
            <a:pPr algn="ctr"/>
            <a:r>
              <a:rPr lang="es-ES" sz="2400" dirty="0"/>
              <a:t>Provisión de Servicios</a:t>
            </a:r>
          </a:p>
          <a:p>
            <a:pPr algn="ctr"/>
            <a:r>
              <a:rPr lang="es-ES" sz="2400" dirty="0"/>
              <a:t>Secretaría Distrital de Salud</a:t>
            </a:r>
            <a:endParaRPr lang="es-ES" sz="4800" b="0" dirty="0"/>
          </a:p>
        </p:txBody>
      </p:sp>
    </p:spTree>
    <p:extLst>
      <p:ext uri="{BB962C8B-B14F-4D97-AF65-F5344CB8AC3E}">
        <p14:creationId xmlns:p14="http://schemas.microsoft.com/office/powerpoint/2010/main" val="617340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B73D02B-7323-2AEC-6B6C-728D396DD522}"/>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75421934-7228-3AB3-E459-9CFB389E47F2}"/>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18A915CE-F9BF-F558-E4EC-B04C86D64FA8}"/>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DD460CDF-75E1-B7B5-D3DA-388C17D966FC}"/>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6" name="CuadroTexto 15">
            <a:extLst>
              <a:ext uri="{FF2B5EF4-FFF2-40B4-BE49-F238E27FC236}">
                <a16:creationId xmlns:a16="http://schemas.microsoft.com/office/drawing/2014/main" id="{56C8103D-4EF2-C105-1DBA-F01432E00C26}"/>
              </a:ext>
            </a:extLst>
          </p:cNvPr>
          <p:cNvSpPr txBox="1"/>
          <p:nvPr/>
        </p:nvSpPr>
        <p:spPr>
          <a:xfrm>
            <a:off x="821322" y="6034598"/>
            <a:ext cx="2258889" cy="261610"/>
          </a:xfrm>
          <a:prstGeom prst="rect">
            <a:avLst/>
          </a:prstGeom>
          <a:noFill/>
        </p:spPr>
        <p:txBody>
          <a:bodyPr wrap="square" rtlCol="0">
            <a:spAutoFit/>
          </a:bodyPr>
          <a:lstStyle/>
          <a:p>
            <a:r>
              <a:rPr lang="es-CO" sz="1050" i="1" dirty="0">
                <a:latin typeface="Calibri" panose="020F0502020204030204" pitchFamily="34" charset="0"/>
                <a:ea typeface="Calibri" panose="020F0502020204030204" pitchFamily="34" charset="0"/>
                <a:cs typeface="Calibri" panose="020F0502020204030204" pitchFamily="34" charset="0"/>
              </a:rPr>
              <a:t>Valores expresados en millones.</a:t>
            </a:r>
          </a:p>
        </p:txBody>
      </p:sp>
      <p:sp>
        <p:nvSpPr>
          <p:cNvPr id="17" name="CuadroTexto 16">
            <a:extLst>
              <a:ext uri="{FF2B5EF4-FFF2-40B4-BE49-F238E27FC236}">
                <a16:creationId xmlns:a16="http://schemas.microsoft.com/office/drawing/2014/main" id="{739D1440-0CCB-5ECB-183F-42E92A1D3E92}"/>
              </a:ext>
            </a:extLst>
          </p:cNvPr>
          <p:cNvSpPr txBox="1"/>
          <p:nvPr/>
        </p:nvSpPr>
        <p:spPr>
          <a:xfrm>
            <a:off x="2083634" y="106216"/>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a:t>
            </a:r>
          </a:p>
        </p:txBody>
      </p:sp>
      <p:graphicFrame>
        <p:nvGraphicFramePr>
          <p:cNvPr id="18" name="Tabla 17">
            <a:extLst>
              <a:ext uri="{FF2B5EF4-FFF2-40B4-BE49-F238E27FC236}">
                <a16:creationId xmlns:a16="http://schemas.microsoft.com/office/drawing/2014/main" id="{BE3D33D3-82C3-13FB-DC64-08D4636F73A2}"/>
              </a:ext>
            </a:extLst>
          </p:cNvPr>
          <p:cNvGraphicFramePr>
            <a:graphicFrameLocks noGrp="1"/>
          </p:cNvGraphicFramePr>
          <p:nvPr/>
        </p:nvGraphicFramePr>
        <p:xfrm>
          <a:off x="933398" y="1057275"/>
          <a:ext cx="10591849" cy="4892771"/>
        </p:xfrm>
        <a:graphic>
          <a:graphicData uri="http://schemas.openxmlformats.org/drawingml/2006/table">
            <a:tbl>
              <a:tblPr/>
              <a:tblGrid>
                <a:gridCol w="3295244">
                  <a:extLst>
                    <a:ext uri="{9D8B030D-6E8A-4147-A177-3AD203B41FA5}">
                      <a16:colId xmlns:a16="http://schemas.microsoft.com/office/drawing/2014/main" val="309098552"/>
                    </a:ext>
                  </a:extLst>
                </a:gridCol>
                <a:gridCol w="1459321">
                  <a:extLst>
                    <a:ext uri="{9D8B030D-6E8A-4147-A177-3AD203B41FA5}">
                      <a16:colId xmlns:a16="http://schemas.microsoft.com/office/drawing/2014/main" val="2058024532"/>
                    </a:ext>
                  </a:extLst>
                </a:gridCol>
                <a:gridCol w="1459321">
                  <a:extLst>
                    <a:ext uri="{9D8B030D-6E8A-4147-A177-3AD203B41FA5}">
                      <a16:colId xmlns:a16="http://schemas.microsoft.com/office/drawing/2014/main" val="2122035652"/>
                    </a:ext>
                  </a:extLst>
                </a:gridCol>
                <a:gridCol w="1459321">
                  <a:extLst>
                    <a:ext uri="{9D8B030D-6E8A-4147-A177-3AD203B41FA5}">
                      <a16:colId xmlns:a16="http://schemas.microsoft.com/office/drawing/2014/main" val="2813164521"/>
                    </a:ext>
                  </a:extLst>
                </a:gridCol>
                <a:gridCol w="1459321">
                  <a:extLst>
                    <a:ext uri="{9D8B030D-6E8A-4147-A177-3AD203B41FA5}">
                      <a16:colId xmlns:a16="http://schemas.microsoft.com/office/drawing/2014/main" val="3387665770"/>
                    </a:ext>
                  </a:extLst>
                </a:gridCol>
                <a:gridCol w="1459321">
                  <a:extLst>
                    <a:ext uri="{9D8B030D-6E8A-4147-A177-3AD203B41FA5}">
                      <a16:colId xmlns:a16="http://schemas.microsoft.com/office/drawing/2014/main" val="2384763284"/>
                    </a:ext>
                  </a:extLst>
                </a:gridCol>
              </a:tblGrid>
              <a:tr h="376367">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Diferencia de escenarios - AIP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Año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Año 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Año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Año 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Año 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extLst>
                  <a:ext uri="{0D108BD9-81ED-4DB2-BD59-A6C34878D82A}">
                    <a16:rowId xmlns:a16="http://schemas.microsoft.com/office/drawing/2014/main" val="1984202428"/>
                  </a:ext>
                </a:extLst>
              </a:tr>
              <a:tr h="376367">
                <a:tc gridSpan="6">
                  <a:txBody>
                    <a:bodyPr/>
                    <a:lstStyle/>
                    <a:p>
                      <a:pPr algn="ctr" fontAlgn="b">
                        <a:buNone/>
                      </a:pPr>
                      <a:r>
                        <a:rPr lang="es-ES"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Niños &lt;2 años con factores de riesgo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068866364"/>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Palivizumab (Synagis®)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ea typeface="Calibri" panose="020F0502020204030204" pitchFamily="34" charset="0"/>
                          <a:cs typeface="Calibri" panose="020F0502020204030204" pitchFamily="34" charset="0"/>
                        </a:rPr>
                        <a:t>$ 1.099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ea typeface="Calibri" panose="020F0502020204030204" pitchFamily="34" charset="0"/>
                          <a:cs typeface="Calibri" panose="020F0502020204030204" pitchFamily="34" charset="0"/>
                        </a:rPr>
                        <a:t>$ 4.606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ea typeface="Calibri" panose="020F0502020204030204" pitchFamily="34" charset="0"/>
                          <a:cs typeface="Calibri" panose="020F0502020204030204" pitchFamily="34" charset="0"/>
                        </a:rPr>
                        <a:t>$ 9.432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ea typeface="Calibri" panose="020F0502020204030204" pitchFamily="34" charset="0"/>
                          <a:cs typeface="Calibri" panose="020F0502020204030204" pitchFamily="34" charset="0"/>
                        </a:rPr>
                        <a:t>$ 12.949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ea typeface="Calibri" panose="020F0502020204030204" pitchFamily="34" charset="0"/>
                          <a:cs typeface="Calibri" panose="020F0502020204030204" pitchFamily="34" charset="0"/>
                        </a:rPr>
                        <a:t>$ 21.899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826588105"/>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Nirsevimab (Beyfortus®)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b" latinLnBrk="0" hangingPunct="1">
                        <a:buNone/>
                      </a:pPr>
                      <a:r>
                        <a:rPr lang="es-CO" sz="1300" b="0" i="0" u="none" strike="noStrike" kern="1200"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-$ 19.334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marL="0" algn="ctr" defTabSz="914400" rtl="0" eaLnBrk="1" fontAlgn="b" latinLnBrk="0" hangingPunct="1">
                        <a:buNone/>
                      </a:pPr>
                      <a:r>
                        <a:rPr lang="es-CO" sz="1300" b="0" i="0" u="none" strike="noStrike" kern="1200"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-$ 38.780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marL="0" algn="ctr" defTabSz="914400" rtl="0" eaLnBrk="1" fontAlgn="b" latinLnBrk="0" hangingPunct="1">
                        <a:buNone/>
                      </a:pPr>
                      <a:r>
                        <a:rPr lang="es-CO" sz="1300" b="0" i="0" u="none" strike="noStrike" kern="1200"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-$ 45.577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marL="0" algn="ctr" defTabSz="914400" rtl="0" eaLnBrk="1" fontAlgn="b" latinLnBrk="0" hangingPunct="1">
                        <a:buNone/>
                      </a:pPr>
                      <a:r>
                        <a:rPr lang="es-CO" sz="1300" b="0" i="0" u="none" strike="noStrike" kern="1200"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-$ 50.031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marL="0" algn="ctr" defTabSz="914400" rtl="0" eaLnBrk="1" fontAlgn="b" latinLnBrk="0" hangingPunct="1">
                        <a:buNone/>
                      </a:pPr>
                      <a:r>
                        <a:rPr lang="es-CO" sz="1300" b="0" i="0" u="none" strike="noStrike" kern="1200"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-$ 50.130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254433864"/>
                  </a:ext>
                </a:extLst>
              </a:tr>
              <a:tr h="376367">
                <a:tc gridSpan="6">
                  <a:txBody>
                    <a:bodyPr/>
                    <a:lstStyle/>
                    <a:p>
                      <a:pPr algn="ctr" fontAlgn="b">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Niños &lt;1 año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891510587"/>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Nirsevimab (Beyfortus®)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-$ 55.082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-$ 114.267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-$ 134.158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-$ 146.878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-$ 147.959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883896956"/>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RSVpreF (Abrysvo®)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-$ 48.546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-$ 102.788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-$ 127.214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-$ 142.227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-$ 141.265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81138022"/>
                  </a:ext>
                </a:extLst>
              </a:tr>
              <a:tr h="376367">
                <a:tc gridSpan="6">
                  <a:txBody>
                    <a:bodyPr/>
                    <a:lstStyle/>
                    <a:p>
                      <a:pPr algn="ctr" fontAlgn="b">
                        <a:buNone/>
                      </a:pPr>
                      <a:r>
                        <a:rPr lang="es-CO"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Adultos ≥60 años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260644030"/>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RSVpreF (Abrysvo®)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-$ 229.273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-$ 805.909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-$ 1.415.518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-$ 1.864.031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-$ 2.089.990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741825660"/>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RSVpreF3 (Arexvy®)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-$ 199.039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-$ 704.189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-$ 1.234.497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-$ 1.591.026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-$ 1.785.715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75144598"/>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mRESVIA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-$ 147.701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-$ 570.876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-$ 1.061.218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-$ 1.415.221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-$ 1.633.989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827114383"/>
                  </a:ext>
                </a:extLst>
              </a:tr>
              <a:tr h="376367">
                <a:tc gridSpan="6">
                  <a:txBody>
                    <a:bodyPr/>
                    <a:lstStyle/>
                    <a:p>
                      <a:pPr algn="ctr" fontAlgn="b">
                        <a:buNone/>
                      </a:pPr>
                      <a:r>
                        <a:rPr lang="es-ES" sz="13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Adultos de 50-59 años con riesgo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529758034"/>
                  </a:ext>
                </a:extLst>
              </a:tr>
              <a:tr h="376367">
                <a:tc>
                  <a:txBody>
                    <a:bodyPr/>
                    <a:lstStyle/>
                    <a:p>
                      <a:pPr algn="l" fontAlgn="b">
                        <a:buNone/>
                      </a:pPr>
                      <a:r>
                        <a:rPr lang="es-CO" sz="13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RSVpreF3 (Arexvy®)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-$ 129.787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-$ 433.290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-$ 724.392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-$ 907.484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ea typeface="Calibri" panose="020F0502020204030204" pitchFamily="34" charset="0"/>
                          <a:cs typeface="Calibri" panose="020F0502020204030204" pitchFamily="34" charset="0"/>
                        </a:rPr>
                        <a:t>-$ 985.871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697932753"/>
                  </a:ext>
                </a:extLst>
              </a:tr>
            </a:tbl>
          </a:graphicData>
        </a:graphic>
      </p:graphicFrame>
    </p:spTree>
    <p:extLst>
      <p:ext uri="{BB962C8B-B14F-4D97-AF65-F5344CB8AC3E}">
        <p14:creationId xmlns:p14="http://schemas.microsoft.com/office/powerpoint/2010/main" val="282995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605FF9D-FC64-D7F7-E17D-C6A71ECB4863}"/>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895533D2-BF6E-1126-A852-B1F2285DB556}"/>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446218EB-0D7B-A349-EF4D-985CA88599DB}"/>
              </a:ext>
            </a:extLst>
          </p:cNvPr>
          <p:cNvGrpSpPr/>
          <p:nvPr/>
        </p:nvGrpSpPr>
        <p:grpSpPr>
          <a:xfrm>
            <a:off x="69084" y="630021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84705269-667C-4113-6400-D5FF6394347A}"/>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733AFFC0-E238-C9AB-6F60-6FA9DA3B58DD}"/>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82F575F2-F83B-276D-6A6C-AA7330780C25}"/>
              </a:ext>
            </a:extLst>
          </p:cNvPr>
          <p:cNvSpPr txBox="1"/>
          <p:nvPr/>
        </p:nvSpPr>
        <p:spPr>
          <a:xfrm>
            <a:off x="2559662" y="3191575"/>
            <a:ext cx="8405236" cy="769441"/>
          </a:xfrm>
          <a:prstGeom prst="rect">
            <a:avLst/>
          </a:prstGeom>
          <a:noFill/>
        </p:spPr>
        <p:txBody>
          <a:bodyPr wrap="square" lIns="91440" tIns="45720" rIns="91440" bIns="45720" anchor="t">
            <a:spAutoFit/>
          </a:bodyPr>
          <a:lstStyle/>
          <a:p>
            <a:pPr algn="ctr" fontAlgn="base"/>
            <a:r>
              <a:rPr lang="es-ES" sz="4400" b="1" dirty="0">
                <a:solidFill>
                  <a:srgbClr val="000000"/>
                </a:solidFill>
                <a:latin typeface="Calibri"/>
                <a:ea typeface="Calibri"/>
                <a:cs typeface="Calibri"/>
              </a:rPr>
              <a:t>Factibilidad</a:t>
            </a:r>
          </a:p>
        </p:txBody>
      </p:sp>
      <p:pic>
        <p:nvPicPr>
          <p:cNvPr id="7" name="Gráfico 6" descr="Insignia 3 con relleno sólido">
            <a:extLst>
              <a:ext uri="{FF2B5EF4-FFF2-40B4-BE49-F238E27FC236}">
                <a16:creationId xmlns:a16="http://schemas.microsoft.com/office/drawing/2014/main" id="{75AD5203-CAF9-7F72-A28A-04130648316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39392" y="1212799"/>
            <a:ext cx="1498925" cy="1498925"/>
          </a:xfrm>
          <a:prstGeom prst="rect">
            <a:avLst/>
          </a:prstGeom>
        </p:spPr>
      </p:pic>
      <p:sp>
        <p:nvSpPr>
          <p:cNvPr id="8" name="CuadroTexto 7">
            <a:extLst>
              <a:ext uri="{FF2B5EF4-FFF2-40B4-BE49-F238E27FC236}">
                <a16:creationId xmlns:a16="http://schemas.microsoft.com/office/drawing/2014/main" id="{B5548BF4-0E48-4FD6-0773-53B0EC79A1CE}"/>
              </a:ext>
            </a:extLst>
          </p:cNvPr>
          <p:cNvSpPr txBox="1"/>
          <p:nvPr/>
        </p:nvSpPr>
        <p:spPr>
          <a:xfrm>
            <a:off x="4155887" y="4421575"/>
            <a:ext cx="5226651" cy="892552"/>
          </a:xfrm>
          <a:prstGeom prst="rect">
            <a:avLst/>
          </a:prstGeom>
          <a:noFill/>
        </p:spPr>
        <p:txBody>
          <a:bodyPr wrap="square">
            <a:spAutoFit/>
          </a:bodyPr>
          <a:lstStyle/>
          <a:p>
            <a:pPr algn="ctr"/>
            <a:r>
              <a:rPr lang="es-ES" sz="2800" b="0" dirty="0"/>
              <a:t>(</a:t>
            </a:r>
            <a:r>
              <a:rPr lang="es-ES" sz="2800" dirty="0"/>
              <a:t>1</a:t>
            </a:r>
            <a:r>
              <a:rPr lang="es-ES" sz="2800" b="0" dirty="0"/>
              <a:t>0 minutos)</a:t>
            </a:r>
          </a:p>
          <a:p>
            <a:pPr algn="ctr"/>
            <a:r>
              <a:rPr lang="es-ES" sz="2400" dirty="0"/>
              <a:t>Dirección de Epidemiología</a:t>
            </a:r>
            <a:endParaRPr lang="es-ES" sz="3600" b="0" dirty="0"/>
          </a:p>
        </p:txBody>
      </p:sp>
    </p:spTree>
    <p:extLst>
      <p:ext uri="{BB962C8B-B14F-4D97-AF65-F5344CB8AC3E}">
        <p14:creationId xmlns:p14="http://schemas.microsoft.com/office/powerpoint/2010/main" val="4279622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1AB546-67CF-CCC0-3808-052026AABB30}"/>
              </a:ext>
            </a:extLst>
          </p:cNvPr>
          <p:cNvSpPr>
            <a:spLocks noGrp="1"/>
          </p:cNvSpPr>
          <p:nvPr>
            <p:ph type="title"/>
          </p:nvPr>
        </p:nvSpPr>
        <p:spPr>
          <a:xfrm>
            <a:off x="838200" y="433442"/>
            <a:ext cx="10515600" cy="510524"/>
          </a:xfrm>
        </p:spPr>
        <p:txBody>
          <a:bodyPr/>
          <a:lstStyle/>
          <a:p>
            <a:r>
              <a:rPr lang="es-CO" dirty="0"/>
              <a:t>Consideraciones adicionales de factibilidad</a:t>
            </a:r>
          </a:p>
        </p:txBody>
      </p:sp>
      <p:graphicFrame>
        <p:nvGraphicFramePr>
          <p:cNvPr id="4" name="Tabla 3">
            <a:extLst>
              <a:ext uri="{FF2B5EF4-FFF2-40B4-BE49-F238E27FC236}">
                <a16:creationId xmlns:a16="http://schemas.microsoft.com/office/drawing/2014/main" id="{3E6E053A-6B8A-1FD7-E0EB-83EE93C9CF73}"/>
              </a:ext>
            </a:extLst>
          </p:cNvPr>
          <p:cNvGraphicFramePr>
            <a:graphicFrameLocks noGrp="1"/>
          </p:cNvGraphicFramePr>
          <p:nvPr>
            <p:extLst>
              <p:ext uri="{D42A27DB-BD31-4B8C-83A1-F6EECF244321}">
                <p14:modId xmlns:p14="http://schemas.microsoft.com/office/powerpoint/2010/main" val="4201950172"/>
              </p:ext>
            </p:extLst>
          </p:nvPr>
        </p:nvGraphicFramePr>
        <p:xfrm>
          <a:off x="1092200" y="1092200"/>
          <a:ext cx="10158895" cy="5565400"/>
        </p:xfrm>
        <a:graphic>
          <a:graphicData uri="http://schemas.openxmlformats.org/drawingml/2006/table">
            <a:tbl>
              <a:tblPr/>
              <a:tblGrid>
                <a:gridCol w="1460528">
                  <a:extLst>
                    <a:ext uri="{9D8B030D-6E8A-4147-A177-3AD203B41FA5}">
                      <a16:colId xmlns:a16="http://schemas.microsoft.com/office/drawing/2014/main" val="2637818271"/>
                    </a:ext>
                  </a:extLst>
                </a:gridCol>
                <a:gridCol w="2191017">
                  <a:extLst>
                    <a:ext uri="{9D8B030D-6E8A-4147-A177-3AD203B41FA5}">
                      <a16:colId xmlns:a16="http://schemas.microsoft.com/office/drawing/2014/main" val="1670050121"/>
                    </a:ext>
                  </a:extLst>
                </a:gridCol>
                <a:gridCol w="1996346">
                  <a:extLst>
                    <a:ext uri="{9D8B030D-6E8A-4147-A177-3AD203B41FA5}">
                      <a16:colId xmlns:a16="http://schemas.microsoft.com/office/drawing/2014/main" val="4036120822"/>
                    </a:ext>
                  </a:extLst>
                </a:gridCol>
                <a:gridCol w="1131700">
                  <a:extLst>
                    <a:ext uri="{9D8B030D-6E8A-4147-A177-3AD203B41FA5}">
                      <a16:colId xmlns:a16="http://schemas.microsoft.com/office/drawing/2014/main" val="81123679"/>
                    </a:ext>
                  </a:extLst>
                </a:gridCol>
                <a:gridCol w="1787008">
                  <a:extLst>
                    <a:ext uri="{9D8B030D-6E8A-4147-A177-3AD203B41FA5}">
                      <a16:colId xmlns:a16="http://schemas.microsoft.com/office/drawing/2014/main" val="2823687874"/>
                    </a:ext>
                  </a:extLst>
                </a:gridCol>
                <a:gridCol w="1592296">
                  <a:extLst>
                    <a:ext uri="{9D8B030D-6E8A-4147-A177-3AD203B41FA5}">
                      <a16:colId xmlns:a16="http://schemas.microsoft.com/office/drawing/2014/main" val="551343582"/>
                    </a:ext>
                  </a:extLst>
                </a:gridCol>
              </a:tblGrid>
              <a:tr h="362749">
                <a:tc>
                  <a:txBody>
                    <a:bodyPr/>
                    <a:lstStyle/>
                    <a:p>
                      <a:pPr algn="ctr" fontAlgn="ctr">
                        <a:buNone/>
                      </a:pPr>
                      <a:r>
                        <a:rPr lang="es-ES" sz="1200" b="1" i="0" u="none" strike="noStrike" dirty="0">
                          <a:solidFill>
                            <a:srgbClr val="FFFFFF"/>
                          </a:solidFill>
                          <a:effectLst/>
                          <a:latin typeface="+mn-lt"/>
                        </a:rPr>
                        <a:t>Precio de la vacuna </a:t>
                      </a:r>
                      <a:r>
                        <a:rPr lang="es-ES" sz="1200" b="1" i="0" u="none" strike="noStrike" dirty="0" smtClean="0">
                          <a:solidFill>
                            <a:srgbClr val="FFFFFF"/>
                          </a:solidFill>
                          <a:effectLst/>
                          <a:latin typeface="+mn-lt"/>
                        </a:rPr>
                        <a:t>(biológico)</a:t>
                      </a:r>
                      <a:endParaRPr lang="es-E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tc>
                  <a:txBody>
                    <a:bodyPr/>
                    <a:lstStyle/>
                    <a:p>
                      <a:pPr algn="ctr" fontAlgn="ctr">
                        <a:buNone/>
                      </a:pPr>
                      <a:r>
                        <a:rPr lang="es-CO" sz="1200" b="1" i="0" u="none" strike="noStrike" dirty="0">
                          <a:solidFill>
                            <a:srgbClr val="FFFFFF"/>
                          </a:solidFill>
                          <a:effectLst/>
                          <a:latin typeface="+mn-lt"/>
                        </a:rPr>
                        <a:t>Población blanco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tc>
                  <a:txBody>
                    <a:bodyPr/>
                    <a:lstStyle/>
                    <a:p>
                      <a:pPr algn="ctr" fontAlgn="ctr">
                        <a:buNone/>
                      </a:pPr>
                      <a:r>
                        <a:rPr lang="es-CO" sz="1200" b="1" i="0" u="none" strike="noStrike" dirty="0">
                          <a:solidFill>
                            <a:srgbClr val="FFFFFF"/>
                          </a:solidFill>
                          <a:effectLst/>
                          <a:latin typeface="+mn-lt"/>
                        </a:rPr>
                        <a:t>Indicación (Dosis)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tc>
                  <a:txBody>
                    <a:bodyPr/>
                    <a:lstStyle/>
                    <a:p>
                      <a:pPr algn="ctr" fontAlgn="ctr">
                        <a:buNone/>
                      </a:pPr>
                      <a:r>
                        <a:rPr lang="es-CO" sz="1200" b="1" i="0" u="none" strike="noStrike" dirty="0">
                          <a:solidFill>
                            <a:srgbClr val="FFFFFF"/>
                          </a:solidFill>
                          <a:effectLst/>
                          <a:latin typeface="+mn-lt"/>
                        </a:rPr>
                        <a:t>Costo por dosis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tc>
                  <a:txBody>
                    <a:bodyPr/>
                    <a:lstStyle/>
                    <a:p>
                      <a:pPr algn="ctr" fontAlgn="ctr">
                        <a:buNone/>
                      </a:pPr>
                      <a:r>
                        <a:rPr lang="es-CO" sz="1200" b="1" i="0" u="none" strike="noStrike" dirty="0">
                          <a:solidFill>
                            <a:srgbClr val="FFFFFF"/>
                          </a:solidFill>
                          <a:effectLst/>
                          <a:latin typeface="+mn-lt"/>
                        </a:rPr>
                        <a:t>Fondos </a:t>
                      </a:r>
                      <a:r>
                        <a:rPr lang="es-CO" sz="1200" b="1" i="0" u="none" strike="noStrike" dirty="0" smtClean="0">
                          <a:solidFill>
                            <a:srgbClr val="FFFFFF"/>
                          </a:solidFill>
                          <a:effectLst/>
                          <a:latin typeface="+mn-lt"/>
                        </a:rPr>
                        <a:t>Estratégicos</a:t>
                      </a:r>
                      <a:endParaRPr lang="es-CO"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tc>
                  <a:txBody>
                    <a:bodyPr/>
                    <a:lstStyle/>
                    <a:p>
                      <a:pPr algn="ctr" fontAlgn="ctr">
                        <a:buNone/>
                      </a:pPr>
                      <a:r>
                        <a:rPr lang="es-ES" sz="1200" b="1" i="0" u="none" strike="noStrike" dirty="0" smtClean="0">
                          <a:solidFill>
                            <a:srgbClr val="FFFFFF"/>
                          </a:solidFill>
                          <a:effectLst/>
                          <a:latin typeface="+mn-lt"/>
                        </a:rPr>
                        <a:t>Registro sanitario</a:t>
                      </a:r>
                      <a:endParaRPr lang="es-E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A72E"/>
                    </a:solidFill>
                  </a:tcPr>
                </a:tc>
                <a:extLst>
                  <a:ext uri="{0D108BD9-81ED-4DB2-BD59-A6C34878D82A}">
                    <a16:rowId xmlns:a16="http://schemas.microsoft.com/office/drawing/2014/main" val="2544408652"/>
                  </a:ext>
                </a:extLst>
              </a:tr>
              <a:tr h="906871">
                <a:tc>
                  <a:txBody>
                    <a:bodyPr/>
                    <a:lstStyle/>
                    <a:p>
                      <a:pPr algn="l" fontAlgn="ctr">
                        <a:buNone/>
                      </a:pPr>
                      <a:r>
                        <a:rPr lang="es-CO" sz="1200" b="1" i="0" u="none" strike="noStrike" dirty="0">
                          <a:solidFill>
                            <a:srgbClr val="000000"/>
                          </a:solidFill>
                          <a:effectLst/>
                          <a:latin typeface="+mn-lt"/>
                        </a:rPr>
                        <a:t>Palivizumab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ES" sz="1200" b="0" i="0" u="none" strike="noStrike" dirty="0">
                          <a:solidFill>
                            <a:srgbClr val="000000"/>
                          </a:solidFill>
                          <a:effectLst/>
                          <a:latin typeface="+mn-lt"/>
                        </a:rPr>
                        <a:t>Niños menores de 2 años con alto riesgo (prematuros, cardiopatías congénitas, displasia broncopulmonar) </a:t>
                      </a:r>
                      <a:br>
                        <a:rPr lang="es-ES" sz="1200" b="0" i="0" u="none" strike="noStrike" dirty="0">
                          <a:solidFill>
                            <a:srgbClr val="000000"/>
                          </a:solidFill>
                          <a:effectLst/>
                          <a:latin typeface="+mn-lt"/>
                        </a:rPr>
                      </a:br>
                      <a:endParaRPr lang="es-E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ES" sz="1200" b="0" i="0" u="none" strike="noStrike" dirty="0">
                          <a:solidFill>
                            <a:srgbClr val="000000"/>
                          </a:solidFill>
                          <a:effectLst/>
                          <a:latin typeface="+mn-lt"/>
                        </a:rPr>
                        <a:t>15mg/kg una vez al mes durante la temporada (3 a 5 meses)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$9.098.472*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INVIMA 2023MBT-0016997-R1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674050"/>
                  </a:ext>
                </a:extLst>
              </a:tr>
              <a:tr h="842710">
                <a:tc>
                  <a:txBody>
                    <a:bodyPr/>
                    <a:lstStyle/>
                    <a:p>
                      <a:pPr algn="l" fontAlgn="ctr">
                        <a:buNone/>
                      </a:pPr>
                      <a:r>
                        <a:rPr lang="es-CO" sz="1200" b="1" i="0" u="none" strike="noStrike" dirty="0">
                          <a:solidFill>
                            <a:srgbClr val="000000"/>
                          </a:solidFill>
                          <a:effectLst/>
                          <a:latin typeface="+mn-lt"/>
                        </a:rPr>
                        <a:t>Nirsevimab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ES" sz="1200" b="0" i="0" u="none" strike="noStrike" dirty="0">
                          <a:solidFill>
                            <a:srgbClr val="000000"/>
                          </a:solidFill>
                          <a:effectLst/>
                          <a:latin typeface="+mn-lt"/>
                        </a:rPr>
                        <a:t>Niños menores de 1 año (con o sin alto riesgo)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Dosis única (50mg para lactantes &lt;5kg; 100mg para lactantes ≥5 kg)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$ 1.520.826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Fondo Especial para medicamentos OPS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2702014"/>
                  </a:ext>
                </a:extLst>
              </a:tr>
              <a:tr h="842710">
                <a:tc>
                  <a:txBody>
                    <a:bodyPr/>
                    <a:lstStyle/>
                    <a:p>
                      <a:pPr algn="l" fontAlgn="ctr">
                        <a:buNone/>
                      </a:pPr>
                      <a:r>
                        <a:rPr lang="es-CO" sz="1200" b="1" i="0" u="none" strike="noStrike" dirty="0">
                          <a:solidFill>
                            <a:srgbClr val="000000"/>
                          </a:solidFill>
                          <a:effectLst/>
                          <a:latin typeface="+mn-lt"/>
                        </a:rPr>
                        <a:t>RSVpreF (Abrysvo®)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ES" sz="1200" b="0" i="0" u="none" strike="noStrike" dirty="0">
                          <a:solidFill>
                            <a:srgbClr val="000000"/>
                          </a:solidFill>
                          <a:effectLst/>
                          <a:latin typeface="+mn-lt"/>
                        </a:rPr>
                        <a:t>Gestantes (32–36 semanas) y adultos ≥60 años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Dosis única (120 µg)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$ 177.203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Fondo Rotatorio OPS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9657162"/>
                  </a:ext>
                </a:extLst>
              </a:tr>
              <a:tr h="842710">
                <a:tc>
                  <a:txBody>
                    <a:bodyPr/>
                    <a:lstStyle/>
                    <a:p>
                      <a:pPr algn="l" fontAlgn="ctr">
                        <a:buNone/>
                      </a:pPr>
                      <a:r>
                        <a:rPr lang="es-CO" sz="1200" b="1" i="0" u="none" strike="noStrike" dirty="0">
                          <a:solidFill>
                            <a:srgbClr val="000000"/>
                          </a:solidFill>
                          <a:effectLst/>
                          <a:latin typeface="+mn-lt"/>
                        </a:rPr>
                        <a:t>RSVpreF3 (Arexvy®)</a:t>
                      </a:r>
                      <a:br>
                        <a:rPr lang="es-CO" sz="1200" b="1" i="0" u="none" strike="noStrike" dirty="0">
                          <a:solidFill>
                            <a:srgbClr val="000000"/>
                          </a:solidFill>
                          <a:effectLst/>
                          <a:latin typeface="+mn-lt"/>
                        </a:rPr>
                      </a:br>
                      <a:endParaRPr lang="es-CO"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ES" sz="1200" b="0" i="0" u="none" strike="noStrike" dirty="0">
                          <a:solidFill>
                            <a:srgbClr val="000000"/>
                          </a:solidFill>
                          <a:effectLst/>
                          <a:latin typeface="+mn-lt"/>
                        </a:rPr>
                        <a:t>Adultos ≥60 años</a:t>
                      </a:r>
                      <a:br>
                        <a:rPr lang="es-ES" sz="1200" b="0" i="0" u="none" strike="noStrike" dirty="0">
                          <a:solidFill>
                            <a:srgbClr val="000000"/>
                          </a:solidFill>
                          <a:effectLst/>
                          <a:latin typeface="+mn-lt"/>
                        </a:rPr>
                      </a:br>
                      <a:r>
                        <a:rPr lang="es-ES" sz="1200" b="0" i="0" u="none" strike="noStrike" dirty="0">
                          <a:solidFill>
                            <a:srgbClr val="000000"/>
                          </a:solidFill>
                          <a:effectLst/>
                          <a:latin typeface="+mn-lt"/>
                        </a:rPr>
                        <a:t>Adultos de 50-59 años con alto riesgo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Dosis única (120 µg)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$ 760.985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995774"/>
                  </a:ext>
                </a:extLst>
              </a:tr>
              <a:tr h="842710">
                <a:tc>
                  <a:txBody>
                    <a:bodyPr/>
                    <a:lstStyle/>
                    <a:p>
                      <a:pPr algn="l" fontAlgn="ctr">
                        <a:buNone/>
                      </a:pPr>
                      <a:r>
                        <a:rPr lang="es-CO" sz="1200" b="1" i="0" u="none" strike="noStrike" dirty="0">
                          <a:solidFill>
                            <a:srgbClr val="000000"/>
                          </a:solidFill>
                          <a:effectLst/>
                          <a:latin typeface="+mn-lt"/>
                        </a:rPr>
                        <a:t>mRESVIA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s-CO" sz="1200" b="0" i="0" u="none" strike="noStrike" dirty="0">
                          <a:solidFill>
                            <a:srgbClr val="000000"/>
                          </a:solidFill>
                          <a:effectLst/>
                          <a:latin typeface="+mn-lt"/>
                        </a:rPr>
                        <a:t>Adultos  ≥60 años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Dosis única (50 µg)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$ 799.111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CO" sz="1200" b="0" i="0" u="none" strike="noStrike" dirty="0">
                          <a:solidFill>
                            <a:srgbClr val="000000"/>
                          </a:solidFill>
                          <a:effectLst/>
                          <a:latin typeface="+mn-lt"/>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775832"/>
                  </a:ext>
                </a:extLst>
              </a:tr>
              <a:tr h="181374">
                <a:tc gridSpan="3">
                  <a:txBody>
                    <a:bodyPr/>
                    <a:lstStyle/>
                    <a:p>
                      <a:pPr algn="l" fontAlgn="ctr">
                        <a:buNone/>
                      </a:pPr>
                      <a:r>
                        <a:rPr lang="es-ES" sz="1200" b="0" i="0" u="none" strike="noStrike" dirty="0">
                          <a:solidFill>
                            <a:srgbClr val="000000"/>
                          </a:solidFill>
                          <a:effectLst/>
                          <a:latin typeface="+mn-lt"/>
                        </a:rPr>
                        <a:t>*Se calculan 4 aplicaciones en promedio para el costo por dosis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l" fontAlgn="ctr">
                        <a:buNone/>
                      </a:pPr>
                      <a:endParaRPr lang="es-CO"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s-CO"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s-CO"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7618694"/>
                  </a:ext>
                </a:extLst>
              </a:tr>
            </a:tbl>
          </a:graphicData>
        </a:graphic>
      </p:graphicFrame>
    </p:spTree>
    <p:extLst>
      <p:ext uri="{BB962C8B-B14F-4D97-AF65-F5344CB8AC3E}">
        <p14:creationId xmlns:p14="http://schemas.microsoft.com/office/powerpoint/2010/main" val="2333959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2F78648-A9FA-7964-37B5-BF9AEEF7FF5B}"/>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227E3D47-6BEE-D18A-33D9-A31192E3C87D}"/>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14BCB753-610D-5F92-488B-EB4E9F83012B}"/>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112FB46B-6452-79A6-BE87-BCA7187211A9}"/>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7" name="CuadroTexto 16">
            <a:extLst>
              <a:ext uri="{FF2B5EF4-FFF2-40B4-BE49-F238E27FC236}">
                <a16:creationId xmlns:a16="http://schemas.microsoft.com/office/drawing/2014/main" id="{DD6357E1-DDC3-7BE7-BE5C-BD9B06357684}"/>
              </a:ext>
            </a:extLst>
          </p:cNvPr>
          <p:cNvSpPr txBox="1"/>
          <p:nvPr/>
        </p:nvSpPr>
        <p:spPr>
          <a:xfrm>
            <a:off x="2083634" y="36111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de estudios económicos</a:t>
            </a:r>
          </a:p>
        </p:txBody>
      </p:sp>
      <p:graphicFrame>
        <p:nvGraphicFramePr>
          <p:cNvPr id="4" name="Tabla 3">
            <a:extLst>
              <a:ext uri="{FF2B5EF4-FFF2-40B4-BE49-F238E27FC236}">
                <a16:creationId xmlns:a16="http://schemas.microsoft.com/office/drawing/2014/main" id="{2B0BBCE3-ED69-70FF-D260-D60BF3DC5E9F}"/>
              </a:ext>
            </a:extLst>
          </p:cNvPr>
          <p:cNvGraphicFramePr>
            <a:graphicFrameLocks noGrp="1"/>
          </p:cNvGraphicFramePr>
          <p:nvPr>
            <p:extLst>
              <p:ext uri="{D42A27DB-BD31-4B8C-83A1-F6EECF244321}">
                <p14:modId xmlns:p14="http://schemas.microsoft.com/office/powerpoint/2010/main" val="2164423616"/>
              </p:ext>
            </p:extLst>
          </p:nvPr>
        </p:nvGraphicFramePr>
        <p:xfrm>
          <a:off x="2" y="1365813"/>
          <a:ext cx="12191998" cy="5396461"/>
        </p:xfrm>
        <a:graphic>
          <a:graphicData uri="http://schemas.openxmlformats.org/drawingml/2006/table">
            <a:tbl>
              <a:tblPr/>
              <a:tblGrid>
                <a:gridCol w="706054">
                  <a:extLst>
                    <a:ext uri="{9D8B030D-6E8A-4147-A177-3AD203B41FA5}">
                      <a16:colId xmlns:a16="http://schemas.microsoft.com/office/drawing/2014/main" val="2478325095"/>
                    </a:ext>
                  </a:extLst>
                </a:gridCol>
                <a:gridCol w="613458">
                  <a:extLst>
                    <a:ext uri="{9D8B030D-6E8A-4147-A177-3AD203B41FA5}">
                      <a16:colId xmlns:a16="http://schemas.microsoft.com/office/drawing/2014/main" val="1168182249"/>
                    </a:ext>
                  </a:extLst>
                </a:gridCol>
                <a:gridCol w="825301">
                  <a:extLst>
                    <a:ext uri="{9D8B030D-6E8A-4147-A177-3AD203B41FA5}">
                      <a16:colId xmlns:a16="http://schemas.microsoft.com/office/drawing/2014/main" val="103603398"/>
                    </a:ext>
                  </a:extLst>
                </a:gridCol>
                <a:gridCol w="391449">
                  <a:extLst>
                    <a:ext uri="{9D8B030D-6E8A-4147-A177-3AD203B41FA5}">
                      <a16:colId xmlns:a16="http://schemas.microsoft.com/office/drawing/2014/main" val="1913061527"/>
                    </a:ext>
                  </a:extLst>
                </a:gridCol>
                <a:gridCol w="808820">
                  <a:extLst>
                    <a:ext uri="{9D8B030D-6E8A-4147-A177-3AD203B41FA5}">
                      <a16:colId xmlns:a16="http://schemas.microsoft.com/office/drawing/2014/main" val="1527271188"/>
                    </a:ext>
                  </a:extLst>
                </a:gridCol>
                <a:gridCol w="544940">
                  <a:extLst>
                    <a:ext uri="{9D8B030D-6E8A-4147-A177-3AD203B41FA5}">
                      <a16:colId xmlns:a16="http://schemas.microsoft.com/office/drawing/2014/main" val="146054380"/>
                    </a:ext>
                  </a:extLst>
                </a:gridCol>
                <a:gridCol w="676880">
                  <a:extLst>
                    <a:ext uri="{9D8B030D-6E8A-4147-A177-3AD203B41FA5}">
                      <a16:colId xmlns:a16="http://schemas.microsoft.com/office/drawing/2014/main" val="264164761"/>
                    </a:ext>
                  </a:extLst>
                </a:gridCol>
                <a:gridCol w="693191">
                  <a:extLst>
                    <a:ext uri="{9D8B030D-6E8A-4147-A177-3AD203B41FA5}">
                      <a16:colId xmlns:a16="http://schemas.microsoft.com/office/drawing/2014/main" val="1181424967"/>
                    </a:ext>
                  </a:extLst>
                </a:gridCol>
                <a:gridCol w="725811">
                  <a:extLst>
                    <a:ext uri="{9D8B030D-6E8A-4147-A177-3AD203B41FA5}">
                      <a16:colId xmlns:a16="http://schemas.microsoft.com/office/drawing/2014/main" val="3195872583"/>
                    </a:ext>
                  </a:extLst>
                </a:gridCol>
                <a:gridCol w="839984">
                  <a:extLst>
                    <a:ext uri="{9D8B030D-6E8A-4147-A177-3AD203B41FA5}">
                      <a16:colId xmlns:a16="http://schemas.microsoft.com/office/drawing/2014/main" val="3837025463"/>
                    </a:ext>
                  </a:extLst>
                </a:gridCol>
                <a:gridCol w="905225">
                  <a:extLst>
                    <a:ext uri="{9D8B030D-6E8A-4147-A177-3AD203B41FA5}">
                      <a16:colId xmlns:a16="http://schemas.microsoft.com/office/drawing/2014/main" val="113557403"/>
                    </a:ext>
                  </a:extLst>
                </a:gridCol>
                <a:gridCol w="668725">
                  <a:extLst>
                    <a:ext uri="{9D8B030D-6E8A-4147-A177-3AD203B41FA5}">
                      <a16:colId xmlns:a16="http://schemas.microsoft.com/office/drawing/2014/main" val="1577894887"/>
                    </a:ext>
                  </a:extLst>
                </a:gridCol>
                <a:gridCol w="742122">
                  <a:extLst>
                    <a:ext uri="{9D8B030D-6E8A-4147-A177-3AD203B41FA5}">
                      <a16:colId xmlns:a16="http://schemas.microsoft.com/office/drawing/2014/main" val="1808865903"/>
                    </a:ext>
                  </a:extLst>
                </a:gridCol>
                <a:gridCol w="709501">
                  <a:extLst>
                    <a:ext uri="{9D8B030D-6E8A-4147-A177-3AD203B41FA5}">
                      <a16:colId xmlns:a16="http://schemas.microsoft.com/office/drawing/2014/main" val="2853245711"/>
                    </a:ext>
                  </a:extLst>
                </a:gridCol>
                <a:gridCol w="709501">
                  <a:extLst>
                    <a:ext uri="{9D8B030D-6E8A-4147-A177-3AD203B41FA5}">
                      <a16:colId xmlns:a16="http://schemas.microsoft.com/office/drawing/2014/main" val="2607167896"/>
                    </a:ext>
                  </a:extLst>
                </a:gridCol>
                <a:gridCol w="856294">
                  <a:extLst>
                    <a:ext uri="{9D8B030D-6E8A-4147-A177-3AD203B41FA5}">
                      <a16:colId xmlns:a16="http://schemas.microsoft.com/office/drawing/2014/main" val="1513893943"/>
                    </a:ext>
                  </a:extLst>
                </a:gridCol>
                <a:gridCol w="774742">
                  <a:extLst>
                    <a:ext uri="{9D8B030D-6E8A-4147-A177-3AD203B41FA5}">
                      <a16:colId xmlns:a16="http://schemas.microsoft.com/office/drawing/2014/main" val="2224509776"/>
                    </a:ext>
                  </a:extLst>
                </a:gridCol>
              </a:tblGrid>
              <a:tr h="553129">
                <a:tc>
                  <a:txBody>
                    <a:bodyPr/>
                    <a:lstStyle/>
                    <a:p>
                      <a:pPr algn="ctr" fontAlgn="ctr">
                        <a:buNone/>
                      </a:pPr>
                      <a:r>
                        <a:rPr lang="es-CO" sz="900" b="1" i="0" u="none" strike="noStrike" dirty="0">
                          <a:solidFill>
                            <a:schemeClr val="bg1"/>
                          </a:solidFill>
                          <a:effectLst/>
                          <a:latin typeface="+mn-lt"/>
                        </a:rPr>
                        <a:t>Tecnología</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Comparador</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RICE</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¿Es CE?</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BMN</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Población objetivo año 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Población objetivo año 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ES" sz="900" b="1" i="0" u="none" strike="noStrike" dirty="0">
                          <a:solidFill>
                            <a:schemeClr val="bg1"/>
                          </a:solidFill>
                          <a:effectLst/>
                          <a:latin typeface="+mn-lt"/>
                        </a:rPr>
                        <a:t>Cobertura de vacunación año 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ES" sz="900" b="1" i="0" u="none" strike="noStrike" dirty="0">
                          <a:solidFill>
                            <a:schemeClr val="bg1"/>
                          </a:solidFill>
                          <a:effectLst/>
                          <a:latin typeface="+mn-lt"/>
                        </a:rPr>
                        <a:t>Cobertura de vacunación año 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ES" sz="900" b="1" i="0" u="none" strike="noStrike" dirty="0">
                          <a:solidFill>
                            <a:schemeClr val="bg1"/>
                          </a:solidFill>
                          <a:effectLst/>
                          <a:latin typeface="+mn-lt"/>
                        </a:rPr>
                        <a:t>Número de vacunas aplicadas año 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ES" sz="900" b="1" i="0" u="none" strike="noStrike" dirty="0">
                          <a:solidFill>
                            <a:schemeClr val="bg1"/>
                          </a:solidFill>
                          <a:effectLst/>
                          <a:latin typeface="+mn-lt"/>
                        </a:rPr>
                        <a:t>Número de vacunas aplicadas año 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Vacunación año 1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Vacunación año 5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Hospitalizaciones año 1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Hospitalizaciones año 5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AIP año 1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ctr" fontAlgn="ctr">
                        <a:buNone/>
                      </a:pPr>
                      <a:r>
                        <a:rPr lang="es-CO" sz="900" b="1" i="0" u="none" strike="noStrike" dirty="0">
                          <a:solidFill>
                            <a:schemeClr val="bg1"/>
                          </a:solidFill>
                          <a:effectLst/>
                          <a:latin typeface="+mn-lt"/>
                        </a:rPr>
                        <a:t>AIP año 5 (millones)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extLst>
                  <a:ext uri="{0D108BD9-81ED-4DB2-BD59-A6C34878D82A}">
                    <a16:rowId xmlns:a16="http://schemas.microsoft.com/office/drawing/2014/main" val="439012793"/>
                  </a:ext>
                </a:extLst>
              </a:tr>
              <a:tr h="276563">
                <a:tc gridSpan="17">
                  <a:txBody>
                    <a:bodyPr/>
                    <a:lstStyle/>
                    <a:p>
                      <a:pPr algn="ctr" fontAlgn="ctr">
                        <a:buNone/>
                      </a:pPr>
                      <a:r>
                        <a:rPr lang="es-ES" sz="900" b="1" i="0" u="none" strike="noStrike" dirty="0">
                          <a:solidFill>
                            <a:schemeClr val="bg1"/>
                          </a:solidFill>
                          <a:effectLst/>
                          <a:latin typeface="+mn-lt"/>
                        </a:rPr>
                        <a:t>Niños menores de 2 años con factores de riesgo</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88759205"/>
                  </a:ext>
                </a:extLst>
              </a:tr>
              <a:tr h="276563">
                <a:tc>
                  <a:txBody>
                    <a:bodyPr/>
                    <a:lstStyle/>
                    <a:p>
                      <a:pPr algn="l" fontAlgn="b">
                        <a:buNone/>
                      </a:pPr>
                      <a:r>
                        <a:rPr lang="es-CO" sz="900" b="1" i="0" u="none" strike="noStrike" dirty="0">
                          <a:solidFill>
                            <a:schemeClr val="bg1"/>
                          </a:solidFill>
                          <a:effectLst/>
                          <a:latin typeface="+mn-lt"/>
                        </a:rPr>
                        <a:t> Palivizumab (Synagis®)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 $ 19.869.323,39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1" i="0" u="none" strike="noStrike" dirty="0">
                          <a:solidFill>
                            <a:srgbClr val="000000"/>
                          </a:solidFill>
                          <a:effectLst/>
                          <a:latin typeface="+mn-lt"/>
                        </a:rPr>
                        <a:t>No</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$18.303.494,28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13.172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10.097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20%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922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6.765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$ 8.454</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$ 62.024</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-$ 7.383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-$ 40.148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9C0006"/>
                          </a:solidFill>
                          <a:effectLst/>
                          <a:latin typeface="+mn-lt"/>
                        </a:rPr>
                        <a:t>$ 1.099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$ 21.899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extLst>
                  <a:ext uri="{0D108BD9-81ED-4DB2-BD59-A6C34878D82A}">
                    <a16:rowId xmlns:a16="http://schemas.microsoft.com/office/drawing/2014/main" val="2091780059"/>
                  </a:ext>
                </a:extLst>
              </a:tr>
              <a:tr h="510874">
                <a:tc>
                  <a:txBody>
                    <a:bodyPr/>
                    <a:lstStyle/>
                    <a:p>
                      <a:pPr algn="l" fontAlgn="b">
                        <a:buNone/>
                      </a:pPr>
                      <a:r>
                        <a:rPr lang="es-CO" sz="900" b="1" i="0" u="none" strike="noStrike" dirty="0">
                          <a:solidFill>
                            <a:schemeClr val="bg1"/>
                          </a:solidFill>
                          <a:effectLst/>
                          <a:latin typeface="+mn-lt"/>
                        </a:rPr>
                        <a:t> Nirsevimab (Beyfortus®)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-$10.033.570,71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$23.078.950,23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13.172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10.097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20%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2.634</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4.317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$ 4.053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$ 6.641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-$ 23.471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-$ 56.647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-$ 19.334</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-$ 50.130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2061951856"/>
                  </a:ext>
                </a:extLst>
              </a:tr>
              <a:tr h="276563">
                <a:tc gridSpan="17">
                  <a:txBody>
                    <a:bodyPr/>
                    <a:lstStyle/>
                    <a:p>
                      <a:pPr algn="ctr" fontAlgn="ctr">
                        <a:buNone/>
                      </a:pPr>
                      <a:r>
                        <a:rPr lang="es-ES" sz="900" b="1" i="0" u="none" strike="noStrike" dirty="0">
                          <a:solidFill>
                            <a:schemeClr val="bg1"/>
                          </a:solidFill>
                          <a:effectLst/>
                          <a:latin typeface="+mn-lt"/>
                        </a:rPr>
                        <a:t>Niños menores de 1 año con o sin riesgo</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117892328"/>
                  </a:ext>
                </a:extLst>
              </a:tr>
              <a:tr h="510874">
                <a:tc>
                  <a:txBody>
                    <a:bodyPr/>
                    <a:lstStyle/>
                    <a:p>
                      <a:pPr algn="l" fontAlgn="b">
                        <a:buNone/>
                      </a:pPr>
                      <a:r>
                        <a:rPr lang="es-CO" sz="900" b="1" i="0" u="none" strike="noStrike" dirty="0">
                          <a:solidFill>
                            <a:schemeClr val="bg1"/>
                          </a:solidFill>
                          <a:effectLst/>
                          <a:latin typeface="+mn-lt"/>
                        </a:rPr>
                        <a:t> Nirsevimab (Beyfortus®)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-$12.143.054,95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$22.880.511,73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57.212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43.854</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20%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11.442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18.750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$ 17.603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$ 28.846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-$ 73.405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-$ 177.167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-$ 55.082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-$ 147.959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3526703870"/>
                  </a:ext>
                </a:extLst>
              </a:tr>
              <a:tr h="276563">
                <a:tc>
                  <a:txBody>
                    <a:bodyPr/>
                    <a:lstStyle/>
                    <a:p>
                      <a:pPr algn="l" fontAlgn="b">
                        <a:buNone/>
                      </a:pPr>
                      <a:r>
                        <a:rPr lang="es-CO" sz="900" b="1" i="0" u="none" strike="noStrike" dirty="0">
                          <a:solidFill>
                            <a:schemeClr val="bg1"/>
                          </a:solidFill>
                          <a:effectLst/>
                          <a:latin typeface="+mn-lt"/>
                        </a:rPr>
                        <a:t> RSVpreF (Abrysvo®)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-$18.029.759,17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$23.206.205,64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51.299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39.322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20%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10.260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18.179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$ 8.002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$ 14.178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-$ 57.239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-$ 156.003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-$ 48.546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-$ 141.265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627291450"/>
                  </a:ext>
                </a:extLst>
              </a:tr>
              <a:tr h="276563">
                <a:tc gridSpan="17">
                  <a:txBody>
                    <a:bodyPr/>
                    <a:lstStyle/>
                    <a:p>
                      <a:pPr algn="ctr" fontAlgn="ctr">
                        <a:buNone/>
                      </a:pPr>
                      <a:r>
                        <a:rPr lang="es-ES" sz="900" b="1" i="0" u="none" strike="noStrike" dirty="0">
                          <a:solidFill>
                            <a:schemeClr val="bg1"/>
                          </a:solidFill>
                          <a:effectLst/>
                          <a:latin typeface="+mn-lt"/>
                        </a:rPr>
                        <a:t>Adultos mayores de 60 años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9626797"/>
                  </a:ext>
                </a:extLst>
              </a:tr>
              <a:tr h="276563">
                <a:tc>
                  <a:txBody>
                    <a:bodyPr/>
                    <a:lstStyle/>
                    <a:p>
                      <a:pPr algn="l" fontAlgn="b">
                        <a:buNone/>
                      </a:pPr>
                      <a:r>
                        <a:rPr lang="es-CO" sz="900" b="1" i="0" u="none" strike="noStrike" dirty="0">
                          <a:solidFill>
                            <a:schemeClr val="bg1"/>
                          </a:solidFill>
                          <a:effectLst/>
                          <a:latin typeface="+mn-lt"/>
                        </a:rPr>
                        <a:t> RSVpreF (Abrysvo®)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-$56.928.127,80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$25.229.029,01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1.221.292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1.372.640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97.703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625.651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$ 6.497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$ 7.741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-$ 254.805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-$ 2.219.616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-$ 229.273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-$ 2.089.990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2074154343"/>
                  </a:ext>
                </a:extLst>
              </a:tr>
              <a:tr h="276563">
                <a:tc>
                  <a:txBody>
                    <a:bodyPr/>
                    <a:lstStyle/>
                    <a:p>
                      <a:pPr algn="l" fontAlgn="b">
                        <a:buNone/>
                      </a:pPr>
                      <a:r>
                        <a:rPr lang="es-CO" sz="900" b="1" i="0" u="none" strike="noStrike" dirty="0">
                          <a:solidFill>
                            <a:schemeClr val="bg1"/>
                          </a:solidFill>
                          <a:effectLst/>
                          <a:latin typeface="+mn-lt"/>
                        </a:rPr>
                        <a:t> RSVpreF3 (Arexvy®)</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-$31.696.458,41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$24.884.388,66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1.221.292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1.372.640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97.703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625.651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$ 76.077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$ 487.163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-$ 276.841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-$ 2.273.597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-$ 199.039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-$ 1.785.715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3340676097"/>
                  </a:ext>
                </a:extLst>
              </a:tr>
              <a:tr h="276563">
                <a:tc>
                  <a:txBody>
                    <a:bodyPr/>
                    <a:lstStyle/>
                    <a:p>
                      <a:pPr algn="l" fontAlgn="b">
                        <a:buNone/>
                      </a:pPr>
                      <a:r>
                        <a:rPr lang="es-CO" sz="900" b="1" i="0" u="none" strike="noStrike" dirty="0">
                          <a:solidFill>
                            <a:schemeClr val="bg1"/>
                          </a:solidFill>
                          <a:effectLst/>
                          <a:latin typeface="+mn-lt"/>
                        </a:rPr>
                        <a:t> mRESVIA</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-$26.953.415,21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$27.830.929,00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1.221.292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1.372.640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97.703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625.651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$ 79.796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$ 510.983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-$ 228.835</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-$ 2.145.789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-$ 147.701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-$ 1.633.989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1463248786"/>
                  </a:ext>
                </a:extLst>
              </a:tr>
              <a:tr h="276563">
                <a:tc gridSpan="17">
                  <a:txBody>
                    <a:bodyPr/>
                    <a:lstStyle/>
                    <a:p>
                      <a:pPr algn="ctr" fontAlgn="ctr">
                        <a:buNone/>
                      </a:pPr>
                      <a:r>
                        <a:rPr lang="es-ES" sz="900" b="1" i="0" u="none" strike="noStrike" dirty="0">
                          <a:solidFill>
                            <a:schemeClr val="bg1"/>
                          </a:solidFill>
                          <a:effectLst/>
                          <a:latin typeface="+mn-lt"/>
                        </a:rPr>
                        <a:t>Adultos 50-59 años con comorbilidades</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599903815"/>
                  </a:ext>
                </a:extLst>
              </a:tr>
              <a:tr h="276563">
                <a:tc>
                  <a:txBody>
                    <a:bodyPr/>
                    <a:lstStyle/>
                    <a:p>
                      <a:pPr algn="l" fontAlgn="b">
                        <a:buNone/>
                      </a:pPr>
                      <a:r>
                        <a:rPr lang="es-CO" sz="900" b="1" i="0" u="none" strike="noStrike" dirty="0">
                          <a:solidFill>
                            <a:srgbClr val="000000"/>
                          </a:solidFill>
                          <a:effectLst/>
                          <a:latin typeface="+mn-lt"/>
                        </a:rPr>
                        <a:t> </a:t>
                      </a:r>
                      <a:r>
                        <a:rPr lang="es-CO" sz="900" b="1" i="0" u="none" strike="noStrike" dirty="0">
                          <a:solidFill>
                            <a:schemeClr val="bg1"/>
                          </a:solidFill>
                          <a:effectLst/>
                          <a:latin typeface="+mn-lt"/>
                        </a:rPr>
                        <a:t>RSVpreF3 (Arexvy®)</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85B6A"/>
                    </a:solidFill>
                  </a:tcPr>
                </a:tc>
                <a:tc>
                  <a:txBody>
                    <a:bodyPr/>
                    <a:lstStyle/>
                    <a:p>
                      <a:pPr algn="l" fontAlgn="b">
                        <a:buNone/>
                      </a:pPr>
                      <a:r>
                        <a:rPr lang="es-CO" sz="900" b="0" i="0" u="none" strike="noStrike" dirty="0">
                          <a:solidFill>
                            <a:srgbClr val="000000"/>
                          </a:solidFill>
                          <a:effectLst/>
                          <a:latin typeface="+mn-lt"/>
                        </a:rPr>
                        <a:t>No vacunación</a:t>
                      </a:r>
                      <a:endParaRPr lang="es-CO" sz="900" b="1" i="0" u="none" strike="noStrike" dirty="0">
                        <a:solidFill>
                          <a:srgbClr val="000000"/>
                        </a:solidFill>
                        <a:effectLst/>
                        <a:latin typeface="+mn-lt"/>
                      </a:endParaRP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l" fontAlgn="b">
                        <a:buNone/>
                      </a:pPr>
                      <a:r>
                        <a:rPr lang="es-CO" sz="900" b="0" i="0" u="none" strike="noStrike" dirty="0">
                          <a:solidFill>
                            <a:srgbClr val="000000"/>
                          </a:solidFill>
                          <a:effectLst/>
                          <a:latin typeface="+mn-lt"/>
                        </a:rPr>
                        <a:t>-$33.784.189,41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ctr">
                        <a:buNone/>
                      </a:pPr>
                      <a:r>
                        <a:rPr lang="es-CO" sz="900" b="0" i="0" u="none" strike="noStrike" dirty="0">
                          <a:solidFill>
                            <a:srgbClr val="000000"/>
                          </a:solidFill>
                          <a:effectLst/>
                          <a:latin typeface="+mn-lt"/>
                        </a:rPr>
                        <a:t>Sí</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 $27.830.929,00 </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386.829</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382.843</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81%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30.946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000000"/>
                          </a:solidFill>
                          <a:effectLst/>
                          <a:latin typeface="+mn-lt"/>
                        </a:rPr>
                        <a:t>172.738</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fontAlgn="b">
                        <a:buNone/>
                      </a:pPr>
                      <a:r>
                        <a:rPr lang="es-CO" sz="900" b="0" i="0" u="none" strike="noStrike" dirty="0">
                          <a:solidFill>
                            <a:srgbClr val="9C0006"/>
                          </a:solidFill>
                          <a:effectLst/>
                          <a:latin typeface="+mn-lt"/>
                        </a:rPr>
                        <a:t>$ 24.096</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9C0006"/>
                          </a:solidFill>
                          <a:effectLst/>
                          <a:latin typeface="+mn-lt"/>
                        </a:rPr>
                        <a:t>$ 134.502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7CE"/>
                    </a:solidFill>
                  </a:tcPr>
                </a:tc>
                <a:tc>
                  <a:txBody>
                    <a:bodyPr/>
                    <a:lstStyle/>
                    <a:p>
                      <a:pPr algn="ctr" fontAlgn="b">
                        <a:buNone/>
                      </a:pPr>
                      <a:r>
                        <a:rPr lang="es-CO" sz="900" b="0" i="0" u="none" strike="noStrike" dirty="0">
                          <a:solidFill>
                            <a:srgbClr val="006100"/>
                          </a:solidFill>
                          <a:effectLst/>
                          <a:latin typeface="+mn-lt"/>
                        </a:rPr>
                        <a:t>-$ 154.050</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-$ 1.114.772</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-$ 129.787</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tc>
                  <a:txBody>
                    <a:bodyPr/>
                    <a:lstStyle/>
                    <a:p>
                      <a:pPr algn="ctr" fontAlgn="b">
                        <a:buNone/>
                      </a:pPr>
                      <a:r>
                        <a:rPr lang="es-CO" sz="900" b="0" i="0" u="none" strike="noStrike" dirty="0">
                          <a:solidFill>
                            <a:srgbClr val="006100"/>
                          </a:solidFill>
                          <a:effectLst/>
                          <a:latin typeface="+mn-lt"/>
                        </a:rPr>
                        <a:t>-$ 985.871</a:t>
                      </a:r>
                    </a:p>
                  </a:txBody>
                  <a:tcPr marL="4220" marR="4220" marT="42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6EFCE"/>
                    </a:solidFill>
                  </a:tcPr>
                </a:tc>
                <a:extLst>
                  <a:ext uri="{0D108BD9-81ED-4DB2-BD59-A6C34878D82A}">
                    <a16:rowId xmlns:a16="http://schemas.microsoft.com/office/drawing/2014/main" val="1723278825"/>
                  </a:ext>
                </a:extLst>
              </a:tr>
            </a:tbl>
          </a:graphicData>
        </a:graphic>
      </p:graphicFrame>
      <p:sp>
        <p:nvSpPr>
          <p:cNvPr id="5" name="CuadroTexto 4">
            <a:extLst>
              <a:ext uri="{FF2B5EF4-FFF2-40B4-BE49-F238E27FC236}">
                <a16:creationId xmlns:a16="http://schemas.microsoft.com/office/drawing/2014/main" id="{E36CD1FA-B638-F55D-A69F-77EEE6F93261}"/>
              </a:ext>
            </a:extLst>
          </p:cNvPr>
          <p:cNvSpPr txBox="1"/>
          <p:nvPr/>
        </p:nvSpPr>
        <p:spPr>
          <a:xfrm>
            <a:off x="9611361" y="5884192"/>
            <a:ext cx="2258889" cy="261610"/>
          </a:xfrm>
          <a:prstGeom prst="rect">
            <a:avLst/>
          </a:prstGeom>
          <a:noFill/>
        </p:spPr>
        <p:txBody>
          <a:bodyPr wrap="square" rtlCol="0">
            <a:spAutoFit/>
          </a:bodyPr>
          <a:lstStyle/>
          <a:p>
            <a:pPr algn="r"/>
            <a:r>
              <a:rPr lang="es-CO" sz="1050" i="1" dirty="0">
                <a:latin typeface="Calibri" panose="020F0502020204030204" pitchFamily="34" charset="0"/>
                <a:ea typeface="Calibri" panose="020F0502020204030204" pitchFamily="34" charset="0"/>
                <a:cs typeface="Calibri" panose="020F0502020204030204" pitchFamily="34" charset="0"/>
              </a:rPr>
              <a:t>Valores en millones</a:t>
            </a:r>
          </a:p>
        </p:txBody>
      </p:sp>
    </p:spTree>
    <p:extLst>
      <p:ext uri="{BB962C8B-B14F-4D97-AF65-F5344CB8AC3E}">
        <p14:creationId xmlns:p14="http://schemas.microsoft.com/office/powerpoint/2010/main" val="4141779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53F2955-6044-6DDE-AE51-524ADE02B1F5}"/>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A3A25189-4FC9-A135-B657-C902060A67EE}"/>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0114C91D-866F-12C6-729D-4AB25DA7AF68}"/>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301E5FFB-FCC2-A686-DEAD-4FA305D893B9}"/>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7" name="CuadroTexto 16">
            <a:extLst>
              <a:ext uri="{FF2B5EF4-FFF2-40B4-BE49-F238E27FC236}">
                <a16:creationId xmlns:a16="http://schemas.microsoft.com/office/drawing/2014/main" id="{6C5E6733-BC4F-07CF-6B38-32AD202DAFA7}"/>
              </a:ext>
            </a:extLst>
          </p:cNvPr>
          <p:cNvSpPr txBox="1"/>
          <p:nvPr/>
        </p:nvSpPr>
        <p:spPr>
          <a:xfrm>
            <a:off x="2332136" y="1925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escenario de cobertura</a:t>
            </a:r>
          </a:p>
        </p:txBody>
      </p:sp>
      <p:sp>
        <p:nvSpPr>
          <p:cNvPr id="3" name="CuadroTexto 2">
            <a:extLst>
              <a:ext uri="{FF2B5EF4-FFF2-40B4-BE49-F238E27FC236}">
                <a16:creationId xmlns:a16="http://schemas.microsoft.com/office/drawing/2014/main" id="{2D1DCAC3-D9EF-CC2A-D7B3-FA5A3BECD5B0}"/>
              </a:ext>
            </a:extLst>
          </p:cNvPr>
          <p:cNvSpPr txBox="1"/>
          <p:nvPr/>
        </p:nvSpPr>
        <p:spPr>
          <a:xfrm>
            <a:off x="933398" y="834936"/>
            <a:ext cx="10236171" cy="646331"/>
          </a:xfrm>
          <a:prstGeom prst="rect">
            <a:avLst/>
          </a:prstGeom>
          <a:noFill/>
        </p:spPr>
        <p:txBody>
          <a:bodyPr wrap="square" rtlCol="0">
            <a:spAutoFit/>
          </a:bodyPr>
          <a:lstStyle/>
          <a:p>
            <a:pPr algn="ctr"/>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Vacunación a gestantes y adultos mayores con Abrysvo y niños menores de 1 año hijos de madres no vacunadas con Nirsevimab</a:t>
            </a:r>
          </a:p>
        </p:txBody>
      </p:sp>
      <p:graphicFrame>
        <p:nvGraphicFramePr>
          <p:cNvPr id="5" name="Tabla 4">
            <a:extLst>
              <a:ext uri="{FF2B5EF4-FFF2-40B4-BE49-F238E27FC236}">
                <a16:creationId xmlns:a16="http://schemas.microsoft.com/office/drawing/2014/main" id="{5D7ADE1D-7CEC-A018-95AF-3D1E3B1EAE8C}"/>
              </a:ext>
            </a:extLst>
          </p:cNvPr>
          <p:cNvGraphicFramePr>
            <a:graphicFrameLocks noGrp="1"/>
          </p:cNvGraphicFramePr>
          <p:nvPr/>
        </p:nvGraphicFramePr>
        <p:xfrm>
          <a:off x="1053297" y="1960484"/>
          <a:ext cx="9803758" cy="3666146"/>
        </p:xfrm>
        <a:graphic>
          <a:graphicData uri="http://schemas.openxmlformats.org/drawingml/2006/table">
            <a:tbl>
              <a:tblPr/>
              <a:tblGrid>
                <a:gridCol w="3960575">
                  <a:extLst>
                    <a:ext uri="{9D8B030D-6E8A-4147-A177-3AD203B41FA5}">
                      <a16:colId xmlns:a16="http://schemas.microsoft.com/office/drawing/2014/main" val="4092322954"/>
                    </a:ext>
                  </a:extLst>
                </a:gridCol>
                <a:gridCol w="1438595">
                  <a:extLst>
                    <a:ext uri="{9D8B030D-6E8A-4147-A177-3AD203B41FA5}">
                      <a16:colId xmlns:a16="http://schemas.microsoft.com/office/drawing/2014/main" val="3055289388"/>
                    </a:ext>
                  </a:extLst>
                </a:gridCol>
                <a:gridCol w="1101147">
                  <a:extLst>
                    <a:ext uri="{9D8B030D-6E8A-4147-A177-3AD203B41FA5}">
                      <a16:colId xmlns:a16="http://schemas.microsoft.com/office/drawing/2014/main" val="1344259292"/>
                    </a:ext>
                  </a:extLst>
                </a:gridCol>
                <a:gridCol w="1101147">
                  <a:extLst>
                    <a:ext uri="{9D8B030D-6E8A-4147-A177-3AD203B41FA5}">
                      <a16:colId xmlns:a16="http://schemas.microsoft.com/office/drawing/2014/main" val="1524480628"/>
                    </a:ext>
                  </a:extLst>
                </a:gridCol>
                <a:gridCol w="1101147">
                  <a:extLst>
                    <a:ext uri="{9D8B030D-6E8A-4147-A177-3AD203B41FA5}">
                      <a16:colId xmlns:a16="http://schemas.microsoft.com/office/drawing/2014/main" val="482102553"/>
                    </a:ext>
                  </a:extLst>
                </a:gridCol>
                <a:gridCol w="1101147">
                  <a:extLst>
                    <a:ext uri="{9D8B030D-6E8A-4147-A177-3AD203B41FA5}">
                      <a16:colId xmlns:a16="http://schemas.microsoft.com/office/drawing/2014/main" val="622371050"/>
                    </a:ext>
                  </a:extLst>
                </a:gridCol>
              </a:tblGrid>
              <a:tr h="375629">
                <a:tc>
                  <a:txBody>
                    <a:bodyPr/>
                    <a:lstStyle/>
                    <a:p>
                      <a:pPr algn="l" fontAlgn="b">
                        <a:buNone/>
                      </a:pPr>
                      <a:endParaRPr lang="es-CO" sz="1400" b="0" i="0" u="none" strike="noStrike" dirty="0">
                        <a:solidFill>
                          <a:srgbClr val="000000"/>
                        </a:solidFill>
                        <a:effectLst/>
                        <a:latin typeface="Aptos Narrow" panose="020B0004020202020204" pitchFamily="34" charset="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s-CO" sz="1400" b="1" i="0" u="none" strike="noStrike" dirty="0">
                          <a:solidFill>
                            <a:srgbClr val="FFFFFF"/>
                          </a:solidFill>
                          <a:effectLst/>
                          <a:latin typeface="Calibri" panose="020F0502020204030204" pitchFamily="34" charset="0"/>
                        </a:rPr>
                        <a:t>Año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1" i="0" u="none" strike="noStrike" dirty="0">
                          <a:solidFill>
                            <a:srgbClr val="FFFFFF"/>
                          </a:solidFill>
                          <a:effectLst/>
                          <a:latin typeface="Calibri" panose="020F0502020204030204" pitchFamily="34" charset="0"/>
                        </a:rPr>
                        <a:t>Año 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1" i="0" u="none" strike="noStrike" dirty="0">
                          <a:solidFill>
                            <a:srgbClr val="FFFFFF"/>
                          </a:solidFill>
                          <a:effectLst/>
                          <a:latin typeface="Calibri" panose="020F0502020204030204" pitchFamily="34" charset="0"/>
                        </a:rPr>
                        <a:t>Año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1" i="0" u="none" strike="noStrike" dirty="0">
                          <a:solidFill>
                            <a:srgbClr val="FFFFFF"/>
                          </a:solidFill>
                          <a:effectLst/>
                          <a:latin typeface="Calibri" panose="020F0502020204030204" pitchFamily="34" charset="0"/>
                        </a:rPr>
                        <a:t>Año 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1" i="0" u="none" strike="noStrike" dirty="0">
                          <a:solidFill>
                            <a:srgbClr val="FFFFFF"/>
                          </a:solidFill>
                          <a:effectLst/>
                          <a:latin typeface="Calibri" panose="020F0502020204030204" pitchFamily="34" charset="0"/>
                        </a:rPr>
                        <a:t>Año 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extLst>
                  <a:ext uri="{0D108BD9-81ED-4DB2-BD59-A6C34878D82A}">
                    <a16:rowId xmlns:a16="http://schemas.microsoft.com/office/drawing/2014/main" val="2813985741"/>
                  </a:ext>
                </a:extLst>
              </a:tr>
              <a:tr h="360605">
                <a:tc>
                  <a:txBody>
                    <a:bodyPr/>
                    <a:lstStyle/>
                    <a:p>
                      <a:pPr marL="0" algn="l" defTabSz="914400" rtl="0" eaLnBrk="1" fontAlgn="ctr" latinLnBrk="0" hangingPunct="1">
                        <a:buNone/>
                      </a:pPr>
                      <a:r>
                        <a:rPr lang="es-ES" sz="1400" b="1" i="0" u="none" strike="noStrike" kern="1200" dirty="0">
                          <a:solidFill>
                            <a:srgbClr val="FFFFFF"/>
                          </a:solidFill>
                          <a:effectLst/>
                          <a:latin typeface="Calibri" panose="020F0502020204030204" pitchFamily="34" charset="0"/>
                          <a:ea typeface="+mn-ea"/>
                          <a:cs typeface="+mn-cs"/>
                        </a:rPr>
                        <a:t>Valor anual inversión en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$ 23.068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$ 33.434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$ 39.995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$ 43.508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$ 42.436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673496587"/>
                  </a:ext>
                </a:extLst>
              </a:tr>
              <a:tr h="360605">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RSVpreF (Abrysvo®)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$ 8.986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$ 19.688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$ 29.579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$ 38.213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$ 39.672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50044051"/>
                  </a:ext>
                </a:extLst>
              </a:tr>
              <a:tr h="375629">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Nirsevimab (Beyfortus®)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$ 14.083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$ 13.747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$ 10.416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$ 5.295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400" b="0" i="0" u="none" strike="noStrike" dirty="0">
                          <a:solidFill>
                            <a:srgbClr val="9C0006"/>
                          </a:solidFill>
                          <a:effectLst/>
                          <a:latin typeface="Calibri" panose="020F0502020204030204" pitchFamily="34" charset="0"/>
                        </a:rPr>
                        <a:t>$ 2.765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863615207"/>
                  </a:ext>
                </a:extLst>
              </a:tr>
              <a:tr h="360605">
                <a:tc>
                  <a:txBody>
                    <a:bodyPr/>
                    <a:lstStyle/>
                    <a:p>
                      <a:pPr marL="0" algn="l" defTabSz="914400" rtl="0" eaLnBrk="1" fontAlgn="ctr" latinLnBrk="0" hangingPunct="1">
                        <a:buNone/>
                      </a:pPr>
                      <a:r>
                        <a:rPr lang="es-CO" sz="1400" b="1" i="0" u="none" strike="noStrike" kern="1200" dirty="0">
                          <a:solidFill>
                            <a:srgbClr val="FFFFFF"/>
                          </a:solidFill>
                          <a:effectLst/>
                          <a:latin typeface="Calibri" panose="020F0502020204030204" pitchFamily="34" charset="0"/>
                          <a:ea typeface="+mn-ea"/>
                          <a:cs typeface="+mn-cs"/>
                        </a:rPr>
                        <a:t>Número total de vacunas a aplicar</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0" i="0" u="none" strike="noStrike" dirty="0">
                          <a:solidFill>
                            <a:srgbClr val="000000"/>
                          </a:solidFill>
                          <a:effectLst/>
                          <a:latin typeface="Calibri" panose="020F0502020204030204" pitchFamily="34" charset="0"/>
                        </a:rPr>
                        <a:t>55.278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109.995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158.605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199.593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205.438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937717"/>
                  </a:ext>
                </a:extLst>
              </a:tr>
              <a:tr h="360605">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RSVpreF (Abrysvo®)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0" i="0" u="none" strike="noStrike" dirty="0">
                          <a:solidFill>
                            <a:srgbClr val="000000"/>
                          </a:solidFill>
                          <a:effectLst/>
                          <a:latin typeface="Calibri" panose="020F0502020204030204" pitchFamily="34" charset="0"/>
                        </a:rPr>
                        <a:t>46.124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101.059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151.835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196.151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203.641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9753778"/>
                  </a:ext>
                </a:extLst>
              </a:tr>
              <a:tr h="375629">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Nirsevimab (Beyfortus®)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400" b="0" i="0" u="none" strike="noStrike" dirty="0">
                          <a:solidFill>
                            <a:srgbClr val="000000"/>
                          </a:solidFill>
                          <a:effectLst/>
                          <a:latin typeface="Calibri" panose="020F0502020204030204" pitchFamily="34" charset="0"/>
                        </a:rPr>
                        <a:t>9.154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8.935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6.770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3.442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s-CO" sz="1400" b="0" i="0" u="none" strike="noStrike" dirty="0">
                          <a:solidFill>
                            <a:srgbClr val="000000"/>
                          </a:solidFill>
                          <a:effectLst/>
                          <a:latin typeface="Calibri" panose="020F0502020204030204" pitchFamily="34" charset="0"/>
                        </a:rPr>
                        <a:t>1.797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4975735"/>
                  </a:ext>
                </a:extLst>
              </a:tr>
              <a:tr h="360605">
                <a:tc>
                  <a:txBody>
                    <a:bodyPr/>
                    <a:lstStyle/>
                    <a:p>
                      <a:pPr marL="0" algn="l" defTabSz="914400" rtl="0" eaLnBrk="1" fontAlgn="ctr" latinLnBrk="0" hangingPunct="1">
                        <a:buNone/>
                      </a:pPr>
                      <a:r>
                        <a:rPr lang="es-ES" sz="1400" b="1" i="0" u="none" strike="noStrike" kern="1200" dirty="0">
                          <a:solidFill>
                            <a:srgbClr val="FFFFFF"/>
                          </a:solidFill>
                          <a:effectLst/>
                          <a:latin typeface="Calibri" panose="020F0502020204030204" pitchFamily="34" charset="0"/>
                          <a:ea typeface="+mn-ea"/>
                          <a:cs typeface="+mn-cs"/>
                        </a:rPr>
                        <a:t>Impacto presupuestal total en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-$ 558.105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-$ 1.090.524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-$ 1.641.929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-$ 2.019.886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-$ 2.168.804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626134969"/>
                  </a:ext>
                </a:extLst>
              </a:tr>
              <a:tr h="360605">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RSVpreF (Abrysvo®)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-$ 475.781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-$ 997.888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-$ 1.566.269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-$ 1.974.334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-$ 2.146.495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42171644"/>
                  </a:ext>
                </a:extLst>
              </a:tr>
              <a:tr h="375629">
                <a:tc>
                  <a:txBody>
                    <a:bodyPr/>
                    <a:lstStyle/>
                    <a:p>
                      <a:pPr marL="0" algn="l" rtl="0" eaLnBrk="1" fontAlgn="ctr" latinLnBrk="0" hangingPunct="1">
                        <a:buNone/>
                      </a:pPr>
                      <a:r>
                        <a:rPr lang="es-CO" sz="1400" b="1" i="0" u="none" strike="noStrike" kern="1200" dirty="0">
                          <a:solidFill>
                            <a:srgbClr val="FFFFFF"/>
                          </a:solidFill>
                          <a:effectLst/>
                          <a:latin typeface="Calibri"/>
                          <a:ea typeface="+mn-ea"/>
                          <a:cs typeface="+mn-cs"/>
                        </a:rPr>
                        <a:t>         Nirsevimab (Beyfortus®)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-$ 82.324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-$ 92.636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-$ 75.661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-$ 45.552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400" b="0" i="0" u="none" strike="noStrike" dirty="0">
                          <a:solidFill>
                            <a:srgbClr val="006100"/>
                          </a:solidFill>
                          <a:effectLst/>
                          <a:latin typeface="Calibri" panose="020F0502020204030204" pitchFamily="34" charset="0"/>
                        </a:rPr>
                        <a:t>-$ 22.309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32173450"/>
                  </a:ext>
                </a:extLst>
              </a:tr>
            </a:tbl>
          </a:graphicData>
        </a:graphic>
      </p:graphicFrame>
      <p:sp>
        <p:nvSpPr>
          <p:cNvPr id="7" name="CuadroTexto 6">
            <a:extLst>
              <a:ext uri="{FF2B5EF4-FFF2-40B4-BE49-F238E27FC236}">
                <a16:creationId xmlns:a16="http://schemas.microsoft.com/office/drawing/2014/main" id="{E9AE1D12-E27E-5EE5-304C-735C048ED108}"/>
              </a:ext>
            </a:extLst>
          </p:cNvPr>
          <p:cNvSpPr txBox="1"/>
          <p:nvPr/>
        </p:nvSpPr>
        <p:spPr>
          <a:xfrm>
            <a:off x="8598166" y="5872890"/>
            <a:ext cx="2258889" cy="261610"/>
          </a:xfrm>
          <a:prstGeom prst="rect">
            <a:avLst/>
          </a:prstGeom>
          <a:noFill/>
        </p:spPr>
        <p:txBody>
          <a:bodyPr wrap="square" rtlCol="0">
            <a:spAutoFit/>
          </a:bodyPr>
          <a:lstStyle/>
          <a:p>
            <a:pPr algn="r"/>
            <a:r>
              <a:rPr lang="es-CO" sz="1050" i="1" dirty="0">
                <a:latin typeface="Calibri" panose="020F0502020204030204" pitchFamily="34" charset="0"/>
                <a:ea typeface="Calibri" panose="020F0502020204030204" pitchFamily="34" charset="0"/>
                <a:cs typeface="Calibri" panose="020F0502020204030204" pitchFamily="34" charset="0"/>
              </a:rPr>
              <a:t>Valores en millones</a:t>
            </a:r>
          </a:p>
        </p:txBody>
      </p:sp>
      <p:sp>
        <p:nvSpPr>
          <p:cNvPr id="4" name="Título 3">
            <a:extLst>
              <a:ext uri="{FF2B5EF4-FFF2-40B4-BE49-F238E27FC236}">
                <a16:creationId xmlns:a16="http://schemas.microsoft.com/office/drawing/2014/main" id="{82EE1AD0-10A3-65AA-C124-2A9B0D220583}"/>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620095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2C5E027-0697-2009-F4FA-79679FC20442}"/>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39D3E20A-69D2-69D3-606E-C0E93E4881F0}"/>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2090552D-3302-908D-4A0D-156D717BA9D9}"/>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505FD30E-7104-0D7E-5504-11050E57449C}"/>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7" name="CuadroTexto 16">
            <a:extLst>
              <a:ext uri="{FF2B5EF4-FFF2-40B4-BE49-F238E27FC236}">
                <a16:creationId xmlns:a16="http://schemas.microsoft.com/office/drawing/2014/main" id="{A1B154CE-787B-FBC8-4512-68FF855FB2A6}"/>
              </a:ext>
            </a:extLst>
          </p:cNvPr>
          <p:cNvSpPr txBox="1"/>
          <p:nvPr/>
        </p:nvSpPr>
        <p:spPr>
          <a:xfrm>
            <a:off x="2332136" y="1925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escenario de cobertura</a:t>
            </a:r>
          </a:p>
        </p:txBody>
      </p:sp>
      <p:sp>
        <p:nvSpPr>
          <p:cNvPr id="7" name="CuadroTexto 6">
            <a:extLst>
              <a:ext uri="{FF2B5EF4-FFF2-40B4-BE49-F238E27FC236}">
                <a16:creationId xmlns:a16="http://schemas.microsoft.com/office/drawing/2014/main" id="{C50E2836-C5D2-AEC4-B6B1-CBEAE33F6AA0}"/>
              </a:ext>
            </a:extLst>
          </p:cNvPr>
          <p:cNvSpPr txBox="1"/>
          <p:nvPr/>
        </p:nvSpPr>
        <p:spPr>
          <a:xfrm>
            <a:off x="8598166" y="5872890"/>
            <a:ext cx="2258889" cy="261610"/>
          </a:xfrm>
          <a:prstGeom prst="rect">
            <a:avLst/>
          </a:prstGeom>
          <a:noFill/>
        </p:spPr>
        <p:txBody>
          <a:bodyPr wrap="square" rtlCol="0">
            <a:spAutoFit/>
          </a:bodyPr>
          <a:lstStyle/>
          <a:p>
            <a:pPr algn="r"/>
            <a:r>
              <a:rPr lang="es-CO" sz="1050" i="1" dirty="0">
                <a:latin typeface="Calibri" panose="020F0502020204030204" pitchFamily="34" charset="0"/>
                <a:ea typeface="Calibri" panose="020F0502020204030204" pitchFamily="34" charset="0"/>
                <a:cs typeface="Calibri" panose="020F0502020204030204" pitchFamily="34" charset="0"/>
              </a:rPr>
              <a:t>Valores en millones</a:t>
            </a:r>
          </a:p>
        </p:txBody>
      </p:sp>
      <p:sp>
        <p:nvSpPr>
          <p:cNvPr id="10" name="CuadroTexto 9">
            <a:extLst>
              <a:ext uri="{FF2B5EF4-FFF2-40B4-BE49-F238E27FC236}">
                <a16:creationId xmlns:a16="http://schemas.microsoft.com/office/drawing/2014/main" id="{9010F0C0-0938-C0F3-10D3-44D592F16045}"/>
              </a:ext>
            </a:extLst>
          </p:cNvPr>
          <p:cNvSpPr txBox="1"/>
          <p:nvPr/>
        </p:nvSpPr>
        <p:spPr>
          <a:xfrm>
            <a:off x="933398" y="834936"/>
            <a:ext cx="10236171" cy="369332"/>
          </a:xfrm>
          <a:prstGeom prst="rect">
            <a:avLst/>
          </a:prstGeom>
          <a:noFill/>
        </p:spPr>
        <p:txBody>
          <a:bodyPr wrap="square" rtlCol="0">
            <a:spAutoFit/>
          </a:bodyPr>
          <a:lstStyle/>
          <a:p>
            <a:pPr algn="ctr"/>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Estrategia dual de vacunación con Abrysvo y Nirsveimab</a:t>
            </a:r>
          </a:p>
        </p:txBody>
      </p:sp>
      <p:graphicFrame>
        <p:nvGraphicFramePr>
          <p:cNvPr id="11" name="Tabla 10">
            <a:extLst>
              <a:ext uri="{FF2B5EF4-FFF2-40B4-BE49-F238E27FC236}">
                <a16:creationId xmlns:a16="http://schemas.microsoft.com/office/drawing/2014/main" id="{C56D6C7E-8622-5369-E7D5-D22B5FD7323B}"/>
              </a:ext>
            </a:extLst>
          </p:cNvPr>
          <p:cNvGraphicFramePr>
            <a:graphicFrameLocks noGrp="1"/>
          </p:cNvGraphicFramePr>
          <p:nvPr>
            <p:extLst>
              <p:ext uri="{D42A27DB-BD31-4B8C-83A1-F6EECF244321}">
                <p14:modId xmlns:p14="http://schemas.microsoft.com/office/powerpoint/2010/main" val="1224681509"/>
              </p:ext>
            </p:extLst>
          </p:nvPr>
        </p:nvGraphicFramePr>
        <p:xfrm>
          <a:off x="348202" y="1258664"/>
          <a:ext cx="10939234" cy="2516140"/>
        </p:xfrm>
        <a:graphic>
          <a:graphicData uri="http://schemas.openxmlformats.org/drawingml/2006/table">
            <a:tbl>
              <a:tblPr/>
              <a:tblGrid>
                <a:gridCol w="667885">
                  <a:extLst>
                    <a:ext uri="{9D8B030D-6E8A-4147-A177-3AD203B41FA5}">
                      <a16:colId xmlns:a16="http://schemas.microsoft.com/office/drawing/2014/main" val="1304951544"/>
                    </a:ext>
                  </a:extLst>
                </a:gridCol>
                <a:gridCol w="626143">
                  <a:extLst>
                    <a:ext uri="{9D8B030D-6E8A-4147-A177-3AD203B41FA5}">
                      <a16:colId xmlns:a16="http://schemas.microsoft.com/office/drawing/2014/main" val="4269072022"/>
                    </a:ext>
                  </a:extLst>
                </a:gridCol>
                <a:gridCol w="626143">
                  <a:extLst>
                    <a:ext uri="{9D8B030D-6E8A-4147-A177-3AD203B41FA5}">
                      <a16:colId xmlns:a16="http://schemas.microsoft.com/office/drawing/2014/main" val="1460916562"/>
                    </a:ext>
                  </a:extLst>
                </a:gridCol>
                <a:gridCol w="553092">
                  <a:extLst>
                    <a:ext uri="{9D8B030D-6E8A-4147-A177-3AD203B41FA5}">
                      <a16:colId xmlns:a16="http://schemas.microsoft.com/office/drawing/2014/main" val="3311293215"/>
                    </a:ext>
                  </a:extLst>
                </a:gridCol>
                <a:gridCol w="555702">
                  <a:extLst>
                    <a:ext uri="{9D8B030D-6E8A-4147-A177-3AD203B41FA5}">
                      <a16:colId xmlns:a16="http://schemas.microsoft.com/office/drawing/2014/main" val="39122332"/>
                    </a:ext>
                  </a:extLst>
                </a:gridCol>
                <a:gridCol w="615707">
                  <a:extLst>
                    <a:ext uri="{9D8B030D-6E8A-4147-A177-3AD203B41FA5}">
                      <a16:colId xmlns:a16="http://schemas.microsoft.com/office/drawing/2014/main" val="1069053827"/>
                    </a:ext>
                  </a:extLst>
                </a:gridCol>
                <a:gridCol w="618316">
                  <a:extLst>
                    <a:ext uri="{9D8B030D-6E8A-4147-A177-3AD203B41FA5}">
                      <a16:colId xmlns:a16="http://schemas.microsoft.com/office/drawing/2014/main" val="4118080945"/>
                    </a:ext>
                  </a:extLst>
                </a:gridCol>
                <a:gridCol w="615707">
                  <a:extLst>
                    <a:ext uri="{9D8B030D-6E8A-4147-A177-3AD203B41FA5}">
                      <a16:colId xmlns:a16="http://schemas.microsoft.com/office/drawing/2014/main" val="1757736837"/>
                    </a:ext>
                  </a:extLst>
                </a:gridCol>
                <a:gridCol w="553092">
                  <a:extLst>
                    <a:ext uri="{9D8B030D-6E8A-4147-A177-3AD203B41FA5}">
                      <a16:colId xmlns:a16="http://schemas.microsoft.com/office/drawing/2014/main" val="1612058091"/>
                    </a:ext>
                  </a:extLst>
                </a:gridCol>
                <a:gridCol w="555702">
                  <a:extLst>
                    <a:ext uri="{9D8B030D-6E8A-4147-A177-3AD203B41FA5}">
                      <a16:colId xmlns:a16="http://schemas.microsoft.com/office/drawing/2014/main" val="3744762916"/>
                    </a:ext>
                  </a:extLst>
                </a:gridCol>
                <a:gridCol w="615707">
                  <a:extLst>
                    <a:ext uri="{9D8B030D-6E8A-4147-A177-3AD203B41FA5}">
                      <a16:colId xmlns:a16="http://schemas.microsoft.com/office/drawing/2014/main" val="1523940529"/>
                    </a:ext>
                  </a:extLst>
                </a:gridCol>
                <a:gridCol w="618316">
                  <a:extLst>
                    <a:ext uri="{9D8B030D-6E8A-4147-A177-3AD203B41FA5}">
                      <a16:colId xmlns:a16="http://schemas.microsoft.com/office/drawing/2014/main" val="4005319226"/>
                    </a:ext>
                  </a:extLst>
                </a:gridCol>
                <a:gridCol w="615707">
                  <a:extLst>
                    <a:ext uri="{9D8B030D-6E8A-4147-A177-3AD203B41FA5}">
                      <a16:colId xmlns:a16="http://schemas.microsoft.com/office/drawing/2014/main" val="63265803"/>
                    </a:ext>
                  </a:extLst>
                </a:gridCol>
                <a:gridCol w="553092">
                  <a:extLst>
                    <a:ext uri="{9D8B030D-6E8A-4147-A177-3AD203B41FA5}">
                      <a16:colId xmlns:a16="http://schemas.microsoft.com/office/drawing/2014/main" val="2089782683"/>
                    </a:ext>
                  </a:extLst>
                </a:gridCol>
                <a:gridCol w="555702">
                  <a:extLst>
                    <a:ext uri="{9D8B030D-6E8A-4147-A177-3AD203B41FA5}">
                      <a16:colId xmlns:a16="http://schemas.microsoft.com/office/drawing/2014/main" val="3029052533"/>
                    </a:ext>
                  </a:extLst>
                </a:gridCol>
                <a:gridCol w="615707">
                  <a:extLst>
                    <a:ext uri="{9D8B030D-6E8A-4147-A177-3AD203B41FA5}">
                      <a16:colId xmlns:a16="http://schemas.microsoft.com/office/drawing/2014/main" val="686008038"/>
                    </a:ext>
                  </a:extLst>
                </a:gridCol>
                <a:gridCol w="688757">
                  <a:extLst>
                    <a:ext uri="{9D8B030D-6E8A-4147-A177-3AD203B41FA5}">
                      <a16:colId xmlns:a16="http://schemas.microsoft.com/office/drawing/2014/main" val="1831331252"/>
                    </a:ext>
                  </a:extLst>
                </a:gridCol>
                <a:gridCol w="688757">
                  <a:extLst>
                    <a:ext uri="{9D8B030D-6E8A-4147-A177-3AD203B41FA5}">
                      <a16:colId xmlns:a16="http://schemas.microsoft.com/office/drawing/2014/main" val="2925860384"/>
                    </a:ext>
                  </a:extLst>
                </a:gridCol>
              </a:tblGrid>
              <a:tr h="152940">
                <a:tc gridSpan="3">
                  <a:txBody>
                    <a:bodyPr/>
                    <a:lstStyle/>
                    <a:p>
                      <a:pPr algn="ctr" rtl="0" fontAlgn="ctr">
                        <a:buNone/>
                      </a:pPr>
                      <a:r>
                        <a:rPr lang="es-CO" sz="1000" b="1" i="0" u="none" strike="noStrike" dirty="0">
                          <a:solidFill>
                            <a:srgbClr val="FFFFFF"/>
                          </a:solidFill>
                          <a:effectLst/>
                          <a:latin typeface="Calibri" panose="020F0502020204030204" pitchFamily="34" charset="0"/>
                        </a:rPr>
                        <a:t>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gridSpan="5">
                  <a:txBody>
                    <a:bodyPr/>
                    <a:lstStyle/>
                    <a:p>
                      <a:pPr algn="ctr" rtl="0" fontAlgn="ctr">
                        <a:buNone/>
                      </a:pPr>
                      <a:r>
                        <a:rPr lang="es-CO" sz="1000" b="1" i="0" u="none" strike="noStrike" dirty="0">
                          <a:solidFill>
                            <a:srgbClr val="FFFFFF"/>
                          </a:solidFill>
                          <a:effectLst/>
                          <a:latin typeface="Calibri" panose="020F0502020204030204" pitchFamily="34" charset="0"/>
                        </a:rPr>
                        <a:t>Año 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gridSpan="5">
                  <a:txBody>
                    <a:bodyPr/>
                    <a:lstStyle/>
                    <a:p>
                      <a:pPr algn="ctr" rtl="0" fontAlgn="ctr">
                        <a:buNone/>
                      </a:pPr>
                      <a:r>
                        <a:rPr lang="es-CO" sz="1000" b="1" i="0" u="none" strike="noStrike" dirty="0">
                          <a:solidFill>
                            <a:srgbClr val="FFFFFF"/>
                          </a:solidFill>
                          <a:effectLst/>
                          <a:latin typeface="Calibri" panose="020F0502020204030204" pitchFamily="34" charset="0"/>
                        </a:rPr>
                        <a:t>Año 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gridSpan="5">
                  <a:txBody>
                    <a:bodyPr/>
                    <a:lstStyle/>
                    <a:p>
                      <a:pPr algn="ctr" rtl="0" fontAlgn="ctr">
                        <a:buNone/>
                      </a:pPr>
                      <a:r>
                        <a:rPr lang="es-CO" sz="1000" b="1" i="0" u="none" strike="noStrike" dirty="0">
                          <a:solidFill>
                            <a:srgbClr val="FFFFFF"/>
                          </a:solidFill>
                          <a:effectLst/>
                          <a:latin typeface="Calibri" panose="020F0502020204030204" pitchFamily="34" charset="0"/>
                        </a:rPr>
                        <a:t>Año 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96182797"/>
                  </a:ext>
                </a:extLst>
              </a:tr>
              <a:tr h="441085">
                <a:tc gridSpan="3">
                  <a:txBody>
                    <a:bodyPr/>
                    <a:lstStyle/>
                    <a:p>
                      <a:pPr algn="ctr" rtl="0" fontAlgn="ctr">
                        <a:buNone/>
                      </a:pPr>
                      <a:r>
                        <a:rPr lang="es-CO" sz="1000" b="1" i="0" u="none" strike="noStrike" dirty="0">
                          <a:solidFill>
                            <a:srgbClr val="FFFFFF"/>
                          </a:solidFill>
                          <a:effectLst/>
                          <a:latin typeface="Calibri" panose="020F0502020204030204" pitchFamily="34" charset="0"/>
                        </a:rPr>
                        <a:t>Variables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Cobertura</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No. vacunas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Inversión vacunación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Ahorro hosp.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Cobertura</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No. vacunas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Inversión vacunación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Ahorro hosp.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Cobertura</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No. vacunas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Inversión vacunación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Ahorro hosp.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extLst>
                  <a:ext uri="{0D108BD9-81ED-4DB2-BD59-A6C34878D82A}">
                    <a16:rowId xmlns:a16="http://schemas.microsoft.com/office/drawing/2014/main" val="1158516104"/>
                  </a:ext>
                </a:extLst>
              </a:tr>
              <a:tr h="323463">
                <a:tc rowSpan="5">
                  <a:txBody>
                    <a:bodyPr/>
                    <a:lstStyle/>
                    <a:p>
                      <a:pPr algn="ctr" rtl="0" fontAlgn="ctr">
                        <a:buNone/>
                      </a:pPr>
                      <a:r>
                        <a:rPr lang="es-CO" sz="1000" b="1" i="0" u="none" strike="noStrike" dirty="0">
                          <a:solidFill>
                            <a:srgbClr val="FFFFFF"/>
                          </a:solidFill>
                          <a:effectLst/>
                          <a:latin typeface="Calibri" panose="020F0502020204030204" pitchFamily="34" charset="0"/>
                        </a:rPr>
                        <a:t> RSVpreF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gridSpan="2">
                  <a:txBody>
                    <a:bodyPr/>
                    <a:lstStyle/>
                    <a:p>
                      <a:pPr algn="ctr" rtl="0" fontAlgn="ctr">
                        <a:buNone/>
                      </a:pPr>
                      <a:r>
                        <a:rPr lang="es-ES" sz="1000" b="1" i="0" u="none" strike="noStrike" dirty="0">
                          <a:solidFill>
                            <a:srgbClr val="FFFFFF"/>
                          </a:solidFill>
                          <a:effectLst/>
                          <a:latin typeface="Calibri" panose="020F0502020204030204" pitchFamily="34" charset="0"/>
                        </a:rPr>
                        <a:t>Gestantes (niños menores de 1 año)</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a:txBody>
                    <a:bodyPr/>
                    <a:lstStyle/>
                    <a:p>
                      <a:pPr algn="ctr" fontAlgn="ctr">
                        <a:buNone/>
                      </a:pPr>
                      <a:r>
                        <a:rPr lang="es-CO" sz="1000" b="0" i="0" u="none" strike="noStrike" dirty="0">
                          <a:solidFill>
                            <a:srgbClr val="000000"/>
                          </a:solidFill>
                          <a:effectLst/>
                          <a:latin typeface="Calibri" panose="020F050202020403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13.320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$ 2.595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-$ 52.202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-$ 48.888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35%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11.116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$ 2.166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-$ 122.422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-$ 119.609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9.925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$ 1.933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-$ 146.855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-$ 144.921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2286194776"/>
                  </a:ext>
                </a:extLst>
              </a:tr>
              <a:tr h="323463">
                <a:tc vMerge="1">
                  <a:txBody>
                    <a:bodyPr/>
                    <a:lstStyle/>
                    <a:p>
                      <a:endParaRPr lang="es-CO"/>
                    </a:p>
                  </a:txBody>
                  <a:tcPr/>
                </a:tc>
                <a:tc rowSpan="4">
                  <a:txBody>
                    <a:bodyPr/>
                    <a:lstStyle/>
                    <a:p>
                      <a:pPr algn="ctr" rtl="0" fontAlgn="ctr">
                        <a:buNone/>
                      </a:pPr>
                      <a:r>
                        <a:rPr lang="es-ES" sz="1000" b="1" i="0" u="none" strike="noStrike" dirty="0">
                          <a:solidFill>
                            <a:srgbClr val="FFFFFF"/>
                          </a:solidFill>
                          <a:effectLst/>
                          <a:latin typeface="Calibri" panose="020F0502020204030204" pitchFamily="34" charset="0"/>
                        </a:rPr>
                        <a:t>Adultos mayores de 60 años con riesgo</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60 a 64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10.026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$ 1.953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-$ 129.459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-$ 126.352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28.869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$ 5.624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-$ 437.769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-$ 429.303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8.593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8.593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-745.986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-$ 733.881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4260835414"/>
                  </a:ext>
                </a:extLst>
              </a:tr>
              <a:tr h="323463">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65 a 74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13.321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$ 2.595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-$ 172.005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-$ 167.877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38.706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$ 7.540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-$ 106.591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-$ 574.516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61.258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$ 11.934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-$ 84.789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-$ 1.006.901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4176463489"/>
                  </a:ext>
                </a:extLst>
              </a:tr>
              <a:tr h="323463">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75 a 84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7.290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$ 1.420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-$ 94.127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-$ 91.868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20.002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$ 3.897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-$ 306.364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-$ 300.500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32.241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$ 6.281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-$ 535.521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-$ 526.664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2676386113"/>
                  </a:ext>
                </a:extLst>
              </a:tr>
              <a:tr h="294057">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85 años o más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2.167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$ 422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-$ 27.988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-$ 27.316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2.366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$ 461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-$ 47.827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-$ 47.144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4.304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$ 838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-$ 68.784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-$ 67.600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2511241008"/>
                  </a:ext>
                </a:extLst>
              </a:tr>
              <a:tr h="323463">
                <a:tc>
                  <a:txBody>
                    <a:bodyPr/>
                    <a:lstStyle/>
                    <a:p>
                      <a:pPr algn="ctr" rtl="0" fontAlgn="ctr">
                        <a:buNone/>
                      </a:pPr>
                      <a:r>
                        <a:rPr lang="es-CO" sz="1000" b="1" i="0" u="none" strike="noStrike" dirty="0">
                          <a:solidFill>
                            <a:srgbClr val="FFFFFF"/>
                          </a:solidFill>
                          <a:effectLst/>
                          <a:latin typeface="Calibri" panose="020F0502020204030204" pitchFamily="34" charset="0"/>
                        </a:rPr>
                        <a:t>Nirsevimab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gridSpan="2">
                  <a:txBody>
                    <a:bodyPr/>
                    <a:lstStyle/>
                    <a:p>
                      <a:pPr algn="ctr" rtl="0" fontAlgn="ctr">
                        <a:buNone/>
                      </a:pPr>
                      <a:r>
                        <a:rPr lang="es-ES" sz="1000" b="1" i="0" u="none" strike="noStrike" dirty="0">
                          <a:solidFill>
                            <a:srgbClr val="FFFFFF"/>
                          </a:solidFill>
                          <a:effectLst/>
                          <a:latin typeface="Calibri" panose="020F0502020204030204" pitchFamily="34" charset="0"/>
                        </a:rPr>
                        <a:t>Niños de madres no vacunadas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a:txBody>
                    <a:bodyPr/>
                    <a:lstStyle/>
                    <a:p>
                      <a:pPr algn="ctr" fontAlgn="ctr">
                        <a:buNone/>
                      </a:pPr>
                      <a:r>
                        <a:rPr lang="es-CO" sz="1000" b="0" i="0" u="none" strike="noStrike" dirty="0">
                          <a:solidFill>
                            <a:srgbClr val="000000"/>
                          </a:solidFill>
                          <a:effectLst/>
                          <a:latin typeface="Calibri" panose="020F050202020403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6.490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$ 9.984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-$ 121.095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-$ 110.793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35%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5.977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$ 9.196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-$ 110.041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-$ 100.611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3.287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$ 5.057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-$ 85.279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-$ 80.155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3633143508"/>
                  </a:ext>
                </a:extLst>
              </a:tr>
            </a:tbl>
          </a:graphicData>
        </a:graphic>
      </p:graphicFrame>
      <p:graphicFrame>
        <p:nvGraphicFramePr>
          <p:cNvPr id="12" name="Tabla 11">
            <a:extLst>
              <a:ext uri="{FF2B5EF4-FFF2-40B4-BE49-F238E27FC236}">
                <a16:creationId xmlns:a16="http://schemas.microsoft.com/office/drawing/2014/main" id="{90D31645-56BF-0D93-3010-6FE73553C0BC}"/>
              </a:ext>
            </a:extLst>
          </p:cNvPr>
          <p:cNvGraphicFramePr>
            <a:graphicFrameLocks noGrp="1"/>
          </p:cNvGraphicFramePr>
          <p:nvPr>
            <p:extLst>
              <p:ext uri="{D42A27DB-BD31-4B8C-83A1-F6EECF244321}">
                <p14:modId xmlns:p14="http://schemas.microsoft.com/office/powerpoint/2010/main" val="3185365648"/>
              </p:ext>
            </p:extLst>
          </p:nvPr>
        </p:nvGraphicFramePr>
        <p:xfrm>
          <a:off x="348202" y="3907530"/>
          <a:ext cx="8343515" cy="2532736"/>
        </p:xfrm>
        <a:graphic>
          <a:graphicData uri="http://schemas.openxmlformats.org/drawingml/2006/table">
            <a:tbl>
              <a:tblPr/>
              <a:tblGrid>
                <a:gridCol w="679803">
                  <a:extLst>
                    <a:ext uri="{9D8B030D-6E8A-4147-A177-3AD203B41FA5}">
                      <a16:colId xmlns:a16="http://schemas.microsoft.com/office/drawing/2014/main" val="3450721323"/>
                    </a:ext>
                  </a:extLst>
                </a:gridCol>
                <a:gridCol w="637315">
                  <a:extLst>
                    <a:ext uri="{9D8B030D-6E8A-4147-A177-3AD203B41FA5}">
                      <a16:colId xmlns:a16="http://schemas.microsoft.com/office/drawing/2014/main" val="33589250"/>
                    </a:ext>
                  </a:extLst>
                </a:gridCol>
                <a:gridCol w="637315">
                  <a:extLst>
                    <a:ext uri="{9D8B030D-6E8A-4147-A177-3AD203B41FA5}">
                      <a16:colId xmlns:a16="http://schemas.microsoft.com/office/drawing/2014/main" val="2868868086"/>
                    </a:ext>
                  </a:extLst>
                </a:gridCol>
                <a:gridCol w="562962">
                  <a:extLst>
                    <a:ext uri="{9D8B030D-6E8A-4147-A177-3AD203B41FA5}">
                      <a16:colId xmlns:a16="http://schemas.microsoft.com/office/drawing/2014/main" val="4114114672"/>
                    </a:ext>
                  </a:extLst>
                </a:gridCol>
                <a:gridCol w="565617">
                  <a:extLst>
                    <a:ext uri="{9D8B030D-6E8A-4147-A177-3AD203B41FA5}">
                      <a16:colId xmlns:a16="http://schemas.microsoft.com/office/drawing/2014/main" val="495221800"/>
                    </a:ext>
                  </a:extLst>
                </a:gridCol>
                <a:gridCol w="626694">
                  <a:extLst>
                    <a:ext uri="{9D8B030D-6E8A-4147-A177-3AD203B41FA5}">
                      <a16:colId xmlns:a16="http://schemas.microsoft.com/office/drawing/2014/main" val="2395286173"/>
                    </a:ext>
                  </a:extLst>
                </a:gridCol>
                <a:gridCol w="701046">
                  <a:extLst>
                    <a:ext uri="{9D8B030D-6E8A-4147-A177-3AD203B41FA5}">
                      <a16:colId xmlns:a16="http://schemas.microsoft.com/office/drawing/2014/main" val="4290778070"/>
                    </a:ext>
                  </a:extLst>
                </a:gridCol>
                <a:gridCol w="701046">
                  <a:extLst>
                    <a:ext uri="{9D8B030D-6E8A-4147-A177-3AD203B41FA5}">
                      <a16:colId xmlns:a16="http://schemas.microsoft.com/office/drawing/2014/main" val="3649192799"/>
                    </a:ext>
                  </a:extLst>
                </a:gridCol>
                <a:gridCol w="562962">
                  <a:extLst>
                    <a:ext uri="{9D8B030D-6E8A-4147-A177-3AD203B41FA5}">
                      <a16:colId xmlns:a16="http://schemas.microsoft.com/office/drawing/2014/main" val="1879506231"/>
                    </a:ext>
                  </a:extLst>
                </a:gridCol>
                <a:gridCol w="565617">
                  <a:extLst>
                    <a:ext uri="{9D8B030D-6E8A-4147-A177-3AD203B41FA5}">
                      <a16:colId xmlns:a16="http://schemas.microsoft.com/office/drawing/2014/main" val="327225427"/>
                    </a:ext>
                  </a:extLst>
                </a:gridCol>
                <a:gridCol w="701046">
                  <a:extLst>
                    <a:ext uri="{9D8B030D-6E8A-4147-A177-3AD203B41FA5}">
                      <a16:colId xmlns:a16="http://schemas.microsoft.com/office/drawing/2014/main" val="3489272439"/>
                    </a:ext>
                  </a:extLst>
                </a:gridCol>
                <a:gridCol w="701046">
                  <a:extLst>
                    <a:ext uri="{9D8B030D-6E8A-4147-A177-3AD203B41FA5}">
                      <a16:colId xmlns:a16="http://schemas.microsoft.com/office/drawing/2014/main" val="731165462"/>
                    </a:ext>
                  </a:extLst>
                </a:gridCol>
                <a:gridCol w="701046">
                  <a:extLst>
                    <a:ext uri="{9D8B030D-6E8A-4147-A177-3AD203B41FA5}">
                      <a16:colId xmlns:a16="http://schemas.microsoft.com/office/drawing/2014/main" val="2948705645"/>
                    </a:ext>
                  </a:extLst>
                </a:gridCol>
              </a:tblGrid>
              <a:tr h="158134">
                <a:tc gridSpan="3">
                  <a:txBody>
                    <a:bodyPr/>
                    <a:lstStyle/>
                    <a:p>
                      <a:pPr algn="ctr" rtl="0" fontAlgn="ctr">
                        <a:buNone/>
                      </a:pPr>
                      <a:r>
                        <a:rPr lang="es-CO" sz="1000" b="1" i="0" u="none" strike="noStrike" dirty="0">
                          <a:solidFill>
                            <a:srgbClr val="FFFFFF"/>
                          </a:solidFill>
                          <a:effectLst/>
                          <a:latin typeface="Calibri" panose="020F0502020204030204" pitchFamily="34" charset="0"/>
                        </a:rPr>
                        <a:t>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gridSpan="5">
                  <a:txBody>
                    <a:bodyPr/>
                    <a:lstStyle/>
                    <a:p>
                      <a:pPr algn="ctr" rtl="0" fontAlgn="ctr">
                        <a:buNone/>
                      </a:pPr>
                      <a:r>
                        <a:rPr lang="es-CO" sz="1000" b="1" i="0" u="none" strike="noStrike" dirty="0">
                          <a:solidFill>
                            <a:srgbClr val="FFFFFF"/>
                          </a:solidFill>
                          <a:effectLst/>
                          <a:latin typeface="Calibri" panose="020F0502020204030204" pitchFamily="34" charset="0"/>
                        </a:rPr>
                        <a:t>Año 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gridSpan="5">
                  <a:txBody>
                    <a:bodyPr/>
                    <a:lstStyle/>
                    <a:p>
                      <a:pPr algn="ctr" rtl="0" fontAlgn="ctr">
                        <a:buNone/>
                      </a:pPr>
                      <a:r>
                        <a:rPr lang="es-CO" sz="1000" b="1" i="0" u="none" strike="noStrike" dirty="0">
                          <a:solidFill>
                            <a:srgbClr val="FFFFFF"/>
                          </a:solidFill>
                          <a:effectLst/>
                          <a:latin typeface="Calibri" panose="020F0502020204030204" pitchFamily="34" charset="0"/>
                        </a:rPr>
                        <a:t>Año 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90315231"/>
                  </a:ext>
                </a:extLst>
              </a:tr>
              <a:tr h="429482">
                <a:tc gridSpan="3">
                  <a:txBody>
                    <a:bodyPr/>
                    <a:lstStyle/>
                    <a:p>
                      <a:pPr algn="ctr" rtl="0" fontAlgn="ctr">
                        <a:buNone/>
                      </a:pPr>
                      <a:r>
                        <a:rPr lang="es-CO" sz="1000" b="1" i="0" u="none" strike="noStrike" dirty="0">
                          <a:solidFill>
                            <a:srgbClr val="FFFFFF"/>
                          </a:solidFill>
                          <a:effectLst/>
                          <a:latin typeface="Calibri" panose="020F0502020204030204" pitchFamily="34" charset="0"/>
                        </a:rPr>
                        <a:t>Variables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h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Cobertura</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No. vacunas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Inversión vacunación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Ahorro hosp.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Cobertura</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No. vacunas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Inversión vacunación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Ahorro hosp.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IP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extLst>
                  <a:ext uri="{0D108BD9-81ED-4DB2-BD59-A6C34878D82A}">
                    <a16:rowId xmlns:a16="http://schemas.microsoft.com/office/drawing/2014/main" val="2101520342"/>
                  </a:ext>
                </a:extLst>
              </a:tr>
              <a:tr h="324175">
                <a:tc rowSpan="5">
                  <a:txBody>
                    <a:bodyPr/>
                    <a:lstStyle/>
                    <a:p>
                      <a:pPr algn="ctr" rtl="0" fontAlgn="ctr">
                        <a:buNone/>
                      </a:pPr>
                      <a:r>
                        <a:rPr lang="es-CO" sz="1000" b="1" i="0" u="none" strike="noStrike" dirty="0">
                          <a:solidFill>
                            <a:srgbClr val="FFFFFF"/>
                          </a:solidFill>
                          <a:effectLst/>
                          <a:latin typeface="Calibri" panose="020F0502020204030204" pitchFamily="34" charset="0"/>
                        </a:rPr>
                        <a:t> RSVpreF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gridSpan="2">
                  <a:txBody>
                    <a:bodyPr/>
                    <a:lstStyle/>
                    <a:p>
                      <a:pPr algn="ctr" rtl="0" fontAlgn="ctr">
                        <a:buNone/>
                      </a:pPr>
                      <a:r>
                        <a:rPr lang="es-ES" sz="1000" b="1" i="0" u="none" strike="noStrike" dirty="0">
                          <a:solidFill>
                            <a:srgbClr val="FFFFFF"/>
                          </a:solidFill>
                          <a:effectLst/>
                          <a:latin typeface="Calibri" panose="020F0502020204030204" pitchFamily="34" charset="0"/>
                        </a:rPr>
                        <a:t>Gestantes (niños menores de 1 año)</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a:txBody>
                    <a:bodyPr/>
                    <a:lstStyle/>
                    <a:p>
                      <a:pPr algn="ctr" fontAlgn="ctr">
                        <a:buNone/>
                      </a:pPr>
                      <a:r>
                        <a:rPr lang="es-CO" sz="1000" b="0" i="0" u="none" strike="noStrike" dirty="0">
                          <a:solidFill>
                            <a:srgbClr val="000000"/>
                          </a:solidFill>
                          <a:effectLst/>
                          <a:latin typeface="Calibri" panose="020F0502020204030204" pitchFamily="34" charset="0"/>
                        </a:rPr>
                        <a:t>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8.781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$ 1.711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-$ 160.851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-$ 158.610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7.931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$ 1.545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-$ 159.725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-$ 157.855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294522976"/>
                  </a:ext>
                </a:extLst>
              </a:tr>
              <a:tr h="343585">
                <a:tc vMerge="1">
                  <a:txBody>
                    <a:bodyPr/>
                    <a:lstStyle/>
                    <a:p>
                      <a:endParaRPr lang="es-CO"/>
                    </a:p>
                  </a:txBody>
                  <a:tcPr/>
                </a:tc>
                <a:tc rowSpan="4">
                  <a:txBody>
                    <a:bodyPr/>
                    <a:lstStyle/>
                    <a:p>
                      <a:pPr algn="ctr" rtl="0" fontAlgn="ctr">
                        <a:buNone/>
                      </a:pPr>
                      <a:r>
                        <a:rPr lang="es-ES" sz="1000" b="1" i="0" u="none" strike="noStrike" dirty="0">
                          <a:solidFill>
                            <a:srgbClr val="FFFFFF"/>
                          </a:solidFill>
                          <a:effectLst/>
                          <a:latin typeface="Calibri" panose="020F0502020204030204" pitchFamily="34" charset="0"/>
                        </a:rPr>
                        <a:t>Adultos mayores de 60 años con riesgo</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rtl="0" fontAlgn="ctr">
                        <a:buNone/>
                      </a:pPr>
                      <a:r>
                        <a:rPr lang="es-CO" sz="1000" b="1" i="0" u="none" strike="noStrike" dirty="0">
                          <a:solidFill>
                            <a:srgbClr val="FFFFFF"/>
                          </a:solidFill>
                          <a:effectLst/>
                          <a:latin typeface="Calibri" panose="020F0502020204030204" pitchFamily="34" charset="0"/>
                        </a:rPr>
                        <a:t>60 a 64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56.795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$ 11.064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-$ 958.162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-$ 943.705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57.493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$ 11.200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-$ 1.041.193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-$ 1.027.267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1618461187"/>
                  </a:ext>
                </a:extLst>
              </a:tr>
              <a:tr h="343585">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65 a 74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81.637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$ 15.904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-$ 51.531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-$ 1.337.442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85.714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$ 16.698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-$ 24.214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-$ 1.504.521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2759419719"/>
                  </a:ext>
                </a:extLst>
              </a:tr>
              <a:tr h="171793">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75 a 84 años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43.495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$ 8.473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-$ 720.124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-$ 709.041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46.562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$ 9.071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-$ 821.012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-$ 809.715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1820793368"/>
                  </a:ext>
                </a:extLst>
              </a:tr>
              <a:tr h="286321">
                <a:tc vMerge="1">
                  <a:txBody>
                    <a:bodyPr/>
                    <a:lstStyle/>
                    <a:p>
                      <a:endParaRPr lang="es-CO"/>
                    </a:p>
                  </a:txBody>
                  <a:tcPr/>
                </a:tc>
                <a:tc vMerge="1">
                  <a:txBody>
                    <a:bodyPr/>
                    <a:lstStyle/>
                    <a:p>
                      <a:endParaRPr lang="es-CO"/>
                    </a:p>
                  </a:txBody>
                  <a:tcPr/>
                </a:tc>
                <a:tc>
                  <a:txBody>
                    <a:bodyPr/>
                    <a:lstStyle/>
                    <a:p>
                      <a:pPr algn="ctr" rtl="0" fontAlgn="ctr">
                        <a:buNone/>
                      </a:pPr>
                      <a:r>
                        <a:rPr lang="es-CO" sz="1000" b="1" i="0" u="none" strike="noStrike" dirty="0">
                          <a:solidFill>
                            <a:srgbClr val="FFFFFF"/>
                          </a:solidFill>
                          <a:effectLst/>
                          <a:latin typeface="Calibri" panose="020F0502020204030204" pitchFamily="34" charset="0"/>
                        </a:rPr>
                        <a:t>85 años o más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5.443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$ 1.060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-$ 92.514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-$ 91.129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5.941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9C0006"/>
                          </a:solidFill>
                          <a:effectLst/>
                          <a:latin typeface="Calibri" panose="020F0502020204030204" pitchFamily="34" charset="0"/>
                        </a:rPr>
                        <a:t>$ 1.157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7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-$ 103.810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-$ 102.368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3385348342"/>
                  </a:ext>
                </a:extLst>
              </a:tr>
              <a:tr h="324175">
                <a:tc>
                  <a:txBody>
                    <a:bodyPr/>
                    <a:lstStyle/>
                    <a:p>
                      <a:pPr algn="ctr" rtl="0" fontAlgn="ctr">
                        <a:buNone/>
                      </a:pPr>
                      <a:r>
                        <a:rPr lang="es-CO" sz="1000" b="1" i="0" u="none" strike="noStrike" dirty="0">
                          <a:solidFill>
                            <a:srgbClr val="FFFFFF"/>
                          </a:solidFill>
                          <a:effectLst/>
                          <a:latin typeface="Calibri" panose="020F0502020204030204" pitchFamily="34" charset="0"/>
                        </a:rPr>
                        <a:t>Nirsevimab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gridSpan="2">
                  <a:txBody>
                    <a:bodyPr/>
                    <a:lstStyle/>
                    <a:p>
                      <a:pPr algn="ctr" rtl="0" fontAlgn="ctr">
                        <a:buNone/>
                      </a:pPr>
                      <a:r>
                        <a:rPr lang="es-ES" sz="1000" b="1" i="0" u="none" strike="noStrike" dirty="0">
                          <a:solidFill>
                            <a:srgbClr val="FFFFFF"/>
                          </a:solidFill>
                          <a:effectLst/>
                          <a:latin typeface="Calibri" panose="020F0502020204030204" pitchFamily="34" charset="0"/>
                        </a:rPr>
                        <a:t>Niños de madres no vacunadas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285B6A"/>
                    </a:solidFill>
                  </a:tcPr>
                </a:tc>
                <a:tc hMerge="1">
                  <a:txBody>
                    <a:bodyPr/>
                    <a:lstStyle/>
                    <a:p>
                      <a:endParaRPr lang="es-CO"/>
                    </a:p>
                  </a:txBody>
                  <a:tcPr/>
                </a:tc>
                <a:tc>
                  <a:txBody>
                    <a:bodyPr/>
                    <a:lstStyle/>
                    <a:p>
                      <a:pPr algn="ctr" fontAlgn="ctr">
                        <a:buNone/>
                      </a:pPr>
                      <a:r>
                        <a:rPr lang="es-CO" sz="1000" b="0" i="0" u="none" strike="noStrike" dirty="0">
                          <a:solidFill>
                            <a:srgbClr val="000000"/>
                          </a:solidFill>
                          <a:effectLst/>
                          <a:latin typeface="Calibri" panose="020F0502020204030204" pitchFamily="34" charset="0"/>
                        </a:rPr>
                        <a:t>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$ 0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6100"/>
                          </a:solidFill>
                          <a:effectLst/>
                          <a:latin typeface="Calibri" panose="020F0502020204030204" pitchFamily="34" charset="0"/>
                        </a:rPr>
                        <a:t>-$ 48.822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-$ 48.878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0000"/>
                          </a:solidFill>
                          <a:effectLst/>
                          <a:latin typeface="Calibri" panose="020F0502020204030204" pitchFamily="34" charset="0"/>
                        </a:rPr>
                        <a:t>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0000"/>
                          </a:solidFill>
                          <a:effectLst/>
                          <a:latin typeface="Calibri" panose="020F0502020204030204" pitchFamily="34" charset="0"/>
                        </a:rPr>
                        <a:t>$ 0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buNone/>
                      </a:pPr>
                      <a:r>
                        <a:rPr lang="es-CO" sz="1000" b="0" i="0" u="none" strike="noStrike" dirty="0">
                          <a:solidFill>
                            <a:srgbClr val="006100"/>
                          </a:solidFill>
                          <a:effectLst/>
                          <a:latin typeface="Calibri" panose="020F0502020204030204" pitchFamily="34" charset="0"/>
                        </a:rPr>
                        <a:t>-$ 22.941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tc>
                  <a:txBody>
                    <a:bodyPr/>
                    <a:lstStyle/>
                    <a:p>
                      <a:pPr algn="ctr" fontAlgn="ctr">
                        <a:buNone/>
                      </a:pPr>
                      <a:r>
                        <a:rPr lang="es-CO" sz="1000" b="0" i="0" u="none" strike="noStrike" dirty="0">
                          <a:solidFill>
                            <a:srgbClr val="006100"/>
                          </a:solidFill>
                          <a:effectLst/>
                          <a:latin typeface="Calibri" panose="020F0502020204030204" pitchFamily="34" charset="0"/>
                        </a:rPr>
                        <a:t>-$ 22.967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6EFCE"/>
                    </a:solidFill>
                  </a:tcPr>
                </a:tc>
                <a:extLst>
                  <a:ext uri="{0D108BD9-81ED-4DB2-BD59-A6C34878D82A}">
                    <a16:rowId xmlns:a16="http://schemas.microsoft.com/office/drawing/2014/main" val="3593589772"/>
                  </a:ext>
                </a:extLst>
              </a:tr>
            </a:tbl>
          </a:graphicData>
        </a:graphic>
      </p:graphicFrame>
      <p:sp>
        <p:nvSpPr>
          <p:cNvPr id="13" name="CuadroTexto 12">
            <a:extLst>
              <a:ext uri="{FF2B5EF4-FFF2-40B4-BE49-F238E27FC236}">
                <a16:creationId xmlns:a16="http://schemas.microsoft.com/office/drawing/2014/main" id="{694365E8-9BD5-4361-94AC-D47A4BAF9044}"/>
              </a:ext>
            </a:extLst>
          </p:cNvPr>
          <p:cNvSpPr txBox="1"/>
          <p:nvPr/>
        </p:nvSpPr>
        <p:spPr>
          <a:xfrm>
            <a:off x="262797" y="6547214"/>
            <a:ext cx="6110748" cy="276999"/>
          </a:xfrm>
          <a:prstGeom prst="rect">
            <a:avLst/>
          </a:prstGeom>
          <a:noFill/>
        </p:spPr>
        <p:txBody>
          <a:bodyPr wrap="square">
            <a:spAutoFit/>
          </a:bodyPr>
          <a:lstStyle/>
          <a:p>
            <a:r>
              <a:rPr lang="es-CO" sz="1200" i="1" dirty="0">
                <a:latin typeface="Calibri" panose="020F0502020204030204" pitchFamily="34" charset="0"/>
                <a:ea typeface="Calibri" panose="020F0502020204030204" pitchFamily="34" charset="0"/>
                <a:cs typeface="Calibri" panose="020F0502020204030204" pitchFamily="34" charset="0"/>
              </a:rPr>
              <a:t>Los valores del AIP están expresados en millones</a:t>
            </a:r>
          </a:p>
        </p:txBody>
      </p:sp>
    </p:spTree>
    <p:extLst>
      <p:ext uri="{BB962C8B-B14F-4D97-AF65-F5344CB8AC3E}">
        <p14:creationId xmlns:p14="http://schemas.microsoft.com/office/powerpoint/2010/main" val="396858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41D23C-D342-F935-A765-01B47B00CC2A}"/>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87C50DF9-C6D1-95D5-7EE8-663E63850072}"/>
              </a:ext>
            </a:extLst>
          </p:cNvPr>
          <p:cNvGrpSpPr/>
          <p:nvPr/>
        </p:nvGrpSpPr>
        <p:grpSpPr>
          <a:xfrm>
            <a:off x="91391" y="75566"/>
            <a:ext cx="2164963" cy="497940"/>
            <a:chOff x="4128179" y="605454"/>
            <a:chExt cx="2164963" cy="497940"/>
          </a:xfrm>
        </p:grpSpPr>
        <p:pic>
          <p:nvPicPr>
            <p:cNvPr id="6" name="Imagen 5" descr="Texto&#10;&#10;Descripción generada automáticamente">
              <a:extLst>
                <a:ext uri="{FF2B5EF4-FFF2-40B4-BE49-F238E27FC236}">
                  <a16:creationId xmlns:a16="http://schemas.microsoft.com/office/drawing/2014/main" id="{9A83246C-AAA4-6FCE-5E16-C97878B91B49}"/>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9" name="Imagen 8" descr="Texto&#10;&#10;Descripción generada automáticamente">
              <a:extLst>
                <a:ext uri="{FF2B5EF4-FFF2-40B4-BE49-F238E27FC236}">
                  <a16:creationId xmlns:a16="http://schemas.microsoft.com/office/drawing/2014/main" id="{47F0F814-D8BB-262B-CF04-1E925AB13A68}"/>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7" name="CuadroTexto 16">
            <a:extLst>
              <a:ext uri="{FF2B5EF4-FFF2-40B4-BE49-F238E27FC236}">
                <a16:creationId xmlns:a16="http://schemas.microsoft.com/office/drawing/2014/main" id="{6DF070CE-48F2-9829-4850-F1486EF91E63}"/>
              </a:ext>
            </a:extLst>
          </p:cNvPr>
          <p:cNvSpPr txBox="1"/>
          <p:nvPr/>
        </p:nvSpPr>
        <p:spPr>
          <a:xfrm>
            <a:off x="2332136" y="19252"/>
            <a:ext cx="7527727" cy="707886"/>
          </a:xfrm>
          <a:prstGeom prst="rect">
            <a:avLst/>
          </a:prstGeom>
          <a:noFill/>
        </p:spPr>
        <p:txBody>
          <a:bodyPr wrap="square">
            <a:spAutoFit/>
          </a:bodyPr>
          <a:lstStyle>
            <a:defPPr>
              <a:defRPr lang="es-CO"/>
            </a:defPPr>
            <a:lvl1pPr algn="just" fontAlgn="base">
              <a:spcBef>
                <a:spcPts val="1200"/>
              </a:spcBef>
              <a:defRPr sz="5000" b="1" i="0">
                <a:solidFill>
                  <a:srgbClr val="000000"/>
                </a:solidFill>
                <a:effectLst/>
                <a:latin typeface="Calibri" panose="020F0502020204030204" pitchFamily="34" charset="0"/>
              </a:defRPr>
            </a:lvl1pPr>
          </a:lstStyle>
          <a:p>
            <a:pPr algn="ctr"/>
            <a:r>
              <a:rPr lang="es-ES" sz="4000" dirty="0">
                <a:solidFill>
                  <a:srgbClr val="285B6A"/>
                </a:solidFill>
                <a:effectLst>
                  <a:outerShdw blurRad="38100" dist="38100" dir="2700000" algn="tl">
                    <a:srgbClr val="000000">
                      <a:alpha val="43137"/>
                    </a:srgbClr>
                  </a:outerShdw>
                </a:effectLst>
                <a:latin typeface="Calibri Light"/>
                <a:ea typeface="Calibri Light"/>
                <a:cs typeface="Calibri Light"/>
              </a:rPr>
              <a:t>Resultados escenario de cobertura</a:t>
            </a:r>
          </a:p>
        </p:txBody>
      </p:sp>
      <p:sp>
        <p:nvSpPr>
          <p:cNvPr id="3" name="CuadroTexto 2">
            <a:extLst>
              <a:ext uri="{FF2B5EF4-FFF2-40B4-BE49-F238E27FC236}">
                <a16:creationId xmlns:a16="http://schemas.microsoft.com/office/drawing/2014/main" id="{309C4C48-1AE6-9658-4AC0-F885FDA386CD}"/>
              </a:ext>
            </a:extLst>
          </p:cNvPr>
          <p:cNvSpPr txBox="1"/>
          <p:nvPr/>
        </p:nvSpPr>
        <p:spPr>
          <a:xfrm>
            <a:off x="933398" y="834936"/>
            <a:ext cx="10236171" cy="646331"/>
          </a:xfrm>
          <a:prstGeom prst="rect">
            <a:avLst/>
          </a:prstGeom>
          <a:noFill/>
        </p:spPr>
        <p:txBody>
          <a:bodyPr wrap="square" rtlCol="0">
            <a:spAutoFit/>
          </a:bodyPr>
          <a:lstStyle/>
          <a:p>
            <a:pPr algn="ctr"/>
            <a:r>
              <a:rPr lang="es-ES" b="1" i="1" dirty="0">
                <a:solidFill>
                  <a:srgbClr val="1580A2"/>
                </a:solidFill>
                <a:latin typeface="Calibri" panose="020F0502020204030204" pitchFamily="34" charset="0"/>
                <a:ea typeface="Calibri" panose="020F0502020204030204" pitchFamily="34" charset="0"/>
                <a:cs typeface="Calibri" panose="020F0502020204030204" pitchFamily="34" charset="0"/>
              </a:rPr>
              <a:t>Vacunación a gestantes y adultos mayores con Abrysvo y Nirsevimab en niños menores de 1 año, hijos de madres no vacunadas</a:t>
            </a:r>
          </a:p>
        </p:txBody>
      </p:sp>
      <p:graphicFrame>
        <p:nvGraphicFramePr>
          <p:cNvPr id="7" name="Tabla 6">
            <a:extLst>
              <a:ext uri="{FF2B5EF4-FFF2-40B4-BE49-F238E27FC236}">
                <a16:creationId xmlns:a16="http://schemas.microsoft.com/office/drawing/2014/main" id="{0D351437-195C-081D-E423-4B0CC0790600}"/>
              </a:ext>
            </a:extLst>
          </p:cNvPr>
          <p:cNvGraphicFramePr>
            <a:graphicFrameLocks noGrp="1"/>
          </p:cNvGraphicFramePr>
          <p:nvPr/>
        </p:nvGraphicFramePr>
        <p:xfrm>
          <a:off x="1296365" y="1589065"/>
          <a:ext cx="9676434" cy="4791701"/>
        </p:xfrm>
        <a:graphic>
          <a:graphicData uri="http://schemas.openxmlformats.org/drawingml/2006/table">
            <a:tbl>
              <a:tblPr/>
              <a:tblGrid>
                <a:gridCol w="3628664">
                  <a:extLst>
                    <a:ext uri="{9D8B030D-6E8A-4147-A177-3AD203B41FA5}">
                      <a16:colId xmlns:a16="http://schemas.microsoft.com/office/drawing/2014/main" val="1264310313"/>
                    </a:ext>
                  </a:extLst>
                </a:gridCol>
                <a:gridCol w="1209554">
                  <a:extLst>
                    <a:ext uri="{9D8B030D-6E8A-4147-A177-3AD203B41FA5}">
                      <a16:colId xmlns:a16="http://schemas.microsoft.com/office/drawing/2014/main" val="3372659311"/>
                    </a:ext>
                  </a:extLst>
                </a:gridCol>
                <a:gridCol w="1209554">
                  <a:extLst>
                    <a:ext uri="{9D8B030D-6E8A-4147-A177-3AD203B41FA5}">
                      <a16:colId xmlns:a16="http://schemas.microsoft.com/office/drawing/2014/main" val="4011610140"/>
                    </a:ext>
                  </a:extLst>
                </a:gridCol>
                <a:gridCol w="1209554">
                  <a:extLst>
                    <a:ext uri="{9D8B030D-6E8A-4147-A177-3AD203B41FA5}">
                      <a16:colId xmlns:a16="http://schemas.microsoft.com/office/drawing/2014/main" val="2463505902"/>
                    </a:ext>
                  </a:extLst>
                </a:gridCol>
                <a:gridCol w="1209554">
                  <a:extLst>
                    <a:ext uri="{9D8B030D-6E8A-4147-A177-3AD203B41FA5}">
                      <a16:colId xmlns:a16="http://schemas.microsoft.com/office/drawing/2014/main" val="1163449156"/>
                    </a:ext>
                  </a:extLst>
                </a:gridCol>
                <a:gridCol w="1209554">
                  <a:extLst>
                    <a:ext uri="{9D8B030D-6E8A-4147-A177-3AD203B41FA5}">
                      <a16:colId xmlns:a16="http://schemas.microsoft.com/office/drawing/2014/main" val="829539542"/>
                    </a:ext>
                  </a:extLst>
                </a:gridCol>
              </a:tblGrid>
              <a:tr h="258731">
                <a:tc>
                  <a:txBody>
                    <a:bodyPr/>
                    <a:lstStyle/>
                    <a:p>
                      <a:pPr algn="ctr" fontAlgn="ctr">
                        <a:buNone/>
                      </a:pPr>
                      <a:r>
                        <a:rPr lang="es-CO" sz="1300" b="1" i="0" u="none" strike="noStrike" dirty="0">
                          <a:solidFill>
                            <a:srgbClr val="FFFFFF"/>
                          </a:solidFill>
                          <a:effectLst/>
                          <a:latin typeface="Calibri" panose="020F0502020204030204" pitchFamily="34" charset="0"/>
                        </a:rPr>
                        <a:t>Diferencia de escenarios - AIP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rPr>
                        <a:t>Año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rPr>
                        <a:t>Año 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rPr>
                        <a:t>Año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rPr>
                        <a:t>Año 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tc>
                  <a:txBody>
                    <a:bodyPr/>
                    <a:lstStyle/>
                    <a:p>
                      <a:pPr algn="ctr" fontAlgn="ctr">
                        <a:buNone/>
                      </a:pPr>
                      <a:r>
                        <a:rPr lang="es-CO" sz="1300" b="1" i="0" u="none" strike="noStrike" dirty="0">
                          <a:solidFill>
                            <a:srgbClr val="FFFFFF"/>
                          </a:solidFill>
                          <a:effectLst/>
                          <a:latin typeface="Calibri" panose="020F0502020204030204" pitchFamily="34" charset="0"/>
                        </a:rPr>
                        <a:t>Año 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5B6A"/>
                    </a:solidFill>
                  </a:tcPr>
                </a:tc>
                <a:extLst>
                  <a:ext uri="{0D108BD9-81ED-4DB2-BD59-A6C34878D82A}">
                    <a16:rowId xmlns:a16="http://schemas.microsoft.com/office/drawing/2014/main" val="318026478"/>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Niños ≤ 1 año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-$ 48.888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-$ 119.609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-$ 144.212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-$ 158.610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-$ 157.855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458788920"/>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$ 2.595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$ 2.166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$ 1.933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$ 1.711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$ 1.545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941222665"/>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-$ 52.202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-$ 122.422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-$ 146.855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-$ 160.851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-$ 159.725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587675473"/>
                  </a:ext>
                </a:extLst>
              </a:tr>
              <a:tr h="248382">
                <a:tc>
                  <a:txBody>
                    <a:bodyPr/>
                    <a:lstStyle/>
                    <a:p>
                      <a:pPr algn="l" fontAlgn="b">
                        <a:buNone/>
                      </a:pPr>
                      <a:r>
                        <a:rPr lang="es-ES" sz="1300" b="1" i="0" u="none" strike="noStrike" dirty="0">
                          <a:solidFill>
                            <a:srgbClr val="000000"/>
                          </a:solidFill>
                          <a:effectLst/>
                          <a:latin typeface="Calibri" panose="020F0502020204030204" pitchFamily="34" charset="0"/>
                        </a:rPr>
                        <a:t>Niños ≤1 años de madres no vacunadas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-$ 67.701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-$ 78.472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-$ 65.011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-$ 40.207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-$ 19.542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17429066"/>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$ 14.083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$ 13.747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$ 10.416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$ 5.295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$ 2.765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08279888"/>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-$ 82.324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-$ 92.636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-$ 75.661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-$ 45.552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-$ 22.309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93813549"/>
                  </a:ext>
                </a:extLst>
              </a:tr>
              <a:tr h="248382">
                <a:tc>
                  <a:txBody>
                    <a:bodyPr/>
                    <a:lstStyle/>
                    <a:p>
                      <a:pPr algn="l" fontAlgn="b">
                        <a:buNone/>
                      </a:pPr>
                      <a:r>
                        <a:rPr lang="es-ES" sz="1300" b="1" i="0" u="none" strike="noStrike" dirty="0">
                          <a:solidFill>
                            <a:srgbClr val="000000"/>
                          </a:solidFill>
                          <a:effectLst/>
                          <a:latin typeface="Calibri" panose="020F0502020204030204" pitchFamily="34" charset="0"/>
                        </a:rPr>
                        <a:t>Adultos de 60-64 años con riesgo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-$ 126.352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-$ 429.303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-$ 733.881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-$ 943.705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-$ 1.027.267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802029879"/>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$ 1.953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$ 5.624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$ 8.593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$ 11.064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$ 11.200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983541363"/>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-$ 129.459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-$ 437.769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-$ 745.986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-$ 958.162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-$ 1.041.193</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958991041"/>
                  </a:ext>
                </a:extLst>
              </a:tr>
              <a:tr h="248382">
                <a:tc>
                  <a:txBody>
                    <a:bodyPr/>
                    <a:lstStyle/>
                    <a:p>
                      <a:pPr algn="l" fontAlgn="b">
                        <a:buNone/>
                      </a:pPr>
                      <a:r>
                        <a:rPr lang="es-ES" sz="1300" b="1" i="0" u="none" strike="noStrike" dirty="0">
                          <a:solidFill>
                            <a:srgbClr val="000000"/>
                          </a:solidFill>
                          <a:effectLst/>
                          <a:latin typeface="Calibri" panose="020F0502020204030204" pitchFamily="34" charset="0"/>
                        </a:rPr>
                        <a:t>Adultos de 65-74 años con riesgo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-$ 167.877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-$ 574.516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-$ 1.006.901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-$ 1.337.442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-$ 1.504.521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56391433"/>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$ 2.595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$ 7.540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$ 11.934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$ 15.904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$ 16.698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835469089"/>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-$ 172.005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-$ 83.506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-$ 69.122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-$ 42.683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-$ 20.755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988381099"/>
                  </a:ext>
                </a:extLst>
              </a:tr>
              <a:tr h="248382">
                <a:tc>
                  <a:txBody>
                    <a:bodyPr/>
                    <a:lstStyle/>
                    <a:p>
                      <a:pPr algn="l" fontAlgn="b">
                        <a:buNone/>
                      </a:pPr>
                      <a:r>
                        <a:rPr lang="es-ES" sz="1300" b="1" i="0" u="none" strike="noStrike" dirty="0">
                          <a:solidFill>
                            <a:srgbClr val="000000"/>
                          </a:solidFill>
                          <a:effectLst/>
                          <a:latin typeface="Calibri" panose="020F0502020204030204" pitchFamily="34" charset="0"/>
                        </a:rPr>
                        <a:t>Adultos de 75-84 años con riesgo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-$ 91.868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-$ 300.500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-$ 526.664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-$ 709.041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-$ 809.715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744343797"/>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$ 1.420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$ 3.897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$ 6.281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$ 8.473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$ 9.071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51778070"/>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-$ 94.127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-$ 306.364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-$ 535.521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-$ 720.124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-$ 821.012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982050782"/>
                  </a:ext>
                </a:extLst>
              </a:tr>
              <a:tr h="248382">
                <a:tc>
                  <a:txBody>
                    <a:bodyPr/>
                    <a:lstStyle/>
                    <a:p>
                      <a:pPr algn="l" fontAlgn="b">
                        <a:buNone/>
                      </a:pPr>
                      <a:r>
                        <a:rPr lang="es-ES" sz="1300" b="1" i="0" u="none" strike="noStrike" dirty="0">
                          <a:solidFill>
                            <a:srgbClr val="000000"/>
                          </a:solidFill>
                          <a:effectLst/>
                          <a:latin typeface="Calibri" panose="020F0502020204030204" pitchFamily="34" charset="0"/>
                        </a:rPr>
                        <a:t>Adultos de 85-99 años con riesgo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-$ 27.316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-$ 47.144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-$ 67.600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-$ 91.129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-$ 102.368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958592405"/>
                  </a:ext>
                </a:extLst>
              </a:tr>
              <a:tr h="248382">
                <a:tc>
                  <a:txBody>
                    <a:bodyPr/>
                    <a:lstStyle/>
                    <a:p>
                      <a:pPr algn="l" fontAlgn="b">
                        <a:buNone/>
                      </a:pPr>
                      <a:r>
                        <a:rPr lang="es-CO" sz="1300" b="1" i="0" u="none" strike="noStrike" dirty="0">
                          <a:solidFill>
                            <a:srgbClr val="000000"/>
                          </a:solidFill>
                          <a:effectLst/>
                          <a:latin typeface="Calibri" panose="020F0502020204030204" pitchFamily="34" charset="0"/>
                        </a:rPr>
                        <a:t>      Vacunación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9C0006"/>
                          </a:solidFill>
                          <a:effectLst/>
                          <a:latin typeface="Calibri" panose="020F0502020204030204" pitchFamily="34" charset="0"/>
                        </a:rPr>
                        <a:t>$ 422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$ 461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$ 838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$ 1.060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buNone/>
                      </a:pPr>
                      <a:r>
                        <a:rPr lang="es-CO" sz="1300" b="0" i="0" u="none" strike="noStrike" dirty="0">
                          <a:solidFill>
                            <a:srgbClr val="9C0006"/>
                          </a:solidFill>
                          <a:effectLst/>
                          <a:latin typeface="Calibri" panose="020F0502020204030204" pitchFamily="34" charset="0"/>
                        </a:rPr>
                        <a:t>$ 1.157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69308992"/>
                  </a:ext>
                </a:extLst>
              </a:tr>
              <a:tr h="258731">
                <a:tc>
                  <a:txBody>
                    <a:bodyPr/>
                    <a:lstStyle/>
                    <a:p>
                      <a:pPr algn="l" fontAlgn="b">
                        <a:buNone/>
                      </a:pPr>
                      <a:r>
                        <a:rPr lang="es-CO" sz="1300" b="1" i="0" u="none" strike="noStrike" dirty="0">
                          <a:solidFill>
                            <a:srgbClr val="000000"/>
                          </a:solidFill>
                          <a:effectLst/>
                          <a:latin typeface="Calibri" panose="020F0502020204030204" pitchFamily="34" charset="0"/>
                        </a:rPr>
                        <a:t>      Hospitalizaciones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s-CO" sz="1300" b="0" i="0" u="none" strike="noStrike" dirty="0">
                          <a:solidFill>
                            <a:srgbClr val="006100"/>
                          </a:solidFill>
                          <a:effectLst/>
                          <a:latin typeface="Calibri" panose="020F0502020204030204" pitchFamily="34" charset="0"/>
                        </a:rPr>
                        <a:t>-$ 27.988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-$ 47.827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-$ 68.784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-$ 92.514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buNone/>
                      </a:pPr>
                      <a:r>
                        <a:rPr lang="es-CO" sz="1300" b="0" i="0" u="none" strike="noStrike" dirty="0">
                          <a:solidFill>
                            <a:srgbClr val="006100"/>
                          </a:solidFill>
                          <a:effectLst/>
                          <a:latin typeface="Calibri" panose="020F0502020204030204" pitchFamily="34" charset="0"/>
                        </a:rPr>
                        <a:t>-$ 103.810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533015033"/>
                  </a:ext>
                </a:extLst>
              </a:tr>
            </a:tbl>
          </a:graphicData>
        </a:graphic>
      </p:graphicFrame>
    </p:spTree>
    <p:extLst>
      <p:ext uri="{BB962C8B-B14F-4D97-AF65-F5344CB8AC3E}">
        <p14:creationId xmlns:p14="http://schemas.microsoft.com/office/powerpoint/2010/main" val="1515637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FECE11-C6FB-4B96-8F14-2EDC4D76BBA5}"/>
            </a:ext>
          </a:extLst>
        </p:cNvPr>
        <p:cNvGrpSpPr/>
        <p:nvPr/>
      </p:nvGrpSpPr>
      <p:grpSpPr>
        <a:xfrm>
          <a:off x="0" y="0"/>
          <a:ext cx="0" cy="0"/>
          <a:chOff x="0" y="0"/>
          <a:chExt cx="0" cy="0"/>
        </a:xfrm>
      </p:grpSpPr>
      <p:sp>
        <p:nvSpPr>
          <p:cNvPr id="107" name="Google Shape;107;p15">
            <a:extLst>
              <a:ext uri="{FF2B5EF4-FFF2-40B4-BE49-F238E27FC236}">
                <a16:creationId xmlns:a16="http://schemas.microsoft.com/office/drawing/2014/main" id="{8B6DE2FD-6912-7709-0906-CE22C930F1AC}"/>
              </a:ext>
            </a:extLst>
          </p:cNvPr>
          <p:cNvSpPr/>
          <p:nvPr/>
        </p:nvSpPr>
        <p:spPr>
          <a:xfrm flipH="1">
            <a:off x="10943664" y="2532197"/>
            <a:ext cx="1245319" cy="4325448"/>
          </a:xfrm>
          <a:prstGeom prst="rtTriangle">
            <a:avLst/>
          </a:prstGeom>
          <a:solidFill>
            <a:srgbClr val="285B6A"/>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8" name="Google Shape;108;p15">
            <a:extLst>
              <a:ext uri="{FF2B5EF4-FFF2-40B4-BE49-F238E27FC236}">
                <a16:creationId xmlns:a16="http://schemas.microsoft.com/office/drawing/2014/main" id="{AEF30BD4-DE0A-4397-A7EB-E2C03FAFA8C9}"/>
              </a:ext>
            </a:extLst>
          </p:cNvPr>
          <p:cNvSpPr/>
          <p:nvPr/>
        </p:nvSpPr>
        <p:spPr>
          <a:xfrm rot="10800000">
            <a:off x="10943664" y="-52"/>
            <a:ext cx="1245319" cy="2532249"/>
          </a:xfrm>
          <a:prstGeom prst="rtTriangle">
            <a:avLst/>
          </a:prstGeom>
          <a:solidFill>
            <a:srgbClr val="36A9CA"/>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O" sz="1400" b="0" i="0" u="none" strike="noStrike" kern="0" cap="none" spc="0" normalizeH="0" baseline="0" noProof="0">
                <a:ln>
                  <a:noFill/>
                </a:ln>
                <a:solidFill>
                  <a:srgbClr val="338BA4"/>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338BA4"/>
              </a:solidFill>
              <a:effectLst/>
              <a:uLnTx/>
              <a:uFillTx/>
              <a:latin typeface="Calibri"/>
              <a:ea typeface="Calibri"/>
              <a:cs typeface="Calibri"/>
              <a:sym typeface="Calibri"/>
            </a:endParaRPr>
          </a:p>
        </p:txBody>
      </p:sp>
      <p:pic>
        <p:nvPicPr>
          <p:cNvPr id="2" name="Imagen 1">
            <a:extLst>
              <a:ext uri="{FF2B5EF4-FFF2-40B4-BE49-F238E27FC236}">
                <a16:creationId xmlns:a16="http://schemas.microsoft.com/office/drawing/2014/main" id="{1EBB2486-324D-B58D-7C84-90D9938BEEBC}"/>
              </a:ext>
            </a:extLst>
          </p:cNvPr>
          <p:cNvPicPr>
            <a:picLocks noChangeAspect="1"/>
          </p:cNvPicPr>
          <p:nvPr/>
        </p:nvPicPr>
        <p:blipFill>
          <a:blip r:embed="rId3"/>
          <a:stretch>
            <a:fillRect/>
          </a:stretch>
        </p:blipFill>
        <p:spPr>
          <a:xfrm>
            <a:off x="11070205" y="6530567"/>
            <a:ext cx="1052711" cy="242571"/>
          </a:xfrm>
          <a:prstGeom prst="rect">
            <a:avLst/>
          </a:prstGeom>
        </p:spPr>
      </p:pic>
      <p:grpSp>
        <p:nvGrpSpPr>
          <p:cNvPr id="3" name="Grupo 2">
            <a:extLst>
              <a:ext uri="{FF2B5EF4-FFF2-40B4-BE49-F238E27FC236}">
                <a16:creationId xmlns:a16="http://schemas.microsoft.com/office/drawing/2014/main" id="{0D00CBB2-6F5E-2BCD-936C-138CA167D886}"/>
              </a:ext>
            </a:extLst>
          </p:cNvPr>
          <p:cNvGrpSpPr/>
          <p:nvPr/>
        </p:nvGrpSpPr>
        <p:grpSpPr>
          <a:xfrm>
            <a:off x="69084" y="630021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02F2B8CD-87D0-98EA-9166-87B62FD153DB}"/>
                </a:ext>
              </a:extLst>
            </p:cNvPr>
            <p:cNvPicPr>
              <a:picLocks noChangeAspect="1"/>
            </p:cNvPicPr>
            <p:nvPr/>
          </p:nvPicPr>
          <p:blipFill>
            <a:blip r:embed="rId4"/>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BE15A138-33D0-1C1E-BAEF-3DDB92BD8E98}"/>
                </a:ext>
              </a:extLst>
            </p:cNvPr>
            <p:cNvPicPr>
              <a:picLocks noChangeAspect="1"/>
            </p:cNvPicPr>
            <p:nvPr/>
          </p:nvPicPr>
          <p:blipFill>
            <a:blip r:embed="rId5"/>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870FE6B6-B7D1-16D4-D112-C0E5C8586122}"/>
              </a:ext>
            </a:extLst>
          </p:cNvPr>
          <p:cNvSpPr txBox="1"/>
          <p:nvPr/>
        </p:nvSpPr>
        <p:spPr>
          <a:xfrm>
            <a:off x="1384288" y="3635306"/>
            <a:ext cx="10182035" cy="769441"/>
          </a:xfrm>
          <a:prstGeom prst="rect">
            <a:avLst/>
          </a:prstGeom>
          <a:noFill/>
        </p:spPr>
        <p:txBody>
          <a:bodyPr wrap="square" lIns="91440" tIns="45720" rIns="91440" bIns="45720" anchor="t">
            <a:spAutoFit/>
          </a:bodyPr>
          <a:lstStyle/>
          <a:p>
            <a:pPr algn="ctr" fontAlgn="base"/>
            <a:r>
              <a:rPr lang="es-ES" sz="4400" b="1" dirty="0">
                <a:solidFill>
                  <a:srgbClr val="000000"/>
                </a:solidFill>
                <a:latin typeface="+mj-lt"/>
                <a:ea typeface="Calibri"/>
                <a:cs typeface="Calibri"/>
              </a:rPr>
              <a:t>Coberturas de vacunación</a:t>
            </a:r>
          </a:p>
        </p:txBody>
      </p:sp>
      <p:sp>
        <p:nvSpPr>
          <p:cNvPr id="11" name="Google Shape;164;p20">
            <a:extLst>
              <a:ext uri="{FF2B5EF4-FFF2-40B4-BE49-F238E27FC236}">
                <a16:creationId xmlns:a16="http://schemas.microsoft.com/office/drawing/2014/main" id="{EF6976C7-8262-D71C-BE11-E83F34952BDE}"/>
              </a:ext>
            </a:extLst>
          </p:cNvPr>
          <p:cNvSpPr/>
          <p:nvPr/>
        </p:nvSpPr>
        <p:spPr>
          <a:xfrm flipH="1">
            <a:off x="0" y="2425"/>
            <a:ext cx="3074100" cy="6378300"/>
          </a:xfrm>
          <a:prstGeom prst="parallelogram">
            <a:avLst>
              <a:gd name="adj" fmla="val 71939"/>
            </a:avLst>
          </a:prstGeom>
          <a:solidFill>
            <a:srgbClr val="285B6A"/>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O" sz="1400" b="0" i="0" u="none" strike="noStrike" kern="0" cap="none" spc="0" normalizeH="0" baseline="0" noProof="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8" name="Gráfico 7" descr="Insignia 4 con relleno sólido">
            <a:extLst>
              <a:ext uri="{FF2B5EF4-FFF2-40B4-BE49-F238E27FC236}">
                <a16:creationId xmlns:a16="http://schemas.microsoft.com/office/drawing/2014/main" id="{C503D99E-233A-6649-55B9-7F3855D85AA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27517" y="2028842"/>
            <a:ext cx="1561395" cy="1561395"/>
          </a:xfrm>
          <a:prstGeom prst="rect">
            <a:avLst/>
          </a:prstGeom>
        </p:spPr>
      </p:pic>
      <p:sp>
        <p:nvSpPr>
          <p:cNvPr id="7" name="CuadroTexto 6">
            <a:extLst>
              <a:ext uri="{FF2B5EF4-FFF2-40B4-BE49-F238E27FC236}">
                <a16:creationId xmlns:a16="http://schemas.microsoft.com/office/drawing/2014/main" id="{7F4895C2-A436-3C75-581F-058DC611BF65}"/>
              </a:ext>
            </a:extLst>
          </p:cNvPr>
          <p:cNvSpPr txBox="1"/>
          <p:nvPr/>
        </p:nvSpPr>
        <p:spPr>
          <a:xfrm>
            <a:off x="3509720" y="4437458"/>
            <a:ext cx="4778658" cy="954107"/>
          </a:xfrm>
          <a:prstGeom prst="rect">
            <a:avLst/>
          </a:prstGeom>
          <a:noFill/>
        </p:spPr>
        <p:txBody>
          <a:bodyPr wrap="square">
            <a:spAutoFit/>
          </a:bodyPr>
          <a:lstStyle/>
          <a:p>
            <a:pPr algn="ctr"/>
            <a:r>
              <a:rPr lang="es-ES" sz="2800" b="0" dirty="0"/>
              <a:t>(</a:t>
            </a:r>
            <a:r>
              <a:rPr lang="es-ES" sz="2800" dirty="0"/>
              <a:t>1</a:t>
            </a:r>
            <a:r>
              <a:rPr lang="es-ES" sz="2800" b="0" dirty="0"/>
              <a:t>0 minutos)</a:t>
            </a:r>
          </a:p>
          <a:p>
            <a:pPr algn="ctr"/>
            <a:r>
              <a:rPr lang="es-ES" sz="2800" dirty="0"/>
              <a:t>Grupo PAI, SDS</a:t>
            </a:r>
            <a:endParaRPr lang="es-ES" sz="4000" b="0" dirty="0"/>
          </a:p>
        </p:txBody>
      </p:sp>
      <p:sp>
        <p:nvSpPr>
          <p:cNvPr id="9" name="Título 8">
            <a:extLst>
              <a:ext uri="{FF2B5EF4-FFF2-40B4-BE49-F238E27FC236}">
                <a16:creationId xmlns:a16="http://schemas.microsoft.com/office/drawing/2014/main" id="{1D6CB745-BB4E-D4E4-2CB5-3EF23AD36C3C}"/>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2829068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F8003-D141-7483-8D4D-AEC7DCE0B7B4}"/>
              </a:ext>
            </a:extLst>
          </p:cNvPr>
          <p:cNvSpPr>
            <a:spLocks noGrp="1"/>
          </p:cNvSpPr>
          <p:nvPr>
            <p:ph type="ctrTitle"/>
          </p:nvPr>
        </p:nvSpPr>
        <p:spPr>
          <a:xfrm>
            <a:off x="1231783" y="1907526"/>
            <a:ext cx="7723531" cy="1514230"/>
          </a:xfrm>
        </p:spPr>
        <p:txBody>
          <a:bodyPr/>
          <a:lstStyle/>
          <a:p>
            <a:r>
              <a:rPr lang="es-MX" dirty="0">
                <a:latin typeface="Arial Narrow" panose="020B0606020202030204" pitchFamily="34" charset="0"/>
              </a:rPr>
              <a:t>Programa Ampliado de Inmunizaciones –PAI-</a:t>
            </a:r>
            <a:endParaRPr lang="en-CO" dirty="0">
              <a:latin typeface="Arial Narrow" panose="020B0606020202030204" pitchFamily="34" charset="0"/>
            </a:endParaRPr>
          </a:p>
        </p:txBody>
      </p:sp>
      <p:sp>
        <p:nvSpPr>
          <p:cNvPr id="5" name="Subtitle 4">
            <a:extLst>
              <a:ext uri="{FF2B5EF4-FFF2-40B4-BE49-F238E27FC236}">
                <a16:creationId xmlns:a16="http://schemas.microsoft.com/office/drawing/2014/main" id="{E2AF1B0E-3F0C-1296-056E-C57353387C87}"/>
              </a:ext>
            </a:extLst>
          </p:cNvPr>
          <p:cNvSpPr>
            <a:spLocks noGrp="1"/>
          </p:cNvSpPr>
          <p:nvPr>
            <p:ph type="subTitle" idx="1"/>
          </p:nvPr>
        </p:nvSpPr>
        <p:spPr/>
        <p:txBody>
          <a:bodyPr/>
          <a:lstStyle/>
          <a:p>
            <a:r>
              <a:rPr lang="es-MX" dirty="0">
                <a:latin typeface="Arial Narrow" panose="020B0606020202030204" pitchFamily="34" charset="0"/>
              </a:rPr>
              <a:t>14 de Agosto 2025</a:t>
            </a:r>
            <a:endParaRPr lang="en-CO" dirty="0">
              <a:latin typeface="Arial Narrow" panose="020B0606020202030204" pitchFamily="34" charset="0"/>
            </a:endParaRPr>
          </a:p>
        </p:txBody>
      </p:sp>
      <p:pic>
        <p:nvPicPr>
          <p:cNvPr id="2" name="Imagen 1">
            <a:extLst>
              <a:ext uri="{FF2B5EF4-FFF2-40B4-BE49-F238E27FC236}">
                <a16:creationId xmlns:a16="http://schemas.microsoft.com/office/drawing/2014/main" id="{8F89A230-2E27-4D8B-C506-ECE12AC843C4}"/>
              </a:ext>
            </a:extLst>
          </p:cNvPr>
          <p:cNvPicPr>
            <a:picLocks noChangeAspect="1"/>
          </p:cNvPicPr>
          <p:nvPr/>
        </p:nvPicPr>
        <p:blipFill>
          <a:blip r:embed="rId2"/>
          <a:stretch>
            <a:fillRect/>
          </a:stretch>
        </p:blipFill>
        <p:spPr>
          <a:xfrm>
            <a:off x="917507" y="3914239"/>
            <a:ext cx="2681740" cy="2210765"/>
          </a:xfrm>
          <a:prstGeom prst="rect">
            <a:avLst/>
          </a:prstGeom>
        </p:spPr>
      </p:pic>
    </p:spTree>
    <p:extLst>
      <p:ext uri="{BB962C8B-B14F-4D97-AF65-F5344CB8AC3E}">
        <p14:creationId xmlns:p14="http://schemas.microsoft.com/office/powerpoint/2010/main" val="4125444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172243" cy="3124064"/>
          </a:xfrm>
          <a:prstGeom prst="rect">
            <a:avLst/>
          </a:prstGeom>
        </p:spPr>
      </p:pic>
      <p:pic>
        <p:nvPicPr>
          <p:cNvPr id="3" name="object 3"/>
          <p:cNvPicPr/>
          <p:nvPr/>
        </p:nvPicPr>
        <p:blipFill>
          <a:blip r:embed="rId3" cstate="print"/>
          <a:stretch>
            <a:fillRect/>
          </a:stretch>
        </p:blipFill>
        <p:spPr>
          <a:xfrm>
            <a:off x="9577578" y="6088265"/>
            <a:ext cx="2160016" cy="467614"/>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algn="ctr" defTabSz="914377">
              <a:lnSpc>
                <a:spcPct val="100000"/>
              </a:lnSpc>
              <a:spcBef>
                <a:spcPts val="0"/>
              </a:spcBef>
              <a:buClr>
                <a:srgbClr val="000000"/>
              </a:buClr>
              <a:defRPr/>
            </a:pPr>
            <a:r>
              <a:rPr sz="2400" kern="0" dirty="0">
                <a:solidFill>
                  <a:srgbClr val="36A9CA"/>
                </a:solidFill>
                <a:latin typeface="Arial Narrow" panose="020B0606020202030204" pitchFamily="34" charset="0"/>
                <a:cs typeface="+mn-cs"/>
              </a:rPr>
              <a:t>Comparativo cumplimiento de metas vacunación Influenza.</a:t>
            </a:r>
          </a:p>
          <a:p>
            <a:pPr algn="ctr" defTabSz="914377">
              <a:lnSpc>
                <a:spcPct val="100000"/>
              </a:lnSpc>
              <a:spcBef>
                <a:spcPts val="0"/>
              </a:spcBef>
              <a:buClr>
                <a:srgbClr val="000000"/>
              </a:buClr>
              <a:defRPr/>
            </a:pPr>
            <a:r>
              <a:rPr sz="2400" kern="0" dirty="0">
                <a:solidFill>
                  <a:srgbClr val="36A9CA"/>
                </a:solidFill>
                <a:latin typeface="Arial Narrow" panose="020B0606020202030204" pitchFamily="34" charset="0"/>
                <a:cs typeface="+mn-cs"/>
              </a:rPr>
              <a:t>2019-202</a:t>
            </a:r>
            <a:r>
              <a:rPr lang="es-MX" sz="2400" kern="0" dirty="0">
                <a:solidFill>
                  <a:srgbClr val="36A9CA"/>
                </a:solidFill>
                <a:latin typeface="Arial Narrow" panose="020B0606020202030204" pitchFamily="34" charset="0"/>
                <a:cs typeface="+mn-cs"/>
              </a:rPr>
              <a:t>4 Anual 2025 corte 4 de agosto</a:t>
            </a:r>
            <a:r>
              <a:rPr sz="2400" kern="0" dirty="0">
                <a:solidFill>
                  <a:srgbClr val="36A9CA"/>
                </a:solidFill>
                <a:latin typeface="Arial Narrow" panose="020B0606020202030204" pitchFamily="34" charset="0"/>
                <a:cs typeface="+mn-cs"/>
              </a:rPr>
              <a:t>. Bogotá</a:t>
            </a:r>
          </a:p>
        </p:txBody>
      </p:sp>
      <p:sp>
        <p:nvSpPr>
          <p:cNvPr id="8" name="object 8"/>
          <p:cNvSpPr txBox="1"/>
          <p:nvPr/>
        </p:nvSpPr>
        <p:spPr>
          <a:xfrm>
            <a:off x="985519" y="5376164"/>
            <a:ext cx="8637270" cy="1513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Fuente:</a:t>
            </a:r>
            <a:r>
              <a:rPr kumimoji="0" sz="900" b="0" i="0" u="none" strike="noStrike" kern="1200" cap="none" spc="-3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Aplicativo</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PAI</a:t>
            </a:r>
            <a:r>
              <a:rPr kumimoji="0" sz="900" b="0" i="0" u="none" strike="noStrike" kern="1200" cap="none" spc="-1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2.0</a:t>
            </a:r>
            <a:r>
              <a:rPr kumimoji="0" sz="900" b="0" i="0" u="none" strike="noStrike" kern="1200" cap="none" spc="-1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SDS</a:t>
            </a:r>
            <a:r>
              <a:rPr kumimoji="0" sz="900" b="0" i="0" u="none" strike="noStrike" kern="1200" cap="none" spc="-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y</a:t>
            </a:r>
            <a:r>
              <a:rPr kumimoji="0" sz="900" b="0" i="0" u="none" strike="noStrike" kern="1200" cap="none" spc="-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reporte</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mensual</a:t>
            </a:r>
            <a:r>
              <a:rPr kumimoji="0" sz="900" b="0" i="0" u="none" strike="noStrike" kern="1200" cap="none" spc="-3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de</a:t>
            </a:r>
            <a:r>
              <a:rPr kumimoji="0" sz="900" b="0" i="0" u="none" strike="noStrike" kern="1200" cap="none" spc="-1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vacunación</a:t>
            </a:r>
            <a:r>
              <a:rPr kumimoji="0" sz="900" b="0" i="0" u="none" strike="noStrike" kern="1200" cap="none" spc="-4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influenza.</a:t>
            </a:r>
            <a:r>
              <a:rPr kumimoji="0" sz="900" b="0" i="0" u="none" strike="noStrike" kern="1200" cap="none" spc="-3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Sistema</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de</a:t>
            </a:r>
            <a:r>
              <a:rPr kumimoji="0" sz="900" b="0" i="0" u="none" strike="noStrike" kern="1200" cap="none" spc="-1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información</a:t>
            </a:r>
            <a:r>
              <a:rPr kumimoji="0" sz="900" b="0" i="0" u="none" strike="noStrike" kern="1200" cap="none" spc="-5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PAI.</a:t>
            </a:r>
            <a:r>
              <a:rPr kumimoji="0" sz="900" b="0" i="0" u="none" strike="noStrike" kern="1200" cap="none" spc="-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Secretaría</a:t>
            </a:r>
            <a:r>
              <a:rPr kumimoji="0" sz="900" b="0" i="0" u="none" strike="noStrike" kern="1200" cap="none" spc="-3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Distrital</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de</a:t>
            </a:r>
            <a:r>
              <a:rPr kumimoji="0" sz="900" b="0" i="0" u="none" strike="noStrike" kern="1200" cap="none" spc="3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Salud</a:t>
            </a:r>
            <a:r>
              <a:rPr kumimoji="0" sz="900" b="0" i="0" u="none" strike="noStrike" kern="1200" cap="none" spc="-1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a:t>
            </a:r>
            <a:r>
              <a:rPr kumimoji="0" sz="900" b="0" i="0" u="none" strike="noStrike" kern="1200" cap="none" spc="-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Bogotá.</a:t>
            </a:r>
            <a:r>
              <a:rPr kumimoji="0" sz="900" b="0" i="0" u="none" strike="noStrike" kern="1200" cap="none" spc="-30"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2019</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a</a:t>
            </a:r>
            <a:r>
              <a:rPr kumimoji="0" sz="900" b="0" i="0" u="none" strike="noStrike" kern="1200" cap="none" spc="-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202</a:t>
            </a:r>
            <a:r>
              <a:rPr kumimoji="0" lang="es-MX"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5</a:t>
            </a:r>
            <a:r>
              <a:rPr kumimoji="0" sz="900" b="0" i="0" u="none" strike="noStrike" kern="1200" cap="none" spc="-25" normalizeH="0" baseline="0" noProof="0" dirty="0">
                <a:ln>
                  <a:noFill/>
                </a:ln>
                <a:solidFill>
                  <a:srgbClr val="333333"/>
                </a:solidFill>
                <a:effectLst/>
                <a:uLnTx/>
                <a:uFillTx/>
                <a:latin typeface="Arial Narrow" panose="020B0606020202030204" pitchFamily="34" charset="0"/>
                <a:ea typeface="+mn-ea"/>
                <a:cs typeface="Arial MT"/>
              </a:rPr>
              <a:t> </a:t>
            </a:r>
            <a:r>
              <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a:t>
            </a:r>
            <a:r>
              <a:rPr kumimoji="0" lang="es-MX"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rPr>
              <a:t>04 ago </a:t>
            </a:r>
            <a:r>
              <a:rPr kumimoji="0" sz="900" b="0" i="0" u="none" strike="noStrike" kern="1200" cap="none" spc="-10" normalizeH="0" baseline="0" noProof="0" dirty="0">
                <a:ln>
                  <a:noFill/>
                </a:ln>
                <a:solidFill>
                  <a:srgbClr val="333333"/>
                </a:solidFill>
                <a:effectLst/>
                <a:uLnTx/>
                <a:uFillTx/>
                <a:latin typeface="Arial Narrow" panose="020B0606020202030204" pitchFamily="34" charset="0"/>
                <a:ea typeface="+mn-ea"/>
                <a:cs typeface="Arial MT"/>
              </a:rPr>
              <a:t>/2025)</a:t>
            </a:r>
            <a:endParaRPr kumimoji="0" sz="9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Arial MT"/>
            </a:endParaRPr>
          </a:p>
        </p:txBody>
      </p:sp>
      <p:graphicFrame>
        <p:nvGraphicFramePr>
          <p:cNvPr id="10" name="Tabla 9"/>
          <p:cNvGraphicFramePr>
            <a:graphicFrameLocks noGrp="1"/>
          </p:cNvGraphicFramePr>
          <p:nvPr/>
        </p:nvGraphicFramePr>
        <p:xfrm>
          <a:off x="985519" y="1777681"/>
          <a:ext cx="10280469" cy="3277646"/>
        </p:xfrm>
        <a:graphic>
          <a:graphicData uri="http://schemas.openxmlformats.org/drawingml/2006/table">
            <a:tbl>
              <a:tblPr/>
              <a:tblGrid>
                <a:gridCol w="1551389">
                  <a:extLst>
                    <a:ext uri="{9D8B030D-6E8A-4147-A177-3AD203B41FA5}">
                      <a16:colId xmlns:a16="http://schemas.microsoft.com/office/drawing/2014/main" val="4038594006"/>
                    </a:ext>
                  </a:extLst>
                </a:gridCol>
                <a:gridCol w="1589924">
                  <a:extLst>
                    <a:ext uri="{9D8B030D-6E8A-4147-A177-3AD203B41FA5}">
                      <a16:colId xmlns:a16="http://schemas.microsoft.com/office/drawing/2014/main" val="1926295332"/>
                    </a:ext>
                  </a:extLst>
                </a:gridCol>
                <a:gridCol w="1799960">
                  <a:extLst>
                    <a:ext uri="{9D8B030D-6E8A-4147-A177-3AD203B41FA5}">
                      <a16:colId xmlns:a16="http://schemas.microsoft.com/office/drawing/2014/main" val="1983140069"/>
                    </a:ext>
                  </a:extLst>
                </a:gridCol>
                <a:gridCol w="1208875">
                  <a:extLst>
                    <a:ext uri="{9D8B030D-6E8A-4147-A177-3AD203B41FA5}">
                      <a16:colId xmlns:a16="http://schemas.microsoft.com/office/drawing/2014/main" val="2145346041"/>
                    </a:ext>
                  </a:extLst>
                </a:gridCol>
                <a:gridCol w="1208875">
                  <a:extLst>
                    <a:ext uri="{9D8B030D-6E8A-4147-A177-3AD203B41FA5}">
                      <a16:colId xmlns:a16="http://schemas.microsoft.com/office/drawing/2014/main" val="723247903"/>
                    </a:ext>
                  </a:extLst>
                </a:gridCol>
                <a:gridCol w="1712571">
                  <a:extLst>
                    <a:ext uri="{9D8B030D-6E8A-4147-A177-3AD203B41FA5}">
                      <a16:colId xmlns:a16="http://schemas.microsoft.com/office/drawing/2014/main" val="39642103"/>
                    </a:ext>
                  </a:extLst>
                </a:gridCol>
                <a:gridCol w="1208875">
                  <a:extLst>
                    <a:ext uri="{9D8B030D-6E8A-4147-A177-3AD203B41FA5}">
                      <a16:colId xmlns:a16="http://schemas.microsoft.com/office/drawing/2014/main" val="1441659156"/>
                    </a:ext>
                  </a:extLst>
                </a:gridCol>
              </a:tblGrid>
              <a:tr h="294749">
                <a:tc>
                  <a:txBody>
                    <a:bodyPr/>
                    <a:lstStyle/>
                    <a:p>
                      <a:pPr algn="ctr" fontAlgn="ctr"/>
                      <a:r>
                        <a:rPr lang="es-CO" sz="1600" b="1" i="0" u="none" strike="noStrike" dirty="0">
                          <a:effectLst/>
                          <a:latin typeface="Arial Narrow" panose="020B0606020202030204" pitchFamily="34" charset="0"/>
                        </a:rPr>
                        <a:t>Población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3">
                  <a:txBody>
                    <a:bodyPr/>
                    <a:lstStyle/>
                    <a:p>
                      <a:pPr algn="ctr" fontAlgn="ctr"/>
                      <a:r>
                        <a:rPr lang="es-CO" sz="1600" b="1" i="0" u="none" strike="noStrike" dirty="0">
                          <a:effectLst/>
                          <a:latin typeface="Arial Narrow" panose="020B0606020202030204" pitchFamily="34" charset="0"/>
                        </a:rPr>
                        <a:t>60 y más años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s-CO"/>
                    </a:p>
                  </a:txBody>
                  <a:tcPr/>
                </a:tc>
                <a:tc hMerge="1">
                  <a:txBody>
                    <a:bodyPr/>
                    <a:lstStyle/>
                    <a:p>
                      <a:endParaRPr lang="es-CO"/>
                    </a:p>
                  </a:txBody>
                  <a:tcPr/>
                </a:tc>
                <a:tc gridSpan="3">
                  <a:txBody>
                    <a:bodyPr/>
                    <a:lstStyle/>
                    <a:p>
                      <a:pPr algn="ctr" fontAlgn="ctr"/>
                      <a:r>
                        <a:rPr lang="es-CO" sz="1600" b="1" i="0" u="none" strike="noStrike" dirty="0">
                          <a:effectLst/>
                          <a:latin typeface="Arial Narrow" panose="020B0606020202030204" pitchFamily="34" charset="0"/>
                        </a:rPr>
                        <a:t>Gestantes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844395865"/>
                  </a:ext>
                </a:extLst>
              </a:tr>
              <a:tr h="919654">
                <a:tc>
                  <a:txBody>
                    <a:bodyPr/>
                    <a:lstStyle/>
                    <a:p>
                      <a:pPr algn="ctr" fontAlgn="ctr"/>
                      <a:r>
                        <a:rPr lang="es-CO" sz="1600" b="1" i="0" u="none" strike="noStrike" dirty="0">
                          <a:effectLst/>
                          <a:latin typeface="Arial Narrow" panose="020B0606020202030204" pitchFamily="34" charset="0"/>
                        </a:rPr>
                        <a:t>Año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Nº meta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N° vacunados/as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N° meta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N° vacunadas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400" b="1" i="0" u="none" strike="noStrike" dirty="0">
                          <a:effectLst/>
                          <a:latin typeface="Arial Narrow" panose="020B0606020202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35948985"/>
                  </a:ext>
                </a:extLst>
              </a:tr>
              <a:tr h="294749">
                <a:tc>
                  <a:txBody>
                    <a:bodyPr/>
                    <a:lstStyle/>
                    <a:p>
                      <a:pPr algn="ctr" fontAlgn="ctr"/>
                      <a:r>
                        <a:rPr lang="es-CO" sz="1600" b="1" i="0" u="none" strike="noStrike" dirty="0">
                          <a:effectLst/>
                          <a:latin typeface="Arial Narrow" panose="020B0606020202030204" pitchFamily="34" charset="0"/>
                        </a:rPr>
                        <a:t>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281.835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281.835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75.274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71.720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95,3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65525555"/>
                  </a:ext>
                </a:extLst>
              </a:tr>
              <a:tr h="294749">
                <a:tc>
                  <a:txBody>
                    <a:bodyPr/>
                    <a:lstStyle/>
                    <a:p>
                      <a:pPr algn="ctr" fontAlgn="ctr"/>
                      <a:r>
                        <a:rPr lang="es-CO" sz="1600" b="1" i="0" u="none" strike="noStrike" dirty="0">
                          <a:effectLst/>
                          <a:latin typeface="Arial Narrow" panose="020B0606020202030204" pitchFamily="34" charset="0"/>
                        </a:rPr>
                        <a:t>2020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317.474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237.530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74,8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80.595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60.170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74,7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743994"/>
                  </a:ext>
                </a:extLst>
              </a:tr>
              <a:tr h="294749">
                <a:tc>
                  <a:txBody>
                    <a:bodyPr/>
                    <a:lstStyle/>
                    <a:p>
                      <a:pPr algn="ctr" fontAlgn="ctr"/>
                      <a:r>
                        <a:rPr lang="es-CO" sz="1600" b="1" i="0" u="none" strike="noStrike" dirty="0">
                          <a:effectLst/>
                          <a:latin typeface="Arial Narrow" panose="020B0606020202030204" pitchFamily="34" charset="0"/>
                        </a:rPr>
                        <a:t>2021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334.181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234.759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70,2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67.704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47.707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70,5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372139739"/>
                  </a:ext>
                </a:extLst>
              </a:tr>
              <a:tr h="294749">
                <a:tc>
                  <a:txBody>
                    <a:bodyPr/>
                    <a:lstStyle/>
                    <a:p>
                      <a:pPr algn="ctr" fontAlgn="ctr"/>
                      <a:r>
                        <a:rPr lang="es-CO" sz="1600" b="1" i="0" u="none" strike="noStrike" dirty="0">
                          <a:effectLst/>
                          <a:latin typeface="Arial Narrow" panose="020B0606020202030204" pitchFamily="34" charset="0"/>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350.927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329.519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93,9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60.538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51.791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85,6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26923422"/>
                  </a:ext>
                </a:extLst>
              </a:tr>
              <a:tr h="294749">
                <a:tc>
                  <a:txBody>
                    <a:bodyPr/>
                    <a:lstStyle/>
                    <a:p>
                      <a:pPr algn="ctr" fontAlgn="ctr"/>
                      <a:r>
                        <a:rPr lang="es-CO" sz="1600" b="1" i="0" u="none" strike="noStrike" dirty="0">
                          <a:effectLst/>
                          <a:latin typeface="Arial Narrow" panose="020B0606020202030204" pitchFamily="34" charset="0"/>
                        </a:rPr>
                        <a:t>2023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350.927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299.385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85,3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63.461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53.013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87,4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761876832"/>
                  </a:ext>
                </a:extLst>
              </a:tr>
              <a:tr h="294749">
                <a:tc>
                  <a:txBody>
                    <a:bodyPr/>
                    <a:lstStyle/>
                    <a:p>
                      <a:pPr algn="ctr" fontAlgn="ctr"/>
                      <a:r>
                        <a:rPr lang="es-CO" sz="1600" b="1" i="0" u="none" strike="noStrike" dirty="0">
                          <a:effectLst/>
                          <a:latin typeface="Arial Narrow" panose="020B0606020202030204" pitchFamily="34" charset="0"/>
                        </a:rPr>
                        <a:t>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305.860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284.256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92,9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54.208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52.302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96,5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29358151"/>
                  </a:ext>
                </a:extLst>
              </a:tr>
              <a:tr h="294749">
                <a:tc>
                  <a:txBody>
                    <a:bodyPr/>
                    <a:lstStyle/>
                    <a:p>
                      <a:pPr algn="ctr" fontAlgn="ctr"/>
                      <a:r>
                        <a:rPr lang="es-CO" sz="1600" b="1" i="0" u="none" strike="noStrike" dirty="0">
                          <a:effectLst/>
                          <a:latin typeface="Arial Narrow" panose="020B0606020202030204" pitchFamily="34" charset="0"/>
                        </a:rPr>
                        <a:t>2025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379.511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191.631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50,5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s-CO" sz="1600" b="0" i="0" u="none" strike="noStrike" dirty="0">
                          <a:effectLst/>
                          <a:latin typeface="Arial Narrow" panose="020B0606020202030204" pitchFamily="34" charset="0"/>
                        </a:rPr>
                        <a:t>        58.169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dirty="0">
                          <a:effectLst/>
                          <a:latin typeface="Arial Narrow" panose="020B0606020202030204" pitchFamily="34" charset="0"/>
                        </a:rPr>
                        <a:t>                24.461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effectLst/>
                          <a:latin typeface="Arial Narrow" panose="020B0606020202030204" pitchFamily="34" charset="0"/>
                        </a:rPr>
                        <a:t>42,1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99588739"/>
                  </a:ext>
                </a:extLst>
              </a:tr>
            </a:tbl>
          </a:graphicData>
        </a:graphic>
      </p:graphicFrame>
      <p:sp>
        <p:nvSpPr>
          <p:cNvPr id="11" name="CuadroTexto 10"/>
          <p:cNvSpPr txBox="1"/>
          <p:nvPr/>
        </p:nvSpPr>
        <p:spPr>
          <a:xfrm>
            <a:off x="901294" y="5090490"/>
            <a:ext cx="26982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05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30 % del total de la población</a:t>
            </a:r>
            <a:endParaRPr kumimoji="0" lang="es-CO" sz="105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5416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45FA9-D872-E331-616B-CEC14F0B59A0}"/>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8BA554BC-7CCE-21F4-32CD-B1EEF6EF55B2}"/>
              </a:ext>
            </a:extLst>
          </p:cNvPr>
          <p:cNvPicPr>
            <a:picLocks noChangeAspect="1"/>
          </p:cNvPicPr>
          <p:nvPr/>
        </p:nvPicPr>
        <p:blipFill>
          <a:blip r:embed="rId2"/>
          <a:stretch>
            <a:fillRect/>
          </a:stretch>
        </p:blipFill>
        <p:spPr>
          <a:xfrm>
            <a:off x="0" y="640250"/>
            <a:ext cx="12192000" cy="4973910"/>
          </a:xfrm>
          <a:prstGeom prst="rect">
            <a:avLst/>
          </a:prstGeom>
        </p:spPr>
      </p:pic>
      <p:sp>
        <p:nvSpPr>
          <p:cNvPr id="3" name="9 CuadroTexto">
            <a:extLst>
              <a:ext uri="{FF2B5EF4-FFF2-40B4-BE49-F238E27FC236}">
                <a16:creationId xmlns:a16="http://schemas.microsoft.com/office/drawing/2014/main" id="{6DFB9521-079B-BDB0-A269-16B5FD94EEE6}"/>
              </a:ext>
            </a:extLst>
          </p:cNvPr>
          <p:cNvSpPr txBox="1"/>
          <p:nvPr/>
        </p:nvSpPr>
        <p:spPr>
          <a:xfrm>
            <a:off x="0" y="6576925"/>
            <a:ext cx="5168403" cy="235898"/>
          </a:xfrm>
          <a:prstGeom prst="rect">
            <a:avLst/>
          </a:prstGeom>
          <a:noFill/>
        </p:spPr>
        <p:txBody>
          <a:bodyPr wrap="none" rtlCol="0">
            <a:spAutoFit/>
          </a:bodyPr>
          <a:lstStyle/>
          <a:p>
            <a:r>
              <a:rPr lang="es-CO" sz="933" dirty="0">
                <a:latin typeface="Arial Narrow" panose="020B0606020202030204" pitchFamily="34" charset="0"/>
              </a:rPr>
              <a:t>Fuente: Base Sivigila Distrital base 995 -Vigilancia IRA a Semana epidemiológica 31 de 2025 (datos preliminares) </a:t>
            </a:r>
          </a:p>
        </p:txBody>
      </p:sp>
      <p:sp>
        <p:nvSpPr>
          <p:cNvPr id="4" name="4 CuadroTexto">
            <a:extLst>
              <a:ext uri="{FF2B5EF4-FFF2-40B4-BE49-F238E27FC236}">
                <a16:creationId xmlns:a16="http://schemas.microsoft.com/office/drawing/2014/main" id="{E64ECD42-3305-2D48-5B12-2199EE60932D}"/>
              </a:ext>
            </a:extLst>
          </p:cNvPr>
          <p:cNvSpPr txBox="1"/>
          <p:nvPr/>
        </p:nvSpPr>
        <p:spPr>
          <a:xfrm>
            <a:off x="0" y="1"/>
            <a:ext cx="12192000" cy="584775"/>
          </a:xfrm>
          <a:prstGeom prst="rect">
            <a:avLst/>
          </a:prstGeom>
          <a:solidFill>
            <a:srgbClr val="4472C4">
              <a:lumMod val="75000"/>
            </a:srgbClr>
          </a:solidFill>
        </p:spPr>
        <p:txBody>
          <a:bodyPr wrap="square" rtlCol="0">
            <a:spAutoFit/>
          </a:bodyPr>
          <a:lstStyle/>
          <a:p>
            <a:pPr algn="ctr" defTabSz="1219140">
              <a:defRPr/>
            </a:pPr>
            <a:r>
              <a:rPr lang="es-CO" sz="1600" b="1" dirty="0">
                <a:solidFill>
                  <a:schemeClr val="bg1"/>
                </a:solidFill>
                <a:latin typeface="Arial" panose="020B0604020202020204" pitchFamily="34" charset="0"/>
                <a:cs typeface="Arial" panose="020B0604020202020204" pitchFamily="34" charset="0"/>
              </a:rPr>
              <a:t>Distribución del número de </a:t>
            </a:r>
            <a:r>
              <a:rPr lang="es-CO" sz="16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ATENCIONES</a:t>
            </a:r>
            <a:r>
              <a:rPr lang="es-CO" sz="1600" b="1" dirty="0">
                <a:solidFill>
                  <a:schemeClr val="bg1"/>
                </a:solidFill>
                <a:latin typeface="Arial" panose="020B0604020202020204" pitchFamily="34" charset="0"/>
                <a:cs typeface="Arial" panose="020B0604020202020204" pitchFamily="34" charset="0"/>
              </a:rPr>
              <a:t>  morbilidad por IRA  por semana epidemiológica en Bogotá D.C. Años 2020-2025, 2025 Semana 31 (Códigos CIE-10 de vigilancia del J00 A J22)</a:t>
            </a:r>
            <a:r>
              <a:rPr lang="es-CO" sz="1600" b="1" dirty="0">
                <a:solidFill>
                  <a:schemeClr val="tx2"/>
                </a:solidFill>
                <a:latin typeface="Arial" panose="020B0604020202020204" pitchFamily="34" charset="0"/>
                <a:cs typeface="Arial" panose="020B0604020202020204" pitchFamily="34" charset="0"/>
              </a:rPr>
              <a:t> </a:t>
            </a:r>
          </a:p>
        </p:txBody>
      </p:sp>
      <p:sp>
        <p:nvSpPr>
          <p:cNvPr id="5" name="Rectángulo 4">
            <a:extLst>
              <a:ext uri="{FF2B5EF4-FFF2-40B4-BE49-F238E27FC236}">
                <a16:creationId xmlns:a16="http://schemas.microsoft.com/office/drawing/2014/main" id="{FCF035A2-6695-C91E-FAC5-EFF67424F339}"/>
              </a:ext>
            </a:extLst>
          </p:cNvPr>
          <p:cNvSpPr/>
          <p:nvPr/>
        </p:nvSpPr>
        <p:spPr>
          <a:xfrm>
            <a:off x="3449775" y="1620549"/>
            <a:ext cx="2895513" cy="341471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A6EDE672-0E55-FA4A-08C9-1BE5822B9319}"/>
              </a:ext>
            </a:extLst>
          </p:cNvPr>
          <p:cNvSpPr/>
          <p:nvPr/>
        </p:nvSpPr>
        <p:spPr>
          <a:xfrm>
            <a:off x="8396289" y="2334931"/>
            <a:ext cx="2705100" cy="27003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 name="Grupo 6">
            <a:extLst>
              <a:ext uri="{FF2B5EF4-FFF2-40B4-BE49-F238E27FC236}">
                <a16:creationId xmlns:a16="http://schemas.microsoft.com/office/drawing/2014/main" id="{9764F7D1-BBE8-A6A4-0EA3-11BB4874E154}"/>
              </a:ext>
            </a:extLst>
          </p:cNvPr>
          <p:cNvGrpSpPr/>
          <p:nvPr/>
        </p:nvGrpSpPr>
        <p:grpSpPr>
          <a:xfrm>
            <a:off x="6948811" y="5725034"/>
            <a:ext cx="4993067" cy="813814"/>
            <a:chOff x="6941666" y="5531622"/>
            <a:chExt cx="4416898" cy="641315"/>
          </a:xfrm>
        </p:grpSpPr>
        <p:pic>
          <p:nvPicPr>
            <p:cNvPr id="8" name="Imagen 7">
              <a:extLst>
                <a:ext uri="{FF2B5EF4-FFF2-40B4-BE49-F238E27FC236}">
                  <a16:creationId xmlns:a16="http://schemas.microsoft.com/office/drawing/2014/main" id="{662E8083-708E-6425-438B-6B2D1EFAE906}"/>
                </a:ext>
              </a:extLst>
            </p:cNvPr>
            <p:cNvPicPr>
              <a:picLocks noChangeAspect="1"/>
            </p:cNvPicPr>
            <p:nvPr/>
          </p:nvPicPr>
          <p:blipFill rotWithShape="1">
            <a:blip r:embed="rId3"/>
            <a:srcRect t="7464" b="1838"/>
            <a:stretch/>
          </p:blipFill>
          <p:spPr>
            <a:xfrm>
              <a:off x="6941666" y="5531622"/>
              <a:ext cx="4416898" cy="638060"/>
            </a:xfrm>
            <a:prstGeom prst="rect">
              <a:avLst/>
            </a:prstGeom>
            <a:ln w="57150">
              <a:solidFill>
                <a:schemeClr val="accent5"/>
              </a:solidFill>
            </a:ln>
          </p:spPr>
        </p:pic>
        <p:pic>
          <p:nvPicPr>
            <p:cNvPr id="9" name="Imagen 8">
              <a:extLst>
                <a:ext uri="{FF2B5EF4-FFF2-40B4-BE49-F238E27FC236}">
                  <a16:creationId xmlns:a16="http://schemas.microsoft.com/office/drawing/2014/main" id="{1270FBA5-BD47-E0B7-5A33-80756ADB04FA}"/>
                </a:ext>
              </a:extLst>
            </p:cNvPr>
            <p:cNvPicPr>
              <a:picLocks noChangeAspect="1"/>
            </p:cNvPicPr>
            <p:nvPr/>
          </p:nvPicPr>
          <p:blipFill>
            <a:blip r:embed="rId4"/>
            <a:stretch>
              <a:fillRect/>
            </a:stretch>
          </p:blipFill>
          <p:spPr>
            <a:xfrm>
              <a:off x="7419959" y="5648636"/>
              <a:ext cx="664522" cy="524301"/>
            </a:xfrm>
            <a:prstGeom prst="rect">
              <a:avLst/>
            </a:prstGeom>
          </p:spPr>
        </p:pic>
      </p:grpSp>
      <p:sp>
        <p:nvSpPr>
          <p:cNvPr id="10" name="Elipse 9">
            <a:extLst>
              <a:ext uri="{FF2B5EF4-FFF2-40B4-BE49-F238E27FC236}">
                <a16:creationId xmlns:a16="http://schemas.microsoft.com/office/drawing/2014/main" id="{209ACA2D-2C4E-390E-4247-5CD6DB4A684F}"/>
              </a:ext>
            </a:extLst>
          </p:cNvPr>
          <p:cNvSpPr/>
          <p:nvPr/>
        </p:nvSpPr>
        <p:spPr>
          <a:xfrm>
            <a:off x="7479463" y="5856182"/>
            <a:ext cx="668732" cy="6653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Elipse 10">
            <a:extLst>
              <a:ext uri="{FF2B5EF4-FFF2-40B4-BE49-F238E27FC236}">
                <a16:creationId xmlns:a16="http://schemas.microsoft.com/office/drawing/2014/main" id="{BF9C6800-04A1-CB37-04A1-FDAB7319B580}"/>
              </a:ext>
            </a:extLst>
          </p:cNvPr>
          <p:cNvSpPr/>
          <p:nvPr/>
        </p:nvSpPr>
        <p:spPr>
          <a:xfrm>
            <a:off x="9042731" y="5856182"/>
            <a:ext cx="668732" cy="6653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Elipse 11">
            <a:extLst>
              <a:ext uri="{FF2B5EF4-FFF2-40B4-BE49-F238E27FC236}">
                <a16:creationId xmlns:a16="http://schemas.microsoft.com/office/drawing/2014/main" id="{1841440F-356A-92DE-B7F7-445CFB316D8D}"/>
              </a:ext>
            </a:extLst>
          </p:cNvPr>
          <p:cNvSpPr/>
          <p:nvPr/>
        </p:nvSpPr>
        <p:spPr>
          <a:xfrm>
            <a:off x="10649235" y="5868453"/>
            <a:ext cx="751206" cy="6653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CuadroTexto 12">
            <a:extLst>
              <a:ext uri="{FF2B5EF4-FFF2-40B4-BE49-F238E27FC236}">
                <a16:creationId xmlns:a16="http://schemas.microsoft.com/office/drawing/2014/main" id="{F7F088E6-85C5-5EB5-DC6E-C9D021E4664B}"/>
              </a:ext>
            </a:extLst>
          </p:cNvPr>
          <p:cNvSpPr txBox="1"/>
          <p:nvPr/>
        </p:nvSpPr>
        <p:spPr>
          <a:xfrm>
            <a:off x="9110979" y="6032431"/>
            <a:ext cx="668732" cy="338554"/>
          </a:xfrm>
          <a:prstGeom prst="rect">
            <a:avLst/>
          </a:prstGeom>
          <a:noFill/>
        </p:spPr>
        <p:txBody>
          <a:bodyPr wrap="square" rtlCol="0">
            <a:spAutoFit/>
          </a:bodyPr>
          <a:lstStyle/>
          <a:p>
            <a:r>
              <a:rPr lang="es-CO" sz="1600" dirty="0"/>
              <a:t>0,5%</a:t>
            </a:r>
          </a:p>
        </p:txBody>
      </p:sp>
      <p:sp>
        <p:nvSpPr>
          <p:cNvPr id="14" name="CuadroTexto 13">
            <a:extLst>
              <a:ext uri="{FF2B5EF4-FFF2-40B4-BE49-F238E27FC236}">
                <a16:creationId xmlns:a16="http://schemas.microsoft.com/office/drawing/2014/main" id="{72519D10-4BBB-D5F9-1A29-3AC25F10150C}"/>
              </a:ext>
            </a:extLst>
          </p:cNvPr>
          <p:cNvSpPr txBox="1"/>
          <p:nvPr/>
        </p:nvSpPr>
        <p:spPr>
          <a:xfrm>
            <a:off x="7558519" y="6028450"/>
            <a:ext cx="502319" cy="307777"/>
          </a:xfrm>
          <a:prstGeom prst="rect">
            <a:avLst/>
          </a:prstGeom>
          <a:noFill/>
        </p:spPr>
        <p:txBody>
          <a:bodyPr wrap="square" rtlCol="0">
            <a:spAutoFit/>
          </a:bodyPr>
          <a:lstStyle/>
          <a:p>
            <a:r>
              <a:rPr lang="es-CO" dirty="0"/>
              <a:t>4%</a:t>
            </a:r>
          </a:p>
        </p:txBody>
      </p:sp>
      <p:sp>
        <p:nvSpPr>
          <p:cNvPr id="15" name="CuadroTexto 14">
            <a:extLst>
              <a:ext uri="{FF2B5EF4-FFF2-40B4-BE49-F238E27FC236}">
                <a16:creationId xmlns:a16="http://schemas.microsoft.com/office/drawing/2014/main" id="{34A451E1-2922-BDF2-04DC-3B422B1B93A5}"/>
              </a:ext>
            </a:extLst>
          </p:cNvPr>
          <p:cNvSpPr txBox="1"/>
          <p:nvPr/>
        </p:nvSpPr>
        <p:spPr>
          <a:xfrm>
            <a:off x="10725786" y="6027616"/>
            <a:ext cx="751206" cy="338554"/>
          </a:xfrm>
          <a:prstGeom prst="rect">
            <a:avLst/>
          </a:prstGeom>
          <a:noFill/>
        </p:spPr>
        <p:txBody>
          <a:bodyPr wrap="square" rtlCol="0">
            <a:spAutoFit/>
          </a:bodyPr>
          <a:lstStyle/>
          <a:p>
            <a:r>
              <a:rPr lang="es-CO" sz="1600" dirty="0"/>
              <a:t>95,5%</a:t>
            </a:r>
          </a:p>
        </p:txBody>
      </p:sp>
      <p:sp>
        <p:nvSpPr>
          <p:cNvPr id="16" name="Elipse 15">
            <a:extLst>
              <a:ext uri="{FF2B5EF4-FFF2-40B4-BE49-F238E27FC236}">
                <a16:creationId xmlns:a16="http://schemas.microsoft.com/office/drawing/2014/main" id="{73529FD2-95B2-4405-564E-1F2515D28CEB}"/>
              </a:ext>
            </a:extLst>
          </p:cNvPr>
          <p:cNvSpPr/>
          <p:nvPr/>
        </p:nvSpPr>
        <p:spPr>
          <a:xfrm>
            <a:off x="1834096" y="3038774"/>
            <a:ext cx="356506" cy="3625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0" name="Imagen 19">
            <a:extLst>
              <a:ext uri="{FF2B5EF4-FFF2-40B4-BE49-F238E27FC236}">
                <a16:creationId xmlns:a16="http://schemas.microsoft.com/office/drawing/2014/main" id="{4A16F236-3A93-4FFD-5F49-E0769EF6FCE4}"/>
              </a:ext>
            </a:extLst>
          </p:cNvPr>
          <p:cNvPicPr>
            <a:picLocks noChangeAspect="1"/>
          </p:cNvPicPr>
          <p:nvPr/>
        </p:nvPicPr>
        <p:blipFill>
          <a:blip r:embed="rId5"/>
          <a:stretch>
            <a:fillRect/>
          </a:stretch>
        </p:blipFill>
        <p:spPr>
          <a:xfrm>
            <a:off x="200112" y="5764726"/>
            <a:ext cx="5946671" cy="756781"/>
          </a:xfrm>
          <a:prstGeom prst="rect">
            <a:avLst/>
          </a:prstGeom>
        </p:spPr>
      </p:pic>
    </p:spTree>
    <p:extLst>
      <p:ext uri="{BB962C8B-B14F-4D97-AF65-F5344CB8AC3E}">
        <p14:creationId xmlns:p14="http://schemas.microsoft.com/office/powerpoint/2010/main" val="281875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7" name="Rectángulo 6"/>
          <p:cNvSpPr/>
          <p:nvPr/>
        </p:nvSpPr>
        <p:spPr>
          <a:xfrm>
            <a:off x="715326" y="148748"/>
            <a:ext cx="10761345"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r>
              <a:rPr kumimoji="0" lang="es-MX" altLang="es-CO" sz="2000" b="1" i="0" u="none" strike="noStrike" kern="0" cap="none" spc="0" normalizeH="0" baseline="0" noProof="0" dirty="0">
                <a:ln>
                  <a:noFill/>
                </a:ln>
                <a:solidFill>
                  <a:srgbClr val="36A9CA"/>
                </a:solidFill>
                <a:effectLst/>
                <a:uLnTx/>
                <a:uFillTx/>
                <a:latin typeface="Arial Narrow" panose="020B0606020202030204" pitchFamily="34" charset="0"/>
                <a:ea typeface="+mn-ea"/>
                <a:cs typeface="+mn-cs"/>
              </a:rPr>
              <a:t>Comparativo de cumplimiento de metas de vacunación </a:t>
            </a:r>
          </a:p>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r>
              <a:rPr kumimoji="0" lang="es-MX" altLang="es-CO" sz="2000" b="1" i="0" u="none" strike="noStrike" kern="0" cap="none" spc="0" normalizeH="0" baseline="0" noProof="0" dirty="0">
                <a:ln>
                  <a:noFill/>
                </a:ln>
                <a:solidFill>
                  <a:srgbClr val="36A9CA"/>
                </a:solidFill>
                <a:effectLst/>
                <a:uLnTx/>
                <a:uFillTx/>
                <a:latin typeface="Arial Narrow" panose="020B0606020202030204" pitchFamily="34" charset="0"/>
                <a:ea typeface="+mn-ea"/>
                <a:cs typeface="+mn-cs"/>
              </a:rPr>
              <a:t>Gestantes años 2019-2024 Bogotá</a:t>
            </a:r>
          </a:p>
        </p:txBody>
      </p:sp>
      <p:pic>
        <p:nvPicPr>
          <p:cNvPr id="4" name="Imagen 3">
            <a:extLst>
              <a:ext uri="{FF2B5EF4-FFF2-40B4-BE49-F238E27FC236}">
                <a16:creationId xmlns:a16="http://schemas.microsoft.com/office/drawing/2014/main" id="{D6221673-EC85-3BB2-6E4D-6E36F1FF2AE5}"/>
              </a:ext>
            </a:extLst>
          </p:cNvPr>
          <p:cNvPicPr>
            <a:picLocks noChangeAspect="1"/>
          </p:cNvPicPr>
          <p:nvPr/>
        </p:nvPicPr>
        <p:blipFill>
          <a:blip r:embed="rId3"/>
          <a:stretch>
            <a:fillRect/>
          </a:stretch>
        </p:blipFill>
        <p:spPr>
          <a:xfrm>
            <a:off x="11112993" y="-123110"/>
            <a:ext cx="987851" cy="990060"/>
          </a:xfrm>
          <a:prstGeom prst="rect">
            <a:avLst/>
          </a:prstGeom>
        </p:spPr>
      </p:pic>
      <p:sp>
        <p:nvSpPr>
          <p:cNvPr id="10" name="CuadroTexto 9">
            <a:extLst>
              <a:ext uri="{FF2B5EF4-FFF2-40B4-BE49-F238E27FC236}">
                <a16:creationId xmlns:a16="http://schemas.microsoft.com/office/drawing/2014/main" id="{4607D067-06AE-F20B-568B-8FAC1688B9F7}"/>
              </a:ext>
            </a:extLst>
          </p:cNvPr>
          <p:cNvSpPr txBox="1"/>
          <p:nvPr/>
        </p:nvSpPr>
        <p:spPr>
          <a:xfrm>
            <a:off x="523135" y="6152974"/>
            <a:ext cx="911652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Fuente: Meta gestantes, es meta programática asignada por el MSPS a Bogotá.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Vacunados/as, corresponde a resumen mensual de vacunación PAI Bogotá. 2019-2024 Secretaría Distrital de Salud. Bogotá</a:t>
            </a:r>
            <a:endParaRPr kumimoji="0" lang="es-CO"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endParaRPr>
          </a:p>
        </p:txBody>
      </p:sp>
      <p:graphicFrame>
        <p:nvGraphicFramePr>
          <p:cNvPr id="9" name="Gráfico 8">
            <a:extLst>
              <a:ext uri="{FF2B5EF4-FFF2-40B4-BE49-F238E27FC236}">
                <a16:creationId xmlns:a16="http://schemas.microsoft.com/office/drawing/2014/main" id="{76A6B8BE-4E03-5A38-0468-3FD2A1C23CB9}"/>
              </a:ext>
            </a:extLst>
          </p:cNvPr>
          <p:cNvGraphicFramePr>
            <a:graphicFrameLocks/>
          </p:cNvGraphicFramePr>
          <p:nvPr/>
        </p:nvGraphicFramePr>
        <p:xfrm>
          <a:off x="823244" y="1102855"/>
          <a:ext cx="10545511" cy="4877502"/>
        </p:xfrm>
        <a:graphic>
          <a:graphicData uri="http://schemas.openxmlformats.org/drawingml/2006/chart">
            <c:chart xmlns:c="http://schemas.openxmlformats.org/drawingml/2006/chart" xmlns:r="http://schemas.openxmlformats.org/officeDocument/2006/relationships" r:id="rId4"/>
          </a:graphicData>
        </a:graphic>
      </p:graphicFrame>
      <p:sp>
        <p:nvSpPr>
          <p:cNvPr id="2" name="Título 1">
            <a:extLst>
              <a:ext uri="{FF2B5EF4-FFF2-40B4-BE49-F238E27FC236}">
                <a16:creationId xmlns:a16="http://schemas.microsoft.com/office/drawing/2014/main" id="{C85CD46F-CD7E-292C-3858-81EB5F6C07EF}"/>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185557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2A49-2239-BA2D-6291-977EE9ABD226}"/>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D15D418C-3AC9-6BC5-4C4A-73E9135C904D}"/>
              </a:ext>
            </a:extLst>
          </p:cNvPr>
          <p:cNvPicPr>
            <a:picLocks noChangeAspect="1"/>
          </p:cNvPicPr>
          <p:nvPr/>
        </p:nvPicPr>
        <p:blipFill>
          <a:blip r:embed="rId2"/>
          <a:stretch>
            <a:fillRect/>
          </a:stretch>
        </p:blipFill>
        <p:spPr>
          <a:xfrm>
            <a:off x="10990729" y="-112277"/>
            <a:ext cx="1102733" cy="909068"/>
          </a:xfrm>
          <a:prstGeom prst="rect">
            <a:avLst/>
          </a:prstGeom>
        </p:spPr>
      </p:pic>
      <p:sp>
        <p:nvSpPr>
          <p:cNvPr id="3" name="Rectángulo 2">
            <a:extLst>
              <a:ext uri="{FF2B5EF4-FFF2-40B4-BE49-F238E27FC236}">
                <a16:creationId xmlns:a16="http://schemas.microsoft.com/office/drawing/2014/main" id="{6EBC7344-BB54-F09A-5F4C-0210E7EF5EA2}"/>
              </a:ext>
            </a:extLst>
          </p:cNvPr>
          <p:cNvSpPr/>
          <p:nvPr/>
        </p:nvSpPr>
        <p:spPr>
          <a:xfrm>
            <a:off x="984058" y="145536"/>
            <a:ext cx="10421009"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r>
              <a:rPr kumimoji="0" lang="es-MX" altLang="es-CO" sz="2000" b="1" i="0" u="none" strike="noStrike" kern="0" cap="none" spc="0" normalizeH="0" baseline="0" noProof="0" dirty="0">
                <a:ln>
                  <a:noFill/>
                </a:ln>
                <a:solidFill>
                  <a:srgbClr val="36A9CA"/>
                </a:solidFill>
                <a:effectLst/>
                <a:uLnTx/>
                <a:uFillTx/>
                <a:latin typeface="Arial Narrow" panose="020B0606020202030204" pitchFamily="34" charset="0"/>
                <a:ea typeface="+mn-ea"/>
                <a:cs typeface="+mn-cs"/>
              </a:rPr>
              <a:t>Cumplimiento en meta programática de vacunación PAI Bogotá Enero a 3 ago/2025</a:t>
            </a:r>
          </a:p>
        </p:txBody>
      </p:sp>
      <p:sp>
        <p:nvSpPr>
          <p:cNvPr id="5" name="Rectángulo 4">
            <a:extLst>
              <a:ext uri="{FF2B5EF4-FFF2-40B4-BE49-F238E27FC236}">
                <a16:creationId xmlns:a16="http://schemas.microsoft.com/office/drawing/2014/main" id="{C34261D9-5368-10EB-A539-9552AA336B6E}"/>
              </a:ext>
            </a:extLst>
          </p:cNvPr>
          <p:cNvSpPr/>
          <p:nvPr/>
        </p:nvSpPr>
        <p:spPr>
          <a:xfrm>
            <a:off x="3693695" y="5225282"/>
            <a:ext cx="7848400" cy="55399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0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Fuentes:</a:t>
            </a:r>
            <a:r>
              <a:rPr kumimoji="0" lang="es-ES" sz="10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Meta anual = </a:t>
            </a:r>
            <a:r>
              <a:rPr kumimoji="0" lang="es-ES"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Meta para 0 a cinco años, establecida por el MSPS 2025 para Bogotá. 9 años: según proyección DANE 2025 ajuste pos COVID19 para Bogotá. Gestantes: meta asignada por MSPS a menores de un año 2025.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Vacunados/as</a:t>
            </a:r>
            <a:r>
              <a:rPr kumimoji="0" lang="es-MX" sz="10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a:t>
            </a:r>
            <a:r>
              <a:rPr kumimoji="0" lang="es-MX"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Resumen mes vacunación ene-jul/2025. Bogotá. Aplicativo PAI 2.5 1-3 ago/2025. Sistema de Información PAI. Secretaría Distrital de Salud. Bogotá</a:t>
            </a:r>
            <a:endParaRPr kumimoji="0" lang="es-CO" sz="10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endParaRPr>
          </a:p>
        </p:txBody>
      </p:sp>
      <p:graphicFrame>
        <p:nvGraphicFramePr>
          <p:cNvPr id="2" name="Gráfico 1">
            <a:extLst>
              <a:ext uri="{FF2B5EF4-FFF2-40B4-BE49-F238E27FC236}">
                <a16:creationId xmlns:a16="http://schemas.microsoft.com/office/drawing/2014/main" id="{1C7FC5A4-CCEB-5B1E-3387-3DB697C038E7}"/>
              </a:ext>
            </a:extLst>
          </p:cNvPr>
          <p:cNvGraphicFramePr>
            <a:graphicFrameLocks/>
          </p:cNvGraphicFramePr>
          <p:nvPr/>
        </p:nvGraphicFramePr>
        <p:xfrm>
          <a:off x="1014481" y="683664"/>
          <a:ext cx="10527614" cy="435015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ángulo 12">
            <a:extLst>
              <a:ext uri="{FF2B5EF4-FFF2-40B4-BE49-F238E27FC236}">
                <a16:creationId xmlns:a16="http://schemas.microsoft.com/office/drawing/2014/main" id="{97964091-9F2E-3E50-220B-5125768A2BDA}"/>
              </a:ext>
            </a:extLst>
          </p:cNvPr>
          <p:cNvSpPr/>
          <p:nvPr/>
        </p:nvSpPr>
        <p:spPr>
          <a:xfrm>
            <a:off x="7423484" y="743824"/>
            <a:ext cx="1106906" cy="4206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333333"/>
              </a:solidFill>
              <a:effectLst/>
              <a:uLnTx/>
              <a:uFillTx/>
              <a:latin typeface="Aptos" panose="02110004020202020204"/>
              <a:ea typeface="+mn-ea"/>
              <a:cs typeface="+mn-cs"/>
            </a:endParaRPr>
          </a:p>
        </p:txBody>
      </p:sp>
      <p:graphicFrame>
        <p:nvGraphicFramePr>
          <p:cNvPr id="6" name="Tabla 5">
            <a:extLst>
              <a:ext uri="{FF2B5EF4-FFF2-40B4-BE49-F238E27FC236}">
                <a16:creationId xmlns:a16="http://schemas.microsoft.com/office/drawing/2014/main" id="{8897AE4C-ED54-FA47-0957-13E370161AE4}"/>
              </a:ext>
            </a:extLst>
          </p:cNvPr>
          <p:cNvGraphicFramePr>
            <a:graphicFrameLocks noGrp="1"/>
          </p:cNvGraphicFramePr>
          <p:nvPr/>
        </p:nvGraphicFramePr>
        <p:xfrm>
          <a:off x="1017866" y="5162368"/>
          <a:ext cx="2545729" cy="953664"/>
        </p:xfrm>
        <a:graphic>
          <a:graphicData uri="http://schemas.openxmlformats.org/drawingml/2006/table">
            <a:tbl>
              <a:tblPr/>
              <a:tblGrid>
                <a:gridCol w="1190211">
                  <a:extLst>
                    <a:ext uri="{9D8B030D-6E8A-4147-A177-3AD203B41FA5}">
                      <a16:colId xmlns:a16="http://schemas.microsoft.com/office/drawing/2014/main" val="2335193099"/>
                    </a:ext>
                  </a:extLst>
                </a:gridCol>
                <a:gridCol w="677759">
                  <a:extLst>
                    <a:ext uri="{9D8B030D-6E8A-4147-A177-3AD203B41FA5}">
                      <a16:colId xmlns:a16="http://schemas.microsoft.com/office/drawing/2014/main" val="2236988164"/>
                    </a:ext>
                  </a:extLst>
                </a:gridCol>
                <a:gridCol w="677759">
                  <a:extLst>
                    <a:ext uri="{9D8B030D-6E8A-4147-A177-3AD203B41FA5}">
                      <a16:colId xmlns:a16="http://schemas.microsoft.com/office/drawing/2014/main" val="3752435304"/>
                    </a:ext>
                  </a:extLst>
                </a:gridCol>
              </a:tblGrid>
              <a:tr h="185154">
                <a:tc gridSpan="3">
                  <a:txBody>
                    <a:bodyPr/>
                    <a:lstStyle/>
                    <a:p>
                      <a:pPr algn="ctr" fontAlgn="ctr"/>
                      <a:r>
                        <a:rPr lang="es-CO" sz="1400" b="1" i="0" u="none" strike="noStrike" dirty="0">
                          <a:solidFill>
                            <a:srgbClr val="000000"/>
                          </a:solidFill>
                          <a:effectLst/>
                          <a:latin typeface="Arial Narrow" panose="020B0606020202030204" pitchFamily="34" charset="0"/>
                        </a:rPr>
                        <a:t>Semáforo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043303134"/>
                  </a:ext>
                </a:extLst>
              </a:tr>
              <a:tr h="145478">
                <a:tc>
                  <a:txBody>
                    <a:bodyPr/>
                    <a:lstStyle/>
                    <a:p>
                      <a:pPr algn="ctr" fontAlgn="ctr"/>
                      <a:r>
                        <a:rPr lang="es-CO" sz="1100" b="1" i="0" u="none" strike="noStrike" dirty="0">
                          <a:solidFill>
                            <a:srgbClr val="000000"/>
                          </a:solidFill>
                          <a:effectLst/>
                          <a:latin typeface="Arial Narrow" panose="020B0606020202030204" pitchFamily="34" charset="0"/>
                        </a:rPr>
                        <a:t>% 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s-CO" sz="1100" b="1" i="0" u="none" strike="noStrike" dirty="0">
                          <a:solidFill>
                            <a:srgbClr val="000000"/>
                          </a:solidFill>
                          <a:effectLst/>
                          <a:latin typeface="Arial Narrow" panose="020B0606020202030204" pitchFamily="34" charset="0"/>
                        </a:rPr>
                        <a:t>% mes acumulado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s-CO"/>
                    </a:p>
                  </a:txBody>
                  <a:tcPr/>
                </a:tc>
                <a:extLst>
                  <a:ext uri="{0D108BD9-81ED-4DB2-BD59-A6C34878D82A}">
                    <a16:rowId xmlns:a16="http://schemas.microsoft.com/office/drawing/2014/main" val="3882972533"/>
                  </a:ext>
                </a:extLst>
              </a:tr>
              <a:tr h="223176">
                <a:tc>
                  <a:txBody>
                    <a:bodyPr/>
                    <a:lstStyle/>
                    <a:p>
                      <a:pPr algn="ctr" fontAlgn="ctr"/>
                      <a:r>
                        <a:rPr lang="es-CO" sz="1100" b="1" i="0" u="none" strike="noStrike" dirty="0">
                          <a:solidFill>
                            <a:srgbClr val="000000"/>
                          </a:solidFill>
                          <a:effectLst/>
                          <a:latin typeface="Arial Narrow" panose="020B0606020202030204" pitchFamily="34" charset="0"/>
                        </a:rPr>
                        <a:t>100% a 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s-CO" sz="1100" b="1" i="0" u="none" strike="noStrike" dirty="0">
                          <a:solidFill>
                            <a:srgbClr val="000000"/>
                          </a:solidFill>
                          <a:effectLst/>
                          <a:latin typeface="Arial Narrow" panose="020B0606020202030204" pitchFamily="34" charset="0"/>
                        </a:rPr>
                        <a:t>57,2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s-CO" sz="1100" b="1" i="0" u="none" strike="noStrike" dirty="0">
                          <a:solidFill>
                            <a:srgbClr val="000000"/>
                          </a:solidFill>
                          <a:effectLst/>
                          <a:latin typeface="Arial Narrow" panose="020B0606020202030204" pitchFamily="34" charset="0"/>
                        </a:rPr>
                        <a:t>54,4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val="1166102271"/>
                  </a:ext>
                </a:extLst>
              </a:tr>
              <a:tr h="157049">
                <a:tc>
                  <a:txBody>
                    <a:bodyPr/>
                    <a:lstStyle/>
                    <a:p>
                      <a:pPr algn="ctr" fontAlgn="ctr"/>
                      <a:r>
                        <a:rPr lang="es-CO" sz="1100" b="1" i="0" u="none" strike="noStrike" dirty="0">
                          <a:solidFill>
                            <a:srgbClr val="000000"/>
                          </a:solidFill>
                          <a:effectLst/>
                          <a:latin typeface="Arial Narrow" panose="020B0606020202030204" pitchFamily="34" charset="0"/>
                        </a:rPr>
                        <a:t>94% a 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s-CO" sz="1100" b="1" i="0" u="none" strike="noStrike" dirty="0">
                          <a:solidFill>
                            <a:srgbClr val="000000"/>
                          </a:solidFill>
                          <a:effectLst/>
                          <a:latin typeface="Arial Narrow" panose="020B0606020202030204" pitchFamily="34" charset="0"/>
                        </a:rPr>
                        <a:t>54,3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s-CO" sz="1100" b="1" i="0" u="none" strike="noStrike" dirty="0">
                          <a:solidFill>
                            <a:srgbClr val="000000"/>
                          </a:solidFill>
                          <a:effectLst/>
                          <a:latin typeface="Arial Narrow" panose="020B0606020202030204" pitchFamily="34" charset="0"/>
                        </a:rPr>
                        <a:t>51,5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2916707763"/>
                  </a:ext>
                </a:extLst>
              </a:tr>
              <a:tr h="181848">
                <a:tc>
                  <a:txBody>
                    <a:bodyPr/>
                    <a:lstStyle/>
                    <a:p>
                      <a:pPr algn="ctr" fontAlgn="ctr"/>
                      <a:r>
                        <a:rPr lang="es-CO" sz="1100" b="1" i="0" u="none" strike="noStrike" dirty="0">
                          <a:solidFill>
                            <a:srgbClr val="000000"/>
                          </a:solidFill>
                          <a:effectLst/>
                          <a:latin typeface="Arial Narrow" panose="020B0606020202030204" pitchFamily="34" charset="0"/>
                        </a:rPr>
                        <a:t>89% y menos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s-CO" sz="1100" b="1" i="0" u="none" strike="noStrike" dirty="0">
                          <a:solidFill>
                            <a:srgbClr val="000000"/>
                          </a:solidFill>
                          <a:effectLst/>
                          <a:latin typeface="Arial Narrow" panose="020B0606020202030204" pitchFamily="34" charset="0"/>
                        </a:rPr>
                        <a:t>51,4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s-CO" sz="1100" b="1" i="0" u="none" strike="noStrike" dirty="0">
                          <a:solidFill>
                            <a:srgbClr val="000000"/>
                          </a:solidFill>
                          <a:effectLst/>
                          <a:latin typeface="Arial Narrow" panose="020B0606020202030204" pitchFamily="34" charset="0"/>
                        </a:rPr>
                        <a:t>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915796121"/>
                  </a:ext>
                </a:extLst>
              </a:tr>
            </a:tbl>
          </a:graphicData>
        </a:graphic>
      </p:graphicFrame>
      <p:sp>
        <p:nvSpPr>
          <p:cNvPr id="4" name="Título 3">
            <a:extLst>
              <a:ext uri="{FF2B5EF4-FFF2-40B4-BE49-F238E27FC236}">
                <a16:creationId xmlns:a16="http://schemas.microsoft.com/office/drawing/2014/main" id="{69C325D7-BD31-7198-A1D3-0C323E1EA63C}"/>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2555358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3773A1-2AAF-C024-FE4B-0611C4747E56}"/>
              </a:ext>
            </a:extLst>
          </p:cNvPr>
          <p:cNvSpPr>
            <a:spLocks noGrp="1"/>
          </p:cNvSpPr>
          <p:nvPr>
            <p:ph type="title"/>
          </p:nvPr>
        </p:nvSpPr>
        <p:spPr/>
        <p:txBody>
          <a:bodyPr/>
          <a:lstStyle/>
          <a:p>
            <a:endParaRPr lang="es-CO" dirty="0"/>
          </a:p>
        </p:txBody>
      </p:sp>
      <p:graphicFrame>
        <p:nvGraphicFramePr>
          <p:cNvPr id="5" name="Marcador de contenido 4"/>
          <p:cNvGraphicFramePr>
            <a:graphicFrameLocks noGrp="1"/>
          </p:cNvGraphicFramePr>
          <p:nvPr>
            <p:ph sz="half" idx="4294967295"/>
            <p:extLst>
              <p:ext uri="{D42A27DB-BD31-4B8C-83A1-F6EECF244321}">
                <p14:modId xmlns:p14="http://schemas.microsoft.com/office/powerpoint/2010/main" val="4021253117"/>
              </p:ext>
            </p:extLst>
          </p:nvPr>
        </p:nvGraphicFramePr>
        <p:xfrm>
          <a:off x="1423988" y="546100"/>
          <a:ext cx="10768262" cy="4936974"/>
        </p:xfrm>
        <a:graphic>
          <a:graphicData uri="http://schemas.openxmlformats.org/drawingml/2006/table">
            <a:tbl>
              <a:tblPr>
                <a:tableStyleId>{BDBED569-4797-4DF1-A0F4-6AAB3CD982D8}</a:tableStyleId>
              </a:tblPr>
              <a:tblGrid>
                <a:gridCol w="1858952">
                  <a:extLst>
                    <a:ext uri="{9D8B030D-6E8A-4147-A177-3AD203B41FA5}">
                      <a16:colId xmlns:a16="http://schemas.microsoft.com/office/drawing/2014/main" val="142553505"/>
                    </a:ext>
                  </a:extLst>
                </a:gridCol>
                <a:gridCol w="1229543">
                  <a:extLst>
                    <a:ext uri="{9D8B030D-6E8A-4147-A177-3AD203B41FA5}">
                      <a16:colId xmlns:a16="http://schemas.microsoft.com/office/drawing/2014/main" val="2785300907"/>
                    </a:ext>
                  </a:extLst>
                </a:gridCol>
                <a:gridCol w="1210027">
                  <a:extLst>
                    <a:ext uri="{9D8B030D-6E8A-4147-A177-3AD203B41FA5}">
                      <a16:colId xmlns:a16="http://schemas.microsoft.com/office/drawing/2014/main" val="2108527653"/>
                    </a:ext>
                  </a:extLst>
                </a:gridCol>
                <a:gridCol w="1200268">
                  <a:extLst>
                    <a:ext uri="{9D8B030D-6E8A-4147-A177-3AD203B41FA5}">
                      <a16:colId xmlns:a16="http://schemas.microsoft.com/office/drawing/2014/main" val="3024853725"/>
                    </a:ext>
                  </a:extLst>
                </a:gridCol>
                <a:gridCol w="1170993">
                  <a:extLst>
                    <a:ext uri="{9D8B030D-6E8A-4147-A177-3AD203B41FA5}">
                      <a16:colId xmlns:a16="http://schemas.microsoft.com/office/drawing/2014/main" val="624353246"/>
                    </a:ext>
                  </a:extLst>
                </a:gridCol>
                <a:gridCol w="1210027">
                  <a:extLst>
                    <a:ext uri="{9D8B030D-6E8A-4147-A177-3AD203B41FA5}">
                      <a16:colId xmlns:a16="http://schemas.microsoft.com/office/drawing/2014/main" val="1866769996"/>
                    </a:ext>
                  </a:extLst>
                </a:gridCol>
                <a:gridCol w="1444226">
                  <a:extLst>
                    <a:ext uri="{9D8B030D-6E8A-4147-A177-3AD203B41FA5}">
                      <a16:colId xmlns:a16="http://schemas.microsoft.com/office/drawing/2014/main" val="565251102"/>
                    </a:ext>
                  </a:extLst>
                </a:gridCol>
                <a:gridCol w="1444226">
                  <a:extLst>
                    <a:ext uri="{9D8B030D-6E8A-4147-A177-3AD203B41FA5}">
                      <a16:colId xmlns:a16="http://schemas.microsoft.com/office/drawing/2014/main" val="3900063118"/>
                    </a:ext>
                  </a:extLst>
                </a:gridCol>
              </a:tblGrid>
              <a:tr h="382450">
                <a:tc rowSpan="2">
                  <a:txBody>
                    <a:bodyPr/>
                    <a:lstStyle/>
                    <a:p>
                      <a:pPr algn="ctr" fontAlgn="ctr"/>
                      <a:r>
                        <a:rPr lang="es-CO" sz="1200" u="none" strike="noStrike" dirty="0">
                          <a:effectLst/>
                          <a:latin typeface="Arial Narrow" panose="020B0606020202030204" pitchFamily="34" charset="0"/>
                        </a:rPr>
                        <a:t>Bogotá</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gridSpan="3">
                  <a:txBody>
                    <a:bodyPr/>
                    <a:lstStyle/>
                    <a:p>
                      <a:pPr algn="ctr" fontAlgn="ctr"/>
                      <a:r>
                        <a:rPr lang="es-MX" sz="1200" u="none" strike="noStrike" dirty="0">
                          <a:effectLst/>
                          <a:latin typeface="Arial Narrow" panose="020B0606020202030204" pitchFamily="34" charset="0"/>
                        </a:rPr>
                        <a:t>2 a 59 años</a:t>
                      </a:r>
                      <a:br>
                        <a:rPr lang="es-MX" sz="1200" u="none" strike="noStrike" dirty="0">
                          <a:effectLst/>
                          <a:latin typeface="Arial Narrow" panose="020B0606020202030204" pitchFamily="34" charset="0"/>
                        </a:rPr>
                      </a:br>
                      <a:r>
                        <a:rPr lang="es-MX" sz="1200" u="none" strike="noStrike" dirty="0">
                          <a:effectLst/>
                          <a:latin typeface="Arial Narrow" panose="020B0606020202030204" pitchFamily="34" charset="0"/>
                        </a:rPr>
                        <a:t> (condición crónica)</a:t>
                      </a:r>
                      <a:endParaRPr lang="es-MX"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hMerge="1">
                  <a:txBody>
                    <a:bodyPr/>
                    <a:lstStyle/>
                    <a:p>
                      <a:endParaRPr lang="es-CO"/>
                    </a:p>
                  </a:txBody>
                  <a:tcPr/>
                </a:tc>
                <a:tc hMerge="1">
                  <a:txBody>
                    <a:bodyPr/>
                    <a:lstStyle/>
                    <a:p>
                      <a:endParaRPr lang="es-CO"/>
                    </a:p>
                  </a:txBody>
                  <a:tcPr/>
                </a:tc>
                <a:tc gridSpan="3">
                  <a:txBody>
                    <a:bodyPr/>
                    <a:lstStyle/>
                    <a:p>
                      <a:pPr algn="ctr" fontAlgn="ctr"/>
                      <a:r>
                        <a:rPr lang="es-CO" sz="1200" u="none" strike="noStrike" dirty="0">
                          <a:effectLst/>
                          <a:latin typeface="Arial Narrow" panose="020B0606020202030204" pitchFamily="34" charset="0"/>
                        </a:rPr>
                        <a:t>De 60 y + años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hMerge="1">
                  <a:txBody>
                    <a:bodyPr/>
                    <a:lstStyle/>
                    <a:p>
                      <a:endParaRPr lang="es-CO"/>
                    </a:p>
                  </a:txBody>
                  <a:tcPr/>
                </a:tc>
                <a:tc hMerge="1">
                  <a:txBody>
                    <a:bodyPr/>
                    <a:lstStyle/>
                    <a:p>
                      <a:endParaRPr lang="es-CO"/>
                    </a:p>
                  </a:txBody>
                  <a:tcPr/>
                </a:tc>
                <a:tc>
                  <a:txBody>
                    <a:bodyPr/>
                    <a:lstStyle/>
                    <a:p>
                      <a:pPr algn="ctr" fontAlgn="ctr"/>
                      <a:r>
                        <a:rPr lang="es-CO" sz="1200" u="none" strike="noStrike" dirty="0">
                          <a:effectLst/>
                          <a:latin typeface="Arial Narrow" panose="020B0606020202030204" pitchFamily="34" charset="0"/>
                        </a:rPr>
                        <a:t>Todos las edades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468979866"/>
                  </a:ext>
                </a:extLst>
              </a:tr>
              <a:tr h="615752">
                <a:tc vMerge="1">
                  <a:txBody>
                    <a:bodyPr/>
                    <a:lstStyle/>
                    <a:p>
                      <a:endParaRPr lang="es-CO"/>
                    </a:p>
                  </a:txBody>
                  <a:tcPr/>
                </a:tc>
                <a:tc>
                  <a:txBody>
                    <a:bodyPr/>
                    <a:lstStyle/>
                    <a:p>
                      <a:pPr algn="ctr" fontAlgn="ctr"/>
                      <a:r>
                        <a:rPr lang="es-CO" sz="1200" u="none" strike="noStrike" dirty="0">
                          <a:effectLst/>
                          <a:latin typeface="Arial Narrow" panose="020B0606020202030204" pitchFamily="34" charset="0"/>
                        </a:rPr>
                        <a:t>Nº dosis SDS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dosis mercado privado</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total dosis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dosis SDS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dosis mercado privado</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total dosis</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Nº total dosis Bogotá</a:t>
                      </a:r>
                      <a:endParaRPr lang="es-CO" sz="12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333980783"/>
                  </a:ext>
                </a:extLst>
              </a:tr>
              <a:tr h="185460">
                <a:tc>
                  <a:txBody>
                    <a:bodyPr/>
                    <a:lstStyle/>
                    <a:p>
                      <a:pPr algn="ctr" fontAlgn="ctr"/>
                      <a:r>
                        <a:rPr lang="es-CO" sz="1200" u="none" strike="noStrike" dirty="0">
                          <a:effectLst/>
                          <a:latin typeface="Arial Narrow" panose="020B0606020202030204" pitchFamily="34" charset="0"/>
                        </a:rPr>
                        <a:t>2008</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552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563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1.853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52</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1.905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2.468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110580"/>
                  </a:ext>
                </a:extLst>
              </a:tr>
              <a:tr h="185460">
                <a:tc>
                  <a:txBody>
                    <a:bodyPr/>
                    <a:lstStyle/>
                    <a:p>
                      <a:pPr algn="ctr" fontAlgn="ctr"/>
                      <a:r>
                        <a:rPr lang="es-CO" sz="1200" u="none" strike="noStrike" dirty="0">
                          <a:effectLst/>
                          <a:latin typeface="Arial Narrow" panose="020B0606020202030204" pitchFamily="34" charset="0"/>
                        </a:rPr>
                        <a:t>2009</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1.784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6.479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8.263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191.855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1886</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193.741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202.004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2816597952"/>
                  </a:ext>
                </a:extLst>
              </a:tr>
              <a:tr h="185460">
                <a:tc>
                  <a:txBody>
                    <a:bodyPr/>
                    <a:lstStyle/>
                    <a:p>
                      <a:pPr algn="ctr" fontAlgn="ctr"/>
                      <a:r>
                        <a:rPr lang="es-CO" sz="1200" u="none" strike="noStrike" dirty="0">
                          <a:effectLst/>
                          <a:latin typeface="Arial Narrow" panose="020B0606020202030204" pitchFamily="34" charset="0"/>
                        </a:rPr>
                        <a:t>2010</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443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20.175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20.618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29.937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1537</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31.474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52.092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186547864"/>
                  </a:ext>
                </a:extLst>
              </a:tr>
              <a:tr h="185460">
                <a:tc>
                  <a:txBody>
                    <a:bodyPr/>
                    <a:lstStyle/>
                    <a:p>
                      <a:pPr algn="ctr" fontAlgn="ctr"/>
                      <a:r>
                        <a:rPr lang="es-CO" sz="1200" u="none" strike="noStrike" dirty="0">
                          <a:effectLst/>
                          <a:latin typeface="Arial Narrow" panose="020B0606020202030204" pitchFamily="34" charset="0"/>
                        </a:rPr>
                        <a:t>2011</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2.242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25.158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27.400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37.643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1090</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38.733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66.133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2544131205"/>
                  </a:ext>
                </a:extLst>
              </a:tr>
              <a:tr h="185460">
                <a:tc>
                  <a:txBody>
                    <a:bodyPr/>
                    <a:lstStyle/>
                    <a:p>
                      <a:pPr algn="ctr" fontAlgn="ctr"/>
                      <a:r>
                        <a:rPr lang="es-CO" sz="1200" u="none" strike="noStrike" dirty="0">
                          <a:effectLst/>
                          <a:latin typeface="Arial Narrow" panose="020B0606020202030204" pitchFamily="34" charset="0"/>
                        </a:rPr>
                        <a:t>2012</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7.545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1.057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8.602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36.888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357</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37.245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45.847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273877425"/>
                  </a:ext>
                </a:extLst>
              </a:tr>
              <a:tr h="185460">
                <a:tc>
                  <a:txBody>
                    <a:bodyPr/>
                    <a:lstStyle/>
                    <a:p>
                      <a:pPr algn="ctr" fontAlgn="ctr"/>
                      <a:r>
                        <a:rPr lang="es-CO" sz="1200" u="none" strike="noStrike" dirty="0">
                          <a:effectLst/>
                          <a:latin typeface="Arial Narrow" panose="020B0606020202030204" pitchFamily="34" charset="0"/>
                        </a:rPr>
                        <a:t>2013</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22.776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1.794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24.570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43.187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569</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43.756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68.326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605992232"/>
                  </a:ext>
                </a:extLst>
              </a:tr>
              <a:tr h="185460">
                <a:tc>
                  <a:txBody>
                    <a:bodyPr/>
                    <a:lstStyle/>
                    <a:p>
                      <a:pPr algn="ctr" fontAlgn="ctr"/>
                      <a:r>
                        <a:rPr lang="es-CO" sz="1200" u="none" strike="noStrike" dirty="0">
                          <a:effectLst/>
                          <a:latin typeface="Arial Narrow" panose="020B0606020202030204" pitchFamily="34" charset="0"/>
                        </a:rPr>
                        <a:t>2014</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5.552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2.327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7.879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21.725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1273</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22.998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30.877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871117045"/>
                  </a:ext>
                </a:extLst>
              </a:tr>
              <a:tr h="185460">
                <a:tc>
                  <a:txBody>
                    <a:bodyPr/>
                    <a:lstStyle/>
                    <a:p>
                      <a:pPr algn="ctr" fontAlgn="ctr"/>
                      <a:r>
                        <a:rPr lang="es-CO" sz="1200" u="none" strike="noStrike" dirty="0">
                          <a:effectLst/>
                          <a:latin typeface="Arial Narrow" panose="020B0606020202030204" pitchFamily="34" charset="0"/>
                        </a:rPr>
                        <a:t>2015</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3.907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1.989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5.896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23.974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899</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24.873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30.769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927216233"/>
                  </a:ext>
                </a:extLst>
              </a:tr>
              <a:tr h="185460">
                <a:tc>
                  <a:txBody>
                    <a:bodyPr/>
                    <a:lstStyle/>
                    <a:p>
                      <a:pPr algn="ctr" fontAlgn="ctr"/>
                      <a:r>
                        <a:rPr lang="es-CO" sz="1200" u="none" strike="noStrike" dirty="0">
                          <a:effectLst/>
                          <a:latin typeface="Arial Narrow" panose="020B0606020202030204" pitchFamily="34" charset="0"/>
                        </a:rPr>
                        <a:t>2016</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6.281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1.351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7.632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36.758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711</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37.469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45.101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2422276893"/>
                  </a:ext>
                </a:extLst>
              </a:tr>
              <a:tr h="185460">
                <a:tc>
                  <a:txBody>
                    <a:bodyPr/>
                    <a:lstStyle/>
                    <a:p>
                      <a:pPr algn="ctr" fontAlgn="ctr"/>
                      <a:r>
                        <a:rPr lang="es-CO" sz="1200" u="none" strike="noStrike" dirty="0">
                          <a:effectLst/>
                          <a:latin typeface="Arial Narrow" panose="020B0606020202030204" pitchFamily="34" charset="0"/>
                        </a:rPr>
                        <a:t>2017</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6.859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1.348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8.207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30.566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631</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31.197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39.404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3731383663"/>
                  </a:ext>
                </a:extLst>
              </a:tr>
              <a:tr h="185460">
                <a:tc>
                  <a:txBody>
                    <a:bodyPr/>
                    <a:lstStyle/>
                    <a:p>
                      <a:pPr algn="ctr" fontAlgn="ctr"/>
                      <a:r>
                        <a:rPr lang="es-CO" sz="1200" u="none" strike="noStrike" dirty="0">
                          <a:effectLst/>
                          <a:latin typeface="Arial Narrow" panose="020B0606020202030204" pitchFamily="34" charset="0"/>
                        </a:rPr>
                        <a:t>2018</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7.265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1.887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9.152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34.483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858</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35.341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44.493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4125374120"/>
                  </a:ext>
                </a:extLst>
              </a:tr>
              <a:tr h="185460">
                <a:tc>
                  <a:txBody>
                    <a:bodyPr/>
                    <a:lstStyle/>
                    <a:p>
                      <a:pPr algn="ctr" fontAlgn="ctr"/>
                      <a:r>
                        <a:rPr lang="es-CO" sz="1200" u="none" strike="noStrike" dirty="0">
                          <a:effectLst/>
                          <a:latin typeface="Arial Narrow" panose="020B0606020202030204" pitchFamily="34" charset="0"/>
                        </a:rPr>
                        <a:t>2019</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9.283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2.835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12.118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43.857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1008</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44.865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56.983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140500720"/>
                  </a:ext>
                </a:extLst>
              </a:tr>
              <a:tr h="185460">
                <a:tc>
                  <a:txBody>
                    <a:bodyPr/>
                    <a:lstStyle/>
                    <a:p>
                      <a:pPr algn="ctr" fontAlgn="ctr"/>
                      <a:r>
                        <a:rPr lang="es-CO" sz="1200" u="none" strike="noStrike" dirty="0">
                          <a:effectLst/>
                          <a:latin typeface="Arial Narrow" panose="020B0606020202030204" pitchFamily="34" charset="0"/>
                        </a:rPr>
                        <a:t>2020</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11.522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4.482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16.004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36.961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1685</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38.646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54.650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2066525279"/>
                  </a:ext>
                </a:extLst>
              </a:tr>
              <a:tr h="185460">
                <a:tc>
                  <a:txBody>
                    <a:bodyPr/>
                    <a:lstStyle/>
                    <a:p>
                      <a:pPr algn="ctr" fontAlgn="ctr"/>
                      <a:r>
                        <a:rPr lang="es-CO" sz="1200" u="none" strike="noStrike" dirty="0">
                          <a:effectLst/>
                          <a:latin typeface="Arial Narrow" panose="020B0606020202030204" pitchFamily="34" charset="0"/>
                        </a:rPr>
                        <a:t>2021</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6.475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1.981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8.456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32.131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416</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32.547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41.003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013880621"/>
                  </a:ext>
                </a:extLst>
              </a:tr>
              <a:tr h="185460">
                <a:tc>
                  <a:txBody>
                    <a:bodyPr/>
                    <a:lstStyle/>
                    <a:p>
                      <a:pPr algn="ctr" fontAlgn="ctr"/>
                      <a:r>
                        <a:rPr lang="es-CO" sz="1200" u="none" strike="noStrike" dirty="0">
                          <a:effectLst/>
                          <a:latin typeface="Arial Narrow" panose="020B0606020202030204" pitchFamily="34" charset="0"/>
                        </a:rPr>
                        <a:t>2022</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5.399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8.309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13.708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42.696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1507</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44.203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57.911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637020787"/>
                  </a:ext>
                </a:extLst>
              </a:tr>
              <a:tr h="185460">
                <a:tc>
                  <a:txBody>
                    <a:bodyPr/>
                    <a:lstStyle/>
                    <a:p>
                      <a:pPr algn="ctr" fontAlgn="ctr"/>
                      <a:r>
                        <a:rPr lang="es-CO" sz="1200" u="none" strike="noStrike" dirty="0">
                          <a:effectLst/>
                          <a:latin typeface="Arial Narrow" panose="020B0606020202030204" pitchFamily="34" charset="0"/>
                        </a:rPr>
                        <a:t>2023</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4.618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10.364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14.982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33.390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1897</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35.287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50.269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565081114"/>
                  </a:ext>
                </a:extLst>
              </a:tr>
              <a:tr h="185460">
                <a:tc>
                  <a:txBody>
                    <a:bodyPr/>
                    <a:lstStyle/>
                    <a:p>
                      <a:pPr algn="ctr" fontAlgn="ctr"/>
                      <a:r>
                        <a:rPr lang="es-CO" sz="1200" u="none" strike="noStrike" dirty="0">
                          <a:effectLst/>
                          <a:latin typeface="Arial Narrow" panose="020B0606020202030204" pitchFamily="34" charset="0"/>
                        </a:rPr>
                        <a:t>2024</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5.265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9.165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14.430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1200" u="none" strike="noStrike" dirty="0">
                          <a:effectLst/>
                          <a:latin typeface="Arial Narrow" panose="020B0606020202030204" pitchFamily="34" charset="0"/>
                        </a:rPr>
                        <a:t>             40.692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b"/>
                      <a:r>
                        <a:rPr lang="es-CO" sz="1200" u="none" strike="noStrike" dirty="0">
                          <a:effectLst/>
                          <a:latin typeface="Arial Narrow" panose="020B0606020202030204" pitchFamily="34" charset="0"/>
                        </a:rPr>
                        <a:t>1797</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b"/>
                      <a:r>
                        <a:rPr lang="es-CO" sz="1200" u="none" strike="noStrike" dirty="0">
                          <a:effectLst/>
                          <a:latin typeface="Arial Narrow" panose="020B0606020202030204" pitchFamily="34" charset="0"/>
                        </a:rPr>
                        <a:t>             42.489 </a:t>
                      </a:r>
                      <a:endParaRPr lang="es-CO" sz="1200" b="0" i="0" u="none" strike="noStrike" dirty="0">
                        <a:solidFill>
                          <a:srgbClr val="000000"/>
                        </a:solidFill>
                        <a:effectLst/>
                        <a:latin typeface="Arial Narrow" panose="020B0606020202030204" pitchFamily="34" charset="0"/>
                      </a:endParaRPr>
                    </a:p>
                  </a:txBody>
                  <a:tcPr marL="7502" marR="7502" marT="7502" marB="0" anchor="b">
                    <a:solidFill>
                      <a:schemeClr val="bg1"/>
                    </a:solidFill>
                  </a:tcPr>
                </a:tc>
                <a:tc>
                  <a:txBody>
                    <a:bodyPr/>
                    <a:lstStyle/>
                    <a:p>
                      <a:pPr algn="ctr" fontAlgn="ctr"/>
                      <a:r>
                        <a:rPr lang="es-CO" sz="1200" u="none" strike="noStrike" dirty="0">
                          <a:effectLst/>
                          <a:latin typeface="Arial Narrow" panose="020B0606020202030204" pitchFamily="34" charset="0"/>
                        </a:rPr>
                        <a:t>                   56.919 </a:t>
                      </a:r>
                      <a:endParaRPr lang="es-CO" sz="1200" b="0"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1901774919"/>
                  </a:ext>
                </a:extLst>
              </a:tr>
              <a:tr h="389976">
                <a:tc>
                  <a:txBody>
                    <a:bodyPr/>
                    <a:lstStyle/>
                    <a:p>
                      <a:pPr algn="ctr" fontAlgn="ctr"/>
                      <a:r>
                        <a:rPr lang="es-CO" sz="2000" u="none" strike="noStrike" dirty="0">
                          <a:effectLst/>
                          <a:latin typeface="Arial Narrow" panose="020B0606020202030204" pitchFamily="34" charset="0"/>
                        </a:rPr>
                        <a:t>2025</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2.633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4.963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7.596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34.876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974</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35.850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tc>
                  <a:txBody>
                    <a:bodyPr/>
                    <a:lstStyle/>
                    <a:p>
                      <a:pPr algn="ctr" fontAlgn="ctr"/>
                      <a:r>
                        <a:rPr lang="es-CO" sz="2000" u="none" strike="noStrike" dirty="0">
                          <a:effectLst/>
                          <a:latin typeface="Arial Narrow" panose="020B0606020202030204" pitchFamily="34" charset="0"/>
                        </a:rPr>
                        <a:t>         43.446 </a:t>
                      </a:r>
                      <a:endParaRPr lang="es-CO" sz="2000" b="0" i="0" u="none" strike="noStrike" dirty="0">
                        <a:solidFill>
                          <a:srgbClr val="000000"/>
                        </a:solidFill>
                        <a:effectLst/>
                        <a:latin typeface="Arial Narrow" panose="020B0606020202030204" pitchFamily="34" charset="0"/>
                      </a:endParaRPr>
                    </a:p>
                  </a:txBody>
                  <a:tcPr marL="7502" marR="7502" marT="7502" marB="0" anchor="ctr">
                    <a:solidFill>
                      <a:schemeClr val="accent3">
                        <a:lumMod val="20000"/>
                        <a:lumOff val="80000"/>
                      </a:schemeClr>
                    </a:solidFill>
                  </a:tcPr>
                </a:tc>
                <a:extLst>
                  <a:ext uri="{0D108BD9-81ED-4DB2-BD59-A6C34878D82A}">
                    <a16:rowId xmlns:a16="http://schemas.microsoft.com/office/drawing/2014/main" val="1176831733"/>
                  </a:ext>
                </a:extLst>
              </a:tr>
              <a:tr h="304227">
                <a:tc>
                  <a:txBody>
                    <a:bodyPr/>
                    <a:lstStyle/>
                    <a:p>
                      <a:pPr algn="ctr" fontAlgn="ctr"/>
                      <a:r>
                        <a:rPr lang="es-CO" sz="2000" b="1" u="none" strike="noStrike" dirty="0">
                          <a:effectLst/>
                          <a:latin typeface="Arial Narrow" panose="020B0606020202030204" pitchFamily="34" charset="0"/>
                        </a:rPr>
                        <a:t>Acumulado</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109.860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MX" sz="2000" b="1" i="0" u="none" strike="noStrike" dirty="0">
                          <a:solidFill>
                            <a:srgbClr val="000000"/>
                          </a:solidFill>
                          <a:effectLst/>
                          <a:latin typeface="Arial Narrow" panose="020B0606020202030204" pitchFamily="34" charset="0"/>
                        </a:rPr>
                        <a:t>106.216</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216.076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753.472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19.147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772.619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tc>
                  <a:txBody>
                    <a:bodyPr/>
                    <a:lstStyle/>
                    <a:p>
                      <a:pPr algn="ctr" fontAlgn="ctr"/>
                      <a:r>
                        <a:rPr lang="es-CO" sz="2000" b="1" u="none" strike="noStrike" dirty="0">
                          <a:effectLst/>
                          <a:latin typeface="Arial Narrow" panose="020B0606020202030204" pitchFamily="34" charset="0"/>
                        </a:rPr>
                        <a:t>       988.695 </a:t>
                      </a:r>
                      <a:endParaRPr lang="es-CO" sz="2000" b="1" i="0" u="none" strike="noStrike" dirty="0">
                        <a:solidFill>
                          <a:srgbClr val="000000"/>
                        </a:solidFill>
                        <a:effectLst/>
                        <a:latin typeface="Arial Narrow" panose="020B0606020202030204" pitchFamily="34" charset="0"/>
                      </a:endParaRPr>
                    </a:p>
                  </a:txBody>
                  <a:tcPr marL="7502" marR="7502" marT="7502" marB="0" anchor="ctr">
                    <a:solidFill>
                      <a:schemeClr val="bg1"/>
                    </a:solidFill>
                  </a:tcPr>
                </a:tc>
                <a:extLst>
                  <a:ext uri="{0D108BD9-81ED-4DB2-BD59-A6C34878D82A}">
                    <a16:rowId xmlns:a16="http://schemas.microsoft.com/office/drawing/2014/main" val="86179867"/>
                  </a:ext>
                </a:extLst>
              </a:tr>
            </a:tbl>
          </a:graphicData>
        </a:graphic>
      </p:graphicFrame>
      <p:sp>
        <p:nvSpPr>
          <p:cNvPr id="6" name="Rectángulo 5">
            <a:extLst>
              <a:ext uri="{FF2B5EF4-FFF2-40B4-BE49-F238E27FC236}">
                <a16:creationId xmlns:a16="http://schemas.microsoft.com/office/drawing/2014/main" id="{6EBC7344-BB54-F09A-5F4C-0210E7EF5EA2}"/>
              </a:ext>
            </a:extLst>
          </p:cNvPr>
          <p:cNvSpPr/>
          <p:nvPr/>
        </p:nvSpPr>
        <p:spPr>
          <a:xfrm>
            <a:off x="984058" y="145536"/>
            <a:ext cx="10421009"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r>
              <a:rPr kumimoji="0" lang="es-MX" altLang="es-CO" sz="2000" b="1" i="0" u="none" strike="noStrike" kern="0" cap="none" spc="0" normalizeH="0" baseline="0" noProof="0" dirty="0">
                <a:ln>
                  <a:noFill/>
                </a:ln>
                <a:solidFill>
                  <a:srgbClr val="36A9CA"/>
                </a:solidFill>
                <a:effectLst/>
                <a:uLnTx/>
                <a:uFillTx/>
                <a:latin typeface="Arial Narrow" panose="020B0606020202030204" pitchFamily="34" charset="0"/>
                <a:ea typeface="+mn-ea"/>
                <a:cs typeface="+mn-cs"/>
              </a:rPr>
              <a:t>Dosis Administrados Neumococo 23 años 2008 – 2024 – Avance 3 de agosto 2025</a:t>
            </a:r>
          </a:p>
        </p:txBody>
      </p:sp>
      <p:sp>
        <p:nvSpPr>
          <p:cNvPr id="7" name="Rectángulo 6"/>
          <p:cNvSpPr/>
          <p:nvPr/>
        </p:nvSpPr>
        <p:spPr>
          <a:xfrm>
            <a:off x="984058" y="5482621"/>
            <a:ext cx="929091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Fuente: </a:t>
            </a:r>
            <a:r>
              <a:rPr kumimoji="0" lang="es-ES" sz="11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Vacunados/as</a:t>
            </a:r>
            <a:r>
              <a:rPr kumimoji="0" lang="es-MX" sz="11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Resumen mes vacunación ene-jul/2025. Bogotá. Aplicativo PAI 2.5 1-3 ago/2025. Sistema de Información PAI. Secretaría Distrital de Salud. Bogotá</a:t>
            </a:r>
            <a:endParaRPr kumimoji="0" lang="es-CO" sz="11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endParaRPr>
          </a:p>
        </p:txBody>
      </p:sp>
      <p:sp>
        <p:nvSpPr>
          <p:cNvPr id="9" name="CuadroTexto 8"/>
          <p:cNvSpPr txBox="1"/>
          <p:nvPr/>
        </p:nvSpPr>
        <p:spPr>
          <a:xfrm>
            <a:off x="2934269" y="5868537"/>
            <a:ext cx="634620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 cumplimiento cohortes persona mayor de 60 años: alrededor </a:t>
            </a:r>
            <a:r>
              <a:rPr kumimoji="0" lang="es-MX" sz="18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rPr>
              <a:t>65%</a:t>
            </a:r>
            <a:endParaRPr kumimoji="0" lang="es-CO" sz="1800" b="1" i="0" u="none" strike="noStrike" kern="1200" cap="none" spc="0" normalizeH="0" baseline="0" noProof="0" dirty="0">
              <a:ln>
                <a:noFill/>
              </a:ln>
              <a:solidFill>
                <a:srgbClr val="333333"/>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49374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D482A53-3A9D-4D18-71AC-19D93F91275C}"/>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21237605-F9A8-A8F1-D99C-A1AAB9B3550A}"/>
              </a:ext>
            </a:extLst>
          </p:cNvPr>
          <p:cNvGrpSpPr/>
          <p:nvPr/>
        </p:nvGrpSpPr>
        <p:grpSpPr>
          <a:xfrm>
            <a:off x="82246" y="6291072"/>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E7540A14-04FF-9BF9-403C-32634EC660F4}"/>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F3CEF599-5F59-CD85-BEA0-BFE063C729B6}"/>
                </a:ext>
              </a:extLst>
            </p:cNvPr>
            <p:cNvPicPr>
              <a:picLocks noChangeAspect="1"/>
            </p:cNvPicPr>
            <p:nvPr/>
          </p:nvPicPr>
          <p:blipFill>
            <a:blip r:embed="rId4"/>
            <a:stretch>
              <a:fillRect/>
            </a:stretch>
          </p:blipFill>
          <p:spPr>
            <a:xfrm>
              <a:off x="4128179" y="605454"/>
              <a:ext cx="729931" cy="497940"/>
            </a:xfrm>
            <a:prstGeom prst="rect">
              <a:avLst/>
            </a:prstGeom>
          </p:spPr>
        </p:pic>
      </p:grpSp>
      <p:pic>
        <p:nvPicPr>
          <p:cNvPr id="17" name="Gráfico 16" descr="Insignia 5 con relleno sólido">
            <a:extLst>
              <a:ext uri="{FF2B5EF4-FFF2-40B4-BE49-F238E27FC236}">
                <a16:creationId xmlns:a16="http://schemas.microsoft.com/office/drawing/2014/main" id="{C685BFF8-3981-E5AA-B5EF-A8126B29192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12056" y="1652769"/>
            <a:ext cx="1367887" cy="1367887"/>
          </a:xfrm>
          <a:prstGeom prst="rect">
            <a:avLst/>
          </a:prstGeom>
        </p:spPr>
      </p:pic>
      <p:sp>
        <p:nvSpPr>
          <p:cNvPr id="20" name="CuadroTexto 19">
            <a:extLst>
              <a:ext uri="{FF2B5EF4-FFF2-40B4-BE49-F238E27FC236}">
                <a16:creationId xmlns:a16="http://schemas.microsoft.com/office/drawing/2014/main" id="{4AE1E21A-1C9A-4F99-0227-DA761BD055CE}"/>
              </a:ext>
            </a:extLst>
          </p:cNvPr>
          <p:cNvSpPr txBox="1"/>
          <p:nvPr/>
        </p:nvSpPr>
        <p:spPr>
          <a:xfrm>
            <a:off x="1004981" y="3189150"/>
            <a:ext cx="10182035" cy="3046988"/>
          </a:xfrm>
          <a:prstGeom prst="rect">
            <a:avLst/>
          </a:prstGeom>
          <a:noFill/>
        </p:spPr>
        <p:txBody>
          <a:bodyPr wrap="square">
            <a:spAutoFit/>
          </a:bodyPr>
          <a:lstStyle>
            <a:defPPr>
              <a:defRPr lang="es-CO"/>
            </a:defPPr>
            <a:lvl1pPr algn="ctr" fontAlgn="base">
              <a:spcBef>
                <a:spcPts val="1200"/>
              </a:spcBef>
              <a:defRPr sz="5000" b="1" i="0">
                <a:solidFill>
                  <a:srgbClr val="000000"/>
                </a:solidFill>
                <a:effectLst/>
                <a:latin typeface="Calibri" panose="020F0502020204030204" pitchFamily="34" charset="0"/>
              </a:defRPr>
            </a:lvl1pPr>
          </a:lstStyle>
          <a:p>
            <a:r>
              <a:rPr lang="es-ES" dirty="0"/>
              <a:t>Espacio de discusión</a:t>
            </a:r>
          </a:p>
          <a:p>
            <a:r>
              <a:rPr lang="es-ES" sz="4000" b="0" dirty="0"/>
              <a:t>(20 minutos)</a:t>
            </a:r>
          </a:p>
          <a:p>
            <a:r>
              <a:rPr lang="es-ES" sz="2800" b="0" dirty="0"/>
              <a:t>Moderadora: Dra. María Belén Jaimes</a:t>
            </a:r>
            <a:endParaRPr lang="es-ES" sz="1800" b="0" dirty="0"/>
          </a:p>
          <a:p>
            <a:endParaRPr lang="es-ES" sz="4000" b="0" dirty="0"/>
          </a:p>
        </p:txBody>
      </p:sp>
      <p:sp>
        <p:nvSpPr>
          <p:cNvPr id="7" name="Título 6">
            <a:extLst>
              <a:ext uri="{FF2B5EF4-FFF2-40B4-BE49-F238E27FC236}">
                <a16:creationId xmlns:a16="http://schemas.microsoft.com/office/drawing/2014/main" id="{B323E7D6-9F28-2E52-46F9-0ABF8B0061CA}"/>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401618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7B89B42-DF55-160C-03FF-81CC494A3531}"/>
              </a:ext>
            </a:extLst>
          </p:cNvPr>
          <p:cNvSpPr>
            <a:spLocks noGrp="1"/>
          </p:cNvSpPr>
          <p:nvPr>
            <p:ph type="title"/>
          </p:nvPr>
        </p:nvSpPr>
        <p:spPr>
          <a:xfrm>
            <a:off x="838200" y="636519"/>
            <a:ext cx="10515600" cy="510524"/>
          </a:xfrm>
        </p:spPr>
        <p:txBody>
          <a:bodyPr/>
          <a:lstStyle/>
          <a:p>
            <a:r>
              <a:rPr lang="en-US" dirty="0"/>
              <a:t>Preguntas Orientadoras</a:t>
            </a:r>
          </a:p>
        </p:txBody>
      </p:sp>
      <p:sp>
        <p:nvSpPr>
          <p:cNvPr id="16" name="Content Placeholder 2">
            <a:extLst>
              <a:ext uri="{FF2B5EF4-FFF2-40B4-BE49-F238E27FC236}">
                <a16:creationId xmlns:a16="http://schemas.microsoft.com/office/drawing/2014/main" id="{0CED42B0-CE83-5289-EE0A-7378FFEEC6F2}"/>
              </a:ext>
            </a:extLst>
          </p:cNvPr>
          <p:cNvSpPr>
            <a:spLocks noGrp="1"/>
          </p:cNvSpPr>
          <p:nvPr>
            <p:ph idx="1"/>
          </p:nvPr>
        </p:nvSpPr>
        <p:spPr>
          <a:xfrm>
            <a:off x="1055170" y="1565156"/>
            <a:ext cx="9846908" cy="5148076"/>
          </a:xfrm>
        </p:spPr>
        <p:txBody>
          <a:bodyPr/>
          <a:lstStyle/>
          <a:p>
            <a:pPr algn="just"/>
            <a:r>
              <a:rPr lang="es-ES" sz="2400" b="1" dirty="0"/>
              <a:t>Considerando que las tecnologías presentadas han demostrado ser seguras y efectivas: </a:t>
            </a:r>
          </a:p>
          <a:p>
            <a:pPr marL="342900" indent="-342900" algn="just">
              <a:buAutoNum type="arabicPeriod"/>
            </a:pPr>
            <a:r>
              <a:rPr lang="es-ES" sz="2400" dirty="0"/>
              <a:t>Considerando el caso particular de Bogotá, ¿cuál de las alternativas evaluadas debería implementarse para maximizar los beneficios sociales y epidemiológicos en la prevención de infecciones, hospitalizaciones y muertes por Infecciones Respiratorias Agudas (IRA) en niños y niños de la ciudad? </a:t>
            </a:r>
            <a:endParaRPr lang="es-ES" sz="2400" dirty="0" smtClean="0"/>
          </a:p>
          <a:p>
            <a:pPr algn="just"/>
            <a:r>
              <a:rPr lang="es-ES" sz="2400" dirty="0" smtClean="0"/>
              <a:t>(C</a:t>
            </a:r>
            <a:r>
              <a:rPr lang="es-ES" sz="2400" dirty="0" smtClean="0"/>
              <a:t>onsidere </a:t>
            </a:r>
            <a:r>
              <a:rPr lang="es-ES" sz="2400" dirty="0"/>
              <a:t>dentro de su recomendación la </a:t>
            </a:r>
            <a:r>
              <a:rPr lang="es-ES" sz="2400" dirty="0" smtClean="0"/>
              <a:t>    factibilidad </a:t>
            </a:r>
            <a:r>
              <a:rPr lang="es-ES" sz="2400" dirty="0"/>
              <a:t>económica, programática y de adquisición de cada una de las alternativas</a:t>
            </a:r>
            <a:r>
              <a:rPr lang="es-ES" sz="2400" dirty="0" smtClean="0"/>
              <a:t>)</a:t>
            </a:r>
            <a:endParaRPr lang="es-ES" sz="2400" dirty="0"/>
          </a:p>
          <a:p>
            <a:pPr marL="342900" indent="-342900">
              <a:buAutoNum type="arabicPeriod"/>
            </a:pPr>
            <a:endParaRPr lang="es-ES" sz="2000" dirty="0"/>
          </a:p>
          <a:p>
            <a:pPr marL="342900" indent="-342900">
              <a:buAutoNum type="arabicPeriod"/>
            </a:pPr>
            <a:endParaRPr lang="es-ES" sz="2000" dirty="0"/>
          </a:p>
        </p:txBody>
      </p:sp>
    </p:spTree>
    <p:extLst>
      <p:ext uri="{BB962C8B-B14F-4D97-AF65-F5344CB8AC3E}">
        <p14:creationId xmlns:p14="http://schemas.microsoft.com/office/powerpoint/2010/main" val="2132639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9CC0-E5FC-83A4-B975-033D2B20D835}"/>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BF19BAE4-6DD9-9343-53A7-23A6AFEE4ED0}"/>
              </a:ext>
            </a:extLst>
          </p:cNvPr>
          <p:cNvSpPr>
            <a:spLocks noGrp="1"/>
          </p:cNvSpPr>
          <p:nvPr>
            <p:ph type="title"/>
          </p:nvPr>
        </p:nvSpPr>
        <p:spPr>
          <a:xfrm>
            <a:off x="838200" y="636519"/>
            <a:ext cx="10515600" cy="510524"/>
          </a:xfrm>
        </p:spPr>
        <p:txBody>
          <a:bodyPr/>
          <a:lstStyle/>
          <a:p>
            <a:r>
              <a:rPr lang="en-US" dirty="0"/>
              <a:t>Preguntas Orientadoras</a:t>
            </a:r>
          </a:p>
        </p:txBody>
      </p:sp>
      <p:sp>
        <p:nvSpPr>
          <p:cNvPr id="16" name="Content Placeholder 2">
            <a:extLst>
              <a:ext uri="{FF2B5EF4-FFF2-40B4-BE49-F238E27FC236}">
                <a16:creationId xmlns:a16="http://schemas.microsoft.com/office/drawing/2014/main" id="{496D4F83-3AAF-2F03-0240-A156253E0360}"/>
              </a:ext>
            </a:extLst>
          </p:cNvPr>
          <p:cNvSpPr>
            <a:spLocks noGrp="1"/>
          </p:cNvSpPr>
          <p:nvPr>
            <p:ph idx="1"/>
          </p:nvPr>
        </p:nvSpPr>
        <p:spPr>
          <a:xfrm>
            <a:off x="758111" y="1147043"/>
            <a:ext cx="10675777" cy="5600508"/>
          </a:xfrm>
        </p:spPr>
        <p:txBody>
          <a:bodyPr/>
          <a:lstStyle/>
          <a:p>
            <a:pPr algn="just"/>
            <a:endParaRPr lang="es-ES" sz="2400" dirty="0"/>
          </a:p>
          <a:p>
            <a:pPr algn="just"/>
            <a:r>
              <a:rPr lang="es-ES" sz="2400" dirty="0"/>
              <a:t>2. En el contexto particular de Bogotá ¿considera que una estrategia híbrida  (que combine la vacunación de gestantes con Abrysvo y la aplicación de Nirsevimab en neonatos prematuros o hijos de gestantes no vacunadas) podría maximizar los beneficios sociales y epidemiológicos para prevenir infecciones, hospitalizaciones y muertes por IRA en niños y niños de la ciudad, en comparación con una estrategia única (solo Abrysvo o solo Nirsevimab)? </a:t>
            </a:r>
            <a:endParaRPr lang="es-ES" sz="2400" dirty="0" smtClean="0"/>
          </a:p>
          <a:p>
            <a:pPr algn="just"/>
            <a:r>
              <a:rPr lang="es-ES" sz="2400" dirty="0" smtClean="0"/>
              <a:t>(</a:t>
            </a:r>
            <a:r>
              <a:rPr lang="es-ES" sz="2400" dirty="0"/>
              <a:t>considere dentro de su recomendación la factibilidad económica, programática y de adquisición de cada una de las alternativas)</a:t>
            </a:r>
            <a:endParaRPr lang="en-US" sz="2400" dirty="0"/>
          </a:p>
          <a:p>
            <a:endParaRPr lang="es-ES" sz="2400" dirty="0"/>
          </a:p>
          <a:p>
            <a:pPr marL="342900" indent="-342900">
              <a:buAutoNum type="arabicPeriod"/>
            </a:pPr>
            <a:endParaRPr lang="es-ES" sz="2400" dirty="0"/>
          </a:p>
        </p:txBody>
      </p:sp>
    </p:spTree>
    <p:extLst>
      <p:ext uri="{BB962C8B-B14F-4D97-AF65-F5344CB8AC3E}">
        <p14:creationId xmlns:p14="http://schemas.microsoft.com/office/powerpoint/2010/main" val="2085328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1B1DDC8-1EC8-70A7-90C5-C67C37D62A83}"/>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3530445B-6EBA-A1A7-45E0-CE48086744F7}"/>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76161E0D-CD4F-5465-787E-2B0168FD0678}"/>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573E61A9-86DA-35C7-2755-7B9B508DD334}"/>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13" name="Rectángulo 12">
            <a:extLst>
              <a:ext uri="{FF2B5EF4-FFF2-40B4-BE49-F238E27FC236}">
                <a16:creationId xmlns:a16="http://schemas.microsoft.com/office/drawing/2014/main" id="{9A1041D4-0938-1F92-3830-2A2FF2D58851}"/>
              </a:ext>
            </a:extLst>
          </p:cNvPr>
          <p:cNvSpPr/>
          <p:nvPr/>
        </p:nvSpPr>
        <p:spPr>
          <a:xfrm>
            <a:off x="4016415" y="4537276"/>
            <a:ext cx="1828800" cy="451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051AA1C3-7243-BA1B-065A-07D64EC80322}"/>
              </a:ext>
            </a:extLst>
          </p:cNvPr>
          <p:cNvSpPr txBox="1"/>
          <p:nvPr/>
        </p:nvSpPr>
        <p:spPr>
          <a:xfrm>
            <a:off x="3048000" y="3244334"/>
            <a:ext cx="6096000" cy="369332"/>
          </a:xfrm>
          <a:prstGeom prst="rect">
            <a:avLst/>
          </a:prstGeom>
          <a:noFill/>
        </p:spPr>
        <p:txBody>
          <a:bodyPr wrap="square">
            <a:spAutoFit/>
          </a:bodyPr>
          <a:lstStyle/>
          <a:p>
            <a:r>
              <a:rPr lang="es-ES" dirty="0"/>
              <a:t> </a:t>
            </a:r>
          </a:p>
        </p:txBody>
      </p:sp>
      <p:pic>
        <p:nvPicPr>
          <p:cNvPr id="10" name="Imagen 9" descr="Código QR&#10;&#10;El contenido generado por IA puede ser incorrecto.">
            <a:extLst>
              <a:ext uri="{FF2B5EF4-FFF2-40B4-BE49-F238E27FC236}">
                <a16:creationId xmlns:a16="http://schemas.microsoft.com/office/drawing/2014/main" id="{FF5DBCC4-CB38-2064-A5B7-1709F5DC7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777" y="245917"/>
            <a:ext cx="6196445" cy="6196445"/>
          </a:xfrm>
          <a:prstGeom prst="rect">
            <a:avLst/>
          </a:prstGeom>
        </p:spPr>
      </p:pic>
    </p:spTree>
    <p:extLst>
      <p:ext uri="{BB962C8B-B14F-4D97-AF65-F5344CB8AC3E}">
        <p14:creationId xmlns:p14="http://schemas.microsoft.com/office/powerpoint/2010/main" val="3897724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D9032E3-795A-41F8-E566-703620510C86}"/>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A6FB3C2C-2ABB-1DF8-C48B-EA12CA14AACE}"/>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CD8281A0-4A8A-A332-F8B7-AD644349288B}"/>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9AC17B36-1109-86C7-BE1E-CFC10D5C981F}"/>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CC2975A9-ED0F-1D93-90C8-01EB4BC92EDD}"/>
              </a:ext>
            </a:extLst>
          </p:cNvPr>
          <p:cNvSpPr txBox="1"/>
          <p:nvPr/>
        </p:nvSpPr>
        <p:spPr>
          <a:xfrm>
            <a:off x="933398" y="1510528"/>
            <a:ext cx="10633392" cy="5055230"/>
          </a:xfrm>
          <a:prstGeom prst="rect">
            <a:avLst/>
          </a:prstGeom>
          <a:noFill/>
        </p:spPr>
        <p:txBody>
          <a:bodyPr wrap="square">
            <a:spAutoFit/>
          </a:bodyPr>
          <a:lstStyle/>
          <a:p>
            <a:pPr marL="285750" indent="-285750">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Martinón-Torres F. Carmo M. Platero L. Drago G. López-Belmonte Jl. Bangert M. et al. Clinical and economic hospital burden of acute respiratory infection (BARI) due to respiratory syncytial virus in Spanish children. 2015–2018. BMC Infect Dis. 8 de junio de 2023;23(1):385. </a:t>
            </a:r>
          </a:p>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Du Y. Yan R. Wu X. Zhang X. Chen C. Jiang D. et al. Global burden and trends of respiratory syncytial virus infection across different age groups from 1990 to 2019: A systematic analysis of the Global Burden of Disease 2019 Study. International Journal of Infectious Diseases. octubre de 2023;135:70-6.</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Alvis-Guzman N. De LHF. EPH130 Mortality Related with Respiratory Syncytial Virus (RSV) Specific and Unspecified Acute Bronchiolitis in Under 2 Years in Colombia. 2012-2021. Value in Health. 1 de junio de 2024;27(6):S177. </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Shi T. Denouel A. Tietjen AK. Campbell I. Moran E. Li X. et al. Global Disease Burden Estimates of Respiratory Syncytial Virus-Associated Acute Respiratory Infection in Older Adults in 2015: A Systematic Review and  Meta-Analysis. J Infect Dis. 7 de octubre de 2020;222(Suppl 7):S577-83.</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Tin </a:t>
            </a:r>
            <a:r>
              <a:rPr lang="es-CO" sz="1050" dirty="0" smtClean="0">
                <a:latin typeface="Calibri" panose="020F0502020204030204" pitchFamily="34" charset="0"/>
                <a:ea typeface="Calibri" panose="020F0502020204030204" pitchFamily="34" charset="0"/>
                <a:cs typeface="Calibri" panose="020F0502020204030204" pitchFamily="34" charset="0"/>
              </a:rPr>
              <a:t>Htar </a:t>
            </a:r>
            <a:r>
              <a:rPr lang="es-CO" sz="1050" dirty="0">
                <a:latin typeface="Calibri" panose="020F0502020204030204" pitchFamily="34" charset="0"/>
                <a:ea typeface="Calibri" panose="020F0502020204030204" pitchFamily="34" charset="0"/>
                <a:cs typeface="Calibri" panose="020F0502020204030204" pitchFamily="34" charset="0"/>
              </a:rPr>
              <a:t>M. Yerramalla MS. Moïsi JC. Swerdlow DL. The burden of respiratory syncytial virus in adults: a systematic review and meta-analysis. Epidemiol Infect. 2020;148:e48. </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Evans et al. Rev Hisp Cienc Salud 2015;1(2): 107-116</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Alvarez Aldean J. Rivero Calle I. Rodriguez Fernandez R. Aceituno Mata S. Bellmunt A. Prades M. et al. Cost-effectiveness Analysis of Maternal Immunization with RSVpreF Vaccine for the Prevention of Respiratory Syncytial Virus Among Infants in Spain. Infect dis ther. 2024;13(6):1315-31.  </a:t>
            </a:r>
          </a:p>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Hutton DW. Prosser LA. Rose AM. Mercon K. Ortega-Sanchez IR. Leidner AJ. et al. Cost-Effectiveness of Maternal Vaccination to Prevent Respiratory Syncytial Virus Illness. Pediatrics [Internet]. 2024;154(6). Disponible en: https://ovidsp.ovid.com/ovidweb.cgi?T=JS&amp;CSC=Y&amp;NEWS=N&amp;PAGE=fulltext&amp;D=medl&amp;DO=10.1542%2fpeds.2024-066481 </a:t>
            </a:r>
          </a:p>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Huerta JL. Kendall R. Ivkovic L. Molina C. Law AW. Mendes D. Economic and Clinical Benefits of Bivalent Respiratory Syncytial Virus Prefusion F (RSVpreF) Maternal Vaccine for Prevention of RSV in Infants: A Cost-Effectiveness Analysis for Mexico. Vaccines [Internet]. 2025;13(1). Disponible en: https://www.embase.com/search/results?subaction=viewrecord&amp;id=L2032992245&amp;from=export </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Ishiwada N. </a:t>
            </a:r>
            <a:r>
              <a:rPr lang="es-CO" sz="1050" dirty="0" smtClean="0">
                <a:latin typeface="Calibri" panose="020F0502020204030204" pitchFamily="34" charset="0"/>
                <a:ea typeface="Calibri" panose="020F0502020204030204" pitchFamily="34" charset="0"/>
                <a:cs typeface="Calibri" panose="020F0502020204030204" pitchFamily="34" charset="0"/>
              </a:rPr>
              <a:t>Akashi </a:t>
            </a:r>
            <a:r>
              <a:rPr lang="es-CO" sz="1050" dirty="0">
                <a:latin typeface="Calibri" panose="020F0502020204030204" pitchFamily="34" charset="0"/>
                <a:ea typeface="Calibri" panose="020F0502020204030204" pitchFamily="34" charset="0"/>
                <a:cs typeface="Calibri" panose="020F0502020204030204" pitchFamily="34" charset="0"/>
              </a:rPr>
              <a:t>R. Kobayashi Y. Togo K. Yonemoto N. Matsuo M. et al. Cost-Effectiveness Analysis of Maternal Respiratory Syncytial Virus Vaccine in Protecting Infants from RSV Infection in Japan. Infect dis ther. 2024;13(7):1665-82.  </a:t>
            </a:r>
          </a:p>
          <a:p>
            <a:pPr marL="285750" indent="-285750" algn="just">
              <a:buFont typeface="Arial" panose="020B0604020202020204" pitchFamily="34" charset="0"/>
              <a:buChar char="•"/>
            </a:pPr>
            <a:r>
              <a:rPr lang="es-CO" sz="1050" dirty="0">
                <a:latin typeface="Calibri" panose="020F0502020204030204" pitchFamily="34" charset="0"/>
                <a:ea typeface="Calibri" panose="020F0502020204030204" pitchFamily="34" charset="0"/>
                <a:cs typeface="Calibri" panose="020F0502020204030204" pitchFamily="34" charset="0"/>
              </a:rPr>
              <a:t>Rey-Ares L. Averin A. Zuccarino N. Vega CG. Kutrieb E. Quinn E. et al. Cost-Effectiveness of Bivalent Respiratory Syncytial Virus Prefusion F (RSVpreF) Vaccine During Pregnancy for Prevention of Respiratory Syncytial Virus Among Infants in Argentina. Infect dis ther. 2024;13(11):2363-76.  </a:t>
            </a:r>
          </a:p>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Wang Y. Fekadu G. You JHS. Comparative Cost-Effectiveness Analysis of Respiratory Syncytial Virus Vaccines for Older Adults in Hong Kong. Vaccines (Basel) [Internet]. 2023;11(10). Disponible en: https://ovidsp.ovid.com/ovidweb.cgi?T=JS&amp;CSC=Y&amp;NEWS=N&amp;PAGE=fulltext&amp;D=pmnm8&amp;DO=10.3390%2fvaccines11101605 </a:t>
            </a:r>
          </a:p>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Papi A. Ison MG. Langley JM. Lee DG. Leroux-Roels I. Martinon-Torres F. et al. Respiratory Syncytial Virus Prefusion F Protein Vaccine in Older Adults. </a:t>
            </a:r>
            <a:r>
              <a:rPr lang="es-CO" sz="1050" dirty="0">
                <a:latin typeface="Calibri" panose="020F0502020204030204" pitchFamily="34" charset="0"/>
                <a:ea typeface="Calibri" panose="020F0502020204030204" pitchFamily="34" charset="0"/>
                <a:cs typeface="Calibri" panose="020F0502020204030204" pitchFamily="34" charset="0"/>
              </a:rPr>
              <a:t>New England Journal of Medicine. 15 de febrero de 2023;388(7):595-608. </a:t>
            </a:r>
          </a:p>
          <a:p>
            <a:pPr marL="285750" indent="-285750" algn="just">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The IMpact-RSV Study Group. Palivizumab. a Humanized Respiratory Syncytial Virus Monoclonal Antibody. Reduces Hospitalization From Respiratory Syncytial Virus Infection in High-risk Infants. PEDIATRICS. 1998 Sep 1;102(3):531–7.</a:t>
            </a:r>
          </a:p>
          <a:p>
            <a:pPr marL="285750" indent="-285750" algn="just">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 </a:t>
            </a:r>
            <a:r>
              <a:rPr lang="en-US" sz="1050" dirty="0">
                <a:latin typeface="Calibri" panose="020F0502020204030204" pitchFamily="34" charset="0"/>
                <a:ea typeface="Calibri" panose="020F0502020204030204" pitchFamily="34" charset="0"/>
                <a:cs typeface="Calibri" panose="020F0502020204030204" pitchFamily="34" charset="0"/>
              </a:rPr>
              <a:t>Roy. L Deriving health utility weights for infants with Respiratory Syncytial Virus (RSV). A THESIS SUBMITTED IN Partial fulfillment of  The requirements for the degree of </a:t>
            </a:r>
            <a:r>
              <a:rPr lang="es-ES" sz="1050" dirty="0">
                <a:latin typeface="Calibri" panose="020F0502020204030204" pitchFamily="34" charset="0"/>
                <a:ea typeface="Calibri" panose="020F0502020204030204" pitchFamily="34" charset="0"/>
                <a:cs typeface="Calibri" panose="020F0502020204030204" pitchFamily="34" charset="0"/>
              </a:rPr>
              <a:t>master of science. [Internet]. 2013. </a:t>
            </a:r>
            <a:r>
              <a:rPr lang="es-ES" sz="1050"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xmlns="" val="tx"/>
                    </a:ext>
                  </a:extLst>
                </a:hlinkClick>
              </a:rPr>
              <a:t>https://open.library.ubc.ca/media/stream/pdf/24/1.0074259/1</a:t>
            </a:r>
            <a:r>
              <a:rPr lang="es-ES" sz="1050" dirty="0">
                <a:latin typeface="Calibri" panose="020F0502020204030204" pitchFamily="34" charset="0"/>
                <a:ea typeface="Calibri" panose="020F0502020204030204" pitchFamily="34" charset="0"/>
                <a:cs typeface="Calibri" panose="020F0502020204030204" pitchFamily="34" charset="0"/>
              </a:rPr>
              <a:t> </a:t>
            </a:r>
          </a:p>
          <a:p>
            <a:endParaRPr lang="es-CO"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Qué es el Sistema Unificado Distrital de Inspección, Vigilancia y Control  SUDIVC? | Sede Electrónica - Secretaria General">
            <a:extLst>
              <a:ext uri="{FF2B5EF4-FFF2-40B4-BE49-F238E27FC236}">
                <a16:creationId xmlns:a16="http://schemas.microsoft.com/office/drawing/2014/main" id="{044CDD00-1486-846A-4F95-AC5CAB2A30D4}"/>
              </a:ext>
            </a:extLst>
          </p:cNvPr>
          <p:cNvPicPr>
            <a:picLocks noChangeAspect="1"/>
          </p:cNvPicPr>
          <p:nvPr/>
        </p:nvPicPr>
        <p:blipFill>
          <a:blip r:embed="rId6"/>
          <a:stretch>
            <a:fillRect/>
          </a:stretch>
        </p:blipFill>
        <p:spPr>
          <a:xfrm>
            <a:off x="10494450" y="6393857"/>
            <a:ext cx="1607951" cy="408446"/>
          </a:xfrm>
          <a:prstGeom prst="rect">
            <a:avLst/>
          </a:prstGeom>
        </p:spPr>
      </p:pic>
      <p:sp>
        <p:nvSpPr>
          <p:cNvPr id="9" name="CuadroTexto 8">
            <a:extLst>
              <a:ext uri="{FF2B5EF4-FFF2-40B4-BE49-F238E27FC236}">
                <a16:creationId xmlns:a16="http://schemas.microsoft.com/office/drawing/2014/main" id="{0B77275B-39A3-1DE2-7132-61CC566B8FF4}"/>
              </a:ext>
            </a:extLst>
          </p:cNvPr>
          <p:cNvSpPr txBox="1"/>
          <p:nvPr/>
        </p:nvSpPr>
        <p:spPr>
          <a:xfrm>
            <a:off x="821322" y="683669"/>
            <a:ext cx="10929954" cy="769441"/>
          </a:xfrm>
          <a:prstGeom prst="rect">
            <a:avLst/>
          </a:prstGeom>
          <a:noFill/>
        </p:spPr>
        <p:txBody>
          <a:bodyPr wrap="square">
            <a:spAutoFit/>
          </a:bodyPr>
          <a:lstStyle/>
          <a:p>
            <a:pPr algn="ctr" fontAlgn="base">
              <a:spcBef>
                <a:spcPts val="600"/>
              </a:spcBef>
            </a:pPr>
            <a:r>
              <a:rPr lang="es-ES" sz="4400" b="1" dirty="0">
                <a:solidFill>
                  <a:srgbClr val="285B6A"/>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sym typeface="Calibri"/>
              </a:rPr>
              <a:t>Referencias</a:t>
            </a:r>
            <a:r>
              <a:rPr lang="es-ES" sz="2800" b="1" dirty="0">
                <a:solidFill>
                  <a:srgbClr val="285B6A"/>
                </a:solidFill>
                <a:effectLst>
                  <a:outerShdw blurRad="38100" dist="38100" dir="2700000" algn="tl">
                    <a:srgbClr val="000000">
                      <a:alpha val="43137"/>
                    </a:srgbClr>
                  </a:outerShdw>
                </a:effectLst>
                <a:latin typeface="Calibri Light"/>
                <a:cs typeface="Calibri Light"/>
              </a:rPr>
              <a:t> </a:t>
            </a:r>
            <a:endParaRPr lang="es-ES" sz="1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940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FF63443-49A5-FC89-89C7-4AE18C0CDCED}"/>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55F80938-B4E1-E498-F360-D75B2E612814}"/>
              </a:ext>
            </a:extLst>
          </p:cNvPr>
          <p:cNvGrpSpPr/>
          <p:nvPr/>
        </p:nvGrpSpPr>
        <p:grpSpPr>
          <a:xfrm>
            <a:off x="91391" y="75566"/>
            <a:ext cx="2164963" cy="497940"/>
            <a:chOff x="4128179" y="605454"/>
            <a:chExt cx="2164963" cy="497940"/>
          </a:xfrm>
        </p:grpSpPr>
        <p:pic>
          <p:nvPicPr>
            <p:cNvPr id="4" name="Imagen 3" descr="Texto&#10;&#10;Descripción generada automáticamente">
              <a:extLst>
                <a:ext uri="{FF2B5EF4-FFF2-40B4-BE49-F238E27FC236}">
                  <a16:creationId xmlns:a16="http://schemas.microsoft.com/office/drawing/2014/main" id="{CA58DD1C-6E94-4960-0767-CDCF674EDA45}"/>
                </a:ext>
              </a:extLst>
            </p:cNvPr>
            <p:cNvPicPr>
              <a:picLocks noChangeAspect="1"/>
            </p:cNvPicPr>
            <p:nvPr/>
          </p:nvPicPr>
          <p:blipFill>
            <a:blip r:embed="rId3"/>
            <a:stretch>
              <a:fillRect/>
            </a:stretch>
          </p:blipFill>
          <p:spPr>
            <a:xfrm>
              <a:off x="4970186" y="678606"/>
              <a:ext cx="1322956" cy="424788"/>
            </a:xfrm>
            <a:prstGeom prst="rect">
              <a:avLst/>
            </a:prstGeom>
          </p:spPr>
        </p:pic>
        <p:pic>
          <p:nvPicPr>
            <p:cNvPr id="5" name="Imagen 4" descr="Texto&#10;&#10;Descripción generada automáticamente">
              <a:extLst>
                <a:ext uri="{FF2B5EF4-FFF2-40B4-BE49-F238E27FC236}">
                  <a16:creationId xmlns:a16="http://schemas.microsoft.com/office/drawing/2014/main" id="{2D0775E0-F433-D420-E773-87D77D85CA91}"/>
                </a:ext>
              </a:extLst>
            </p:cNvPr>
            <p:cNvPicPr>
              <a:picLocks noChangeAspect="1"/>
            </p:cNvPicPr>
            <p:nvPr/>
          </p:nvPicPr>
          <p:blipFill>
            <a:blip r:embed="rId4"/>
            <a:stretch>
              <a:fillRect/>
            </a:stretch>
          </p:blipFill>
          <p:spPr>
            <a:xfrm>
              <a:off x="4128179" y="605454"/>
              <a:ext cx="729931" cy="497940"/>
            </a:xfrm>
            <a:prstGeom prst="rect">
              <a:avLst/>
            </a:prstGeom>
          </p:spPr>
        </p:pic>
      </p:grpSp>
      <p:sp>
        <p:nvSpPr>
          <p:cNvPr id="6" name="CuadroTexto 5">
            <a:extLst>
              <a:ext uri="{FF2B5EF4-FFF2-40B4-BE49-F238E27FC236}">
                <a16:creationId xmlns:a16="http://schemas.microsoft.com/office/drawing/2014/main" id="{F9F29ADC-369C-0977-8D7B-9D7B69FCFFA9}"/>
              </a:ext>
            </a:extLst>
          </p:cNvPr>
          <p:cNvSpPr txBox="1"/>
          <p:nvPr/>
        </p:nvSpPr>
        <p:spPr>
          <a:xfrm>
            <a:off x="933398" y="1510528"/>
            <a:ext cx="10633392" cy="5055230"/>
          </a:xfrm>
          <a:prstGeom prst="rect">
            <a:avLst/>
          </a:prstGeom>
          <a:noFill/>
        </p:spPr>
        <p:txBody>
          <a:bodyPr wrap="square">
            <a:spAutoFit/>
          </a:bodyPr>
          <a:lstStyle/>
          <a:p>
            <a:pPr marL="285750" indent="-285750" algn="just">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Global Burden of Disease Study 2019 (GBD 2019) Data Resources | GHDx [Internet]. [citado 30 de diciembre de 2024]. Disponible en: https://ghdx.healthdata.org/gbd-2019 </a:t>
            </a:r>
          </a:p>
          <a:p>
            <a:pPr marL="285750" indent="-285750" algn="just">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Wilson E.  et al; ConquerRSV Study Group. Efficacy and Safety of an mRNA-Based RSV PreF Vaccine in Older Adults. N Engl J Med. 2023 Dec 14;389(24):2233-2244. doi: 10.1056/NEJMoa2307079. PMID: 38091530</a:t>
            </a:r>
          </a:p>
          <a:p>
            <a:pPr marL="285750" indent="-285750" algn="just">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Drysdale SB. et al. Nirsevimab for Prevention of Hospitalizations Due to RSV in Infants. N Engl J Med. 2023 Dec 28;389(26):2425-2435. doi:</a:t>
            </a:r>
          </a:p>
          <a:p>
            <a:pPr marL="285750" indent="-285750" algn="just">
              <a:buFont typeface="Arial" panose="020B0604020202020204" pitchFamily="34" charset="0"/>
              <a:buChar char="•"/>
            </a:pPr>
            <a:r>
              <a:rPr lang="es-ES" sz="1050" dirty="0"/>
              <a:t>Ison MG et al. Efficacy and Safety of Respiratory Syncytial Virus (RSV) Prefusion F Protein Vaccine (RSVPreF3 OA) in Older Adults Over 2 RSV Seasons. Clin Infect Dis. 2024 Jun 14;78(6):1732-1744. doi: 10.1093/cid/ciae010. PMID: 38253338; PMCID: PMC11175669.</a:t>
            </a:r>
            <a:endParaRPr lang="en-U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Bases de datos DANE-Aplicativo RUAF-ND-Sistema de Estadísticas Vitales SDS-Datos finales 200-2023 y 2024: PRELIMINARES AJUSTADO 13-01-2025. Disponible en: </a:t>
            </a:r>
            <a:r>
              <a:rPr lang="es-ES" sz="1050" dirty="0">
                <a:latin typeface="Calibri" panose="020F0502020204030204" pitchFamily="34" charset="0"/>
                <a:ea typeface="Calibri" panose="020F0502020204030204" pitchFamily="34" charset="0"/>
                <a:cs typeface="Calibri" panose="020F0502020204030204" pitchFamily="34" charset="0"/>
                <a:hlinkClick r:id="rId5"/>
              </a:rPr>
              <a:t>https://saludata.saludcapital.gov.co./osb/indicadores/natalidad-en-bogota/</a:t>
            </a:r>
            <a:endParaRPr lang="es-E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Tassinari S. Martínez-Vernaza S. Erazo-Morera N. Pinzón-Arciniegas MC. Gracia G. Zarante I. Epidemiology of congenital heart diseases in Bogotá. Colombia. from 2001 to 2014: Improved surveillance or increased prevalence? Biomedica. 2018 May 1;38(0):148-155. doi: 10.7705/biomedica.v38i0.3381. PMID: 29809331</a:t>
            </a: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Ciapponi A. Palermo MC. Sandoval MM. Baumeister E. Ruvinsky S. Ulloa-Gutierrez R. et al. Respiratory syncytial virus disease burden in children and adults from Latin America: a systematic review and meta-analysis. Front Public Health. 2024;12:1377968.</a:t>
            </a:r>
          </a:p>
          <a:p>
            <a:pPr marL="285750" indent="-285750">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OMS. World Health Organization-WHO-. Born too soon: The global action report on preterm birth.WHO Team: Maternal. Newborn. Child &amp; Adolescent Health &amp; Ageing (MCA). Newborn Health (NBH). Partnership for Maternal Newborn and Child Health (NMC). ISBN: 9789241503433. 2012.</a:t>
            </a: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GES UdeA y SDS: Universidad de Antioquia (Grupo de Economía de la Salud. Facultad de Ciencias Económicas) y Secretaría de Distrital de Salud de Bogotá. Evaluación de tecnologías para la prevención del virus sincitial respiratorio. Informe de carga de la enfermedad. 2025.</a:t>
            </a: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Havers FP. Whitaker M. Melgar M. Chatwani B. Chai SJ. Alden NB. Meek J. Openo KP. Ryan PA. Kim S. Lynfield R. Shaw YP. Barney G. Tesini BL. Sutton M. Talbot HK. Olsen KP. Patton ME; RSV-NET Surveillance Team. Characteristics and Outcomes Among Adults Aged ≥60 Years Hospitalized with Laboratory-Confirmed Respiratory Syncytial Virus - RSV-NET. 12 States. July 2022-June 2023. MMWR Morb Mortal Wkly Rep. 2023 Oct 6;72(40):1075-1082. doi: 10.15585/mmwr.mm7240a1. PMID: 37796742; PMCID: PMC10564327.</a:t>
            </a: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Huaquía-Díaz AM. Chalán-Dávila TS. Carrillo-Larco RM. Bernabe-Ortiz A. Multimorbidity in Latin America and the Caribbean: a systematic review and meta-analysis. BMJ Open. 2021 Jul 23;11(7):e050409. doi: 10.1136/bmjopen-2021-050409. PMID: 34301665; PMCID: PMC8311299.</a:t>
            </a:r>
          </a:p>
          <a:p>
            <a:pPr marL="285750" indent="-285750">
              <a:buFont typeface="Arial" panose="020B0604020202020204" pitchFamily="34" charset="0"/>
              <a:buChar char="•"/>
            </a:pPr>
            <a:r>
              <a:rPr lang="en-US" sz="1050" dirty="0">
                <a:latin typeface="Calibri" panose="020F0502020204030204" pitchFamily="34" charset="0"/>
                <a:ea typeface="Calibri" panose="020F0502020204030204" pitchFamily="34" charset="0"/>
                <a:cs typeface="Calibri" panose="020F0502020204030204" pitchFamily="34" charset="0"/>
              </a:rPr>
              <a:t>Marsh K. IJzerman M. Thokala P. et al. Multiple criteria decision analysis for health care decision making—emerging good practices: report 2 of the ISPOR MCDA Emerging Good Practices Task Force. Value Health. 2016;19(2):125-137.</a:t>
            </a:r>
            <a:endParaRPr lang="es-CO"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050" dirty="0">
                <a:latin typeface="Calibri" panose="020F0502020204030204" pitchFamily="34" charset="0"/>
                <a:ea typeface="Calibri" panose="020F0502020204030204" pitchFamily="34" charset="0"/>
                <a:cs typeface="Calibri" panose="020F0502020204030204" pitchFamily="34" charset="0"/>
              </a:rPr>
              <a:t>Márquez-Peláez S. Espín Balbino J. Olry de Labry Lima A. Benítez Hidalgo V. y grupo de trabajo Redets para MCDA. Guía para la elaboración de recomendaciones basadas en análisis de decisión multicriterio. Sevilla: AETSA. Evaluación de Tecnologías Sanitarias de Andalucía. Madrid: Red Española de Agencias de Evaluación de Tecnologías Sanitarias; 2020.</a:t>
            </a:r>
            <a:endParaRPr lang="es-CO"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s-E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s-E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s-ES" sz="10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s-CO"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Qué es el Sistema Unificado Distrital de Inspección, Vigilancia y Control  SUDIVC? | Sede Electrónica - Secretaria General">
            <a:extLst>
              <a:ext uri="{FF2B5EF4-FFF2-40B4-BE49-F238E27FC236}">
                <a16:creationId xmlns:a16="http://schemas.microsoft.com/office/drawing/2014/main" id="{7C130105-8EB3-DB04-98B7-A45CA93EC5EF}"/>
              </a:ext>
            </a:extLst>
          </p:cNvPr>
          <p:cNvPicPr>
            <a:picLocks noChangeAspect="1"/>
          </p:cNvPicPr>
          <p:nvPr/>
        </p:nvPicPr>
        <p:blipFill>
          <a:blip r:embed="rId6"/>
          <a:stretch>
            <a:fillRect/>
          </a:stretch>
        </p:blipFill>
        <p:spPr>
          <a:xfrm>
            <a:off x="10494450" y="6393857"/>
            <a:ext cx="1607951" cy="408446"/>
          </a:xfrm>
          <a:prstGeom prst="rect">
            <a:avLst/>
          </a:prstGeom>
        </p:spPr>
      </p:pic>
      <p:sp>
        <p:nvSpPr>
          <p:cNvPr id="9" name="CuadroTexto 8">
            <a:extLst>
              <a:ext uri="{FF2B5EF4-FFF2-40B4-BE49-F238E27FC236}">
                <a16:creationId xmlns:a16="http://schemas.microsoft.com/office/drawing/2014/main" id="{A93086A4-7681-1F5F-A519-C2E223E370AE}"/>
              </a:ext>
            </a:extLst>
          </p:cNvPr>
          <p:cNvSpPr txBox="1"/>
          <p:nvPr/>
        </p:nvSpPr>
        <p:spPr>
          <a:xfrm>
            <a:off x="821322" y="683669"/>
            <a:ext cx="10929954" cy="769441"/>
          </a:xfrm>
          <a:prstGeom prst="rect">
            <a:avLst/>
          </a:prstGeom>
          <a:noFill/>
        </p:spPr>
        <p:txBody>
          <a:bodyPr wrap="square">
            <a:spAutoFit/>
          </a:bodyPr>
          <a:lstStyle/>
          <a:p>
            <a:pPr algn="ctr" fontAlgn="base">
              <a:spcBef>
                <a:spcPts val="600"/>
              </a:spcBef>
            </a:pPr>
            <a:r>
              <a:rPr lang="es-ES" sz="4400" b="1" dirty="0">
                <a:solidFill>
                  <a:srgbClr val="285B6A"/>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sym typeface="Calibri"/>
              </a:rPr>
              <a:t>Referencias</a:t>
            </a:r>
            <a:r>
              <a:rPr lang="es-ES" sz="2800" b="1" dirty="0">
                <a:solidFill>
                  <a:srgbClr val="285B6A"/>
                </a:solidFill>
                <a:effectLst>
                  <a:outerShdw blurRad="38100" dist="38100" dir="2700000" algn="tl">
                    <a:srgbClr val="000000">
                      <a:alpha val="43137"/>
                    </a:srgbClr>
                  </a:outerShdw>
                </a:effectLst>
                <a:latin typeface="Calibri Light"/>
                <a:cs typeface="Calibri Light"/>
              </a:rPr>
              <a:t> </a:t>
            </a:r>
            <a:endParaRPr lang="es-ES" sz="1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2705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27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DB6BC-FD98-1E05-D0A8-7818739FBC65}"/>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824D8692-F84F-5AAE-CC08-85BD7FDA947C}"/>
              </a:ext>
            </a:extLst>
          </p:cNvPr>
          <p:cNvPicPr>
            <a:picLocks noChangeAspect="1"/>
          </p:cNvPicPr>
          <p:nvPr/>
        </p:nvPicPr>
        <p:blipFill>
          <a:blip r:embed="rId2"/>
          <a:srcRect t="7241"/>
          <a:stretch>
            <a:fillRect/>
          </a:stretch>
        </p:blipFill>
        <p:spPr>
          <a:xfrm>
            <a:off x="-19" y="4535421"/>
            <a:ext cx="8807860" cy="2083649"/>
          </a:xfrm>
          <a:prstGeom prst="rect">
            <a:avLst/>
          </a:prstGeom>
          <a:ln>
            <a:solidFill>
              <a:schemeClr val="bg2">
                <a:lumMod val="75000"/>
              </a:schemeClr>
            </a:solidFill>
          </a:ln>
        </p:spPr>
      </p:pic>
      <p:pic>
        <p:nvPicPr>
          <p:cNvPr id="3" name="Imagen 2">
            <a:extLst>
              <a:ext uri="{FF2B5EF4-FFF2-40B4-BE49-F238E27FC236}">
                <a16:creationId xmlns:a16="http://schemas.microsoft.com/office/drawing/2014/main" id="{5A96F752-A526-9314-8CE7-D7A1C8EC53A0}"/>
              </a:ext>
            </a:extLst>
          </p:cNvPr>
          <p:cNvPicPr>
            <a:picLocks noChangeAspect="1"/>
          </p:cNvPicPr>
          <p:nvPr/>
        </p:nvPicPr>
        <p:blipFill>
          <a:blip r:embed="rId3"/>
          <a:srcRect t="7582"/>
          <a:stretch>
            <a:fillRect/>
          </a:stretch>
        </p:blipFill>
        <p:spPr>
          <a:xfrm>
            <a:off x="-19" y="2386357"/>
            <a:ext cx="8807861" cy="2149064"/>
          </a:xfrm>
          <a:prstGeom prst="rect">
            <a:avLst/>
          </a:prstGeom>
          <a:ln>
            <a:solidFill>
              <a:schemeClr val="bg2">
                <a:lumMod val="75000"/>
              </a:schemeClr>
            </a:solidFill>
          </a:ln>
        </p:spPr>
      </p:pic>
      <p:pic>
        <p:nvPicPr>
          <p:cNvPr id="2" name="Imagen 1">
            <a:extLst>
              <a:ext uri="{FF2B5EF4-FFF2-40B4-BE49-F238E27FC236}">
                <a16:creationId xmlns:a16="http://schemas.microsoft.com/office/drawing/2014/main" id="{328324C1-BF5E-9119-E8FF-983911485F50}"/>
              </a:ext>
            </a:extLst>
          </p:cNvPr>
          <p:cNvPicPr>
            <a:picLocks noChangeAspect="1"/>
          </p:cNvPicPr>
          <p:nvPr/>
        </p:nvPicPr>
        <p:blipFill>
          <a:blip r:embed="rId4"/>
          <a:srcRect t="7241"/>
          <a:stretch>
            <a:fillRect/>
          </a:stretch>
        </p:blipFill>
        <p:spPr>
          <a:xfrm>
            <a:off x="16644" y="393306"/>
            <a:ext cx="8791200" cy="1993050"/>
          </a:xfrm>
          <a:prstGeom prst="rect">
            <a:avLst/>
          </a:prstGeom>
          <a:ln>
            <a:solidFill>
              <a:schemeClr val="bg2">
                <a:lumMod val="75000"/>
              </a:schemeClr>
            </a:solidFill>
          </a:ln>
        </p:spPr>
      </p:pic>
      <p:sp>
        <p:nvSpPr>
          <p:cNvPr id="5" name="8 CuadroTexto">
            <a:extLst>
              <a:ext uri="{FF2B5EF4-FFF2-40B4-BE49-F238E27FC236}">
                <a16:creationId xmlns:a16="http://schemas.microsoft.com/office/drawing/2014/main" id="{8B9DAC97-4065-B088-2CD6-3C8B0ED3F4DA}"/>
              </a:ext>
            </a:extLst>
          </p:cNvPr>
          <p:cNvSpPr txBox="1"/>
          <p:nvPr/>
        </p:nvSpPr>
        <p:spPr>
          <a:xfrm>
            <a:off x="2" y="2"/>
            <a:ext cx="12213471" cy="379656"/>
          </a:xfrm>
          <a:prstGeom prst="rect">
            <a:avLst/>
          </a:prstGeom>
          <a:solidFill>
            <a:srgbClr val="5B9BD5">
              <a:lumMod val="75000"/>
            </a:srgbClr>
          </a:solidFill>
          <a:ln>
            <a:noFill/>
          </a:ln>
        </p:spPr>
        <p:txBody>
          <a:bodyPr wrap="square" rtlCol="0">
            <a:spAutoFit/>
          </a:bodyPr>
          <a:lstStyle/>
          <a:p>
            <a:pPr algn="ctr" defTabSz="1219140">
              <a:defRPr/>
            </a:pPr>
            <a:r>
              <a:rPr lang="es-CO" sz="1867"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Canal Endémico morbilidad por Infección Respiratoria Aguda – IRA en Bogotá DC 2020 -2025 SE 31</a:t>
            </a:r>
          </a:p>
        </p:txBody>
      </p:sp>
      <p:graphicFrame>
        <p:nvGraphicFramePr>
          <p:cNvPr id="6" name="Diagrama 5">
            <a:extLst>
              <a:ext uri="{FF2B5EF4-FFF2-40B4-BE49-F238E27FC236}">
                <a16:creationId xmlns:a16="http://schemas.microsoft.com/office/drawing/2014/main" id="{9C91FC27-07AE-C77B-D9A5-9D803D475FF7}"/>
              </a:ext>
            </a:extLst>
          </p:cNvPr>
          <p:cNvGraphicFramePr/>
          <p:nvPr/>
        </p:nvGraphicFramePr>
        <p:xfrm>
          <a:off x="8867263" y="-88052"/>
          <a:ext cx="3384100" cy="8109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9 CuadroTexto">
            <a:extLst>
              <a:ext uri="{FF2B5EF4-FFF2-40B4-BE49-F238E27FC236}">
                <a16:creationId xmlns:a16="http://schemas.microsoft.com/office/drawing/2014/main" id="{7D24A1E5-5207-1210-A035-FF093101A79D}"/>
              </a:ext>
            </a:extLst>
          </p:cNvPr>
          <p:cNvSpPr txBox="1"/>
          <p:nvPr/>
        </p:nvSpPr>
        <p:spPr>
          <a:xfrm>
            <a:off x="-17" y="6622102"/>
            <a:ext cx="4801345" cy="235898"/>
          </a:xfrm>
          <a:prstGeom prst="rect">
            <a:avLst/>
          </a:prstGeom>
          <a:noFill/>
        </p:spPr>
        <p:txBody>
          <a:bodyPr wrap="square" rtlCol="0">
            <a:spAutoFit/>
          </a:bodyPr>
          <a:lstStyle/>
          <a:p>
            <a:r>
              <a:rPr lang="es-CO" sz="933" dirty="0">
                <a:latin typeface="Arial Narrow" panose="020B0606020202030204" pitchFamily="34" charset="0"/>
              </a:rPr>
              <a:t>Fuente: Base Sivigila evento colectivo 995 Distrital-Vigilancia IRA a Semana epidemiológica 31 de 2025</a:t>
            </a:r>
          </a:p>
        </p:txBody>
      </p:sp>
      <p:sp>
        <p:nvSpPr>
          <p:cNvPr id="8" name="Rectángulo 7">
            <a:extLst>
              <a:ext uri="{FF2B5EF4-FFF2-40B4-BE49-F238E27FC236}">
                <a16:creationId xmlns:a16="http://schemas.microsoft.com/office/drawing/2014/main" id="{53CB29DE-6739-F05E-002B-58D8B6311455}"/>
              </a:ext>
            </a:extLst>
          </p:cNvPr>
          <p:cNvSpPr/>
          <p:nvPr/>
        </p:nvSpPr>
        <p:spPr>
          <a:xfrm>
            <a:off x="2401166" y="379658"/>
            <a:ext cx="2114550" cy="622531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1BD4C8A7-F4C4-3EEF-334C-C418EA29A0C1}"/>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224588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76A64-D477-F5D1-470F-B7D2444BC44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3BC64C7-BA1A-FA54-EE76-B2C121C841FD}"/>
              </a:ext>
            </a:extLst>
          </p:cNvPr>
          <p:cNvPicPr>
            <a:picLocks noChangeAspect="1"/>
          </p:cNvPicPr>
          <p:nvPr/>
        </p:nvPicPr>
        <p:blipFill>
          <a:blip r:embed="rId2"/>
          <a:stretch>
            <a:fillRect/>
          </a:stretch>
        </p:blipFill>
        <p:spPr>
          <a:xfrm>
            <a:off x="-5" y="942187"/>
            <a:ext cx="12192004" cy="4066384"/>
          </a:xfrm>
          <a:prstGeom prst="rect">
            <a:avLst/>
          </a:prstGeom>
        </p:spPr>
      </p:pic>
      <p:sp>
        <p:nvSpPr>
          <p:cNvPr id="2" name="8 CuadroTexto">
            <a:extLst>
              <a:ext uri="{FF2B5EF4-FFF2-40B4-BE49-F238E27FC236}">
                <a16:creationId xmlns:a16="http://schemas.microsoft.com/office/drawing/2014/main" id="{7D277193-4E4D-277F-91E9-02F07C1F6DDD}"/>
              </a:ext>
            </a:extLst>
          </p:cNvPr>
          <p:cNvSpPr txBox="1"/>
          <p:nvPr/>
        </p:nvSpPr>
        <p:spPr>
          <a:xfrm>
            <a:off x="2" y="13857"/>
            <a:ext cx="12213471" cy="748988"/>
          </a:xfrm>
          <a:prstGeom prst="rect">
            <a:avLst/>
          </a:prstGeom>
          <a:solidFill>
            <a:srgbClr val="5B9BD5">
              <a:lumMod val="75000"/>
            </a:srgbClr>
          </a:solidFill>
          <a:ln>
            <a:noFill/>
          </a:ln>
        </p:spPr>
        <p:txBody>
          <a:bodyPr wrap="square" rtlCol="0">
            <a:spAutoFit/>
          </a:bodyPr>
          <a:lstStyle/>
          <a:p>
            <a:pPr algn="ctr" defTabSz="1219140">
              <a:defRPr/>
            </a:pPr>
            <a:r>
              <a:rPr lang="es-CO" sz="1867"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Canal Endémico morbilidad por Infección Respiratoria Aguda – IRA en Bogotá DC 2020 -2025 SE 31 </a:t>
            </a:r>
            <a:r>
              <a:rPr lang="es-CO" sz="24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POBLACIÓN MAYOR DE 60 AÑOS </a:t>
            </a:r>
            <a:endParaRPr lang="es-CO" sz="1867"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9 CuadroTexto">
            <a:extLst>
              <a:ext uri="{FF2B5EF4-FFF2-40B4-BE49-F238E27FC236}">
                <a16:creationId xmlns:a16="http://schemas.microsoft.com/office/drawing/2014/main" id="{4CF692EE-CB4B-E2BE-23AB-0A3DAE893570}"/>
              </a:ext>
            </a:extLst>
          </p:cNvPr>
          <p:cNvSpPr txBox="1"/>
          <p:nvPr/>
        </p:nvSpPr>
        <p:spPr>
          <a:xfrm>
            <a:off x="0" y="6608245"/>
            <a:ext cx="4801345" cy="235898"/>
          </a:xfrm>
          <a:prstGeom prst="rect">
            <a:avLst/>
          </a:prstGeom>
          <a:noFill/>
        </p:spPr>
        <p:txBody>
          <a:bodyPr wrap="square" rtlCol="0">
            <a:spAutoFit/>
          </a:bodyPr>
          <a:lstStyle/>
          <a:p>
            <a:r>
              <a:rPr lang="es-CO" sz="933" dirty="0">
                <a:latin typeface="Arial Narrow" panose="020B0606020202030204" pitchFamily="34" charset="0"/>
              </a:rPr>
              <a:t>Fuente: Base Sivigila evento colectivo 995 Distrital-Vigilancia IRA a Semana epidemiológica 31 de 2025</a:t>
            </a:r>
          </a:p>
        </p:txBody>
      </p:sp>
      <p:pic>
        <p:nvPicPr>
          <p:cNvPr id="5" name="Imagen 4">
            <a:extLst>
              <a:ext uri="{FF2B5EF4-FFF2-40B4-BE49-F238E27FC236}">
                <a16:creationId xmlns:a16="http://schemas.microsoft.com/office/drawing/2014/main" id="{7F8DEBF2-3750-CA3E-A679-D900E66625E6}"/>
              </a:ext>
            </a:extLst>
          </p:cNvPr>
          <p:cNvPicPr>
            <a:picLocks noChangeAspect="1"/>
          </p:cNvPicPr>
          <p:nvPr/>
        </p:nvPicPr>
        <p:blipFill>
          <a:blip r:embed="rId3"/>
          <a:stretch>
            <a:fillRect/>
          </a:stretch>
        </p:blipFill>
        <p:spPr>
          <a:xfrm>
            <a:off x="3292484" y="942187"/>
            <a:ext cx="3073142" cy="3448937"/>
          </a:xfrm>
          <a:prstGeom prst="rect">
            <a:avLst/>
          </a:prstGeom>
        </p:spPr>
      </p:pic>
      <p:sp>
        <p:nvSpPr>
          <p:cNvPr id="10" name="CuadroTexto 9">
            <a:extLst>
              <a:ext uri="{FF2B5EF4-FFF2-40B4-BE49-F238E27FC236}">
                <a16:creationId xmlns:a16="http://schemas.microsoft.com/office/drawing/2014/main" id="{83BE542E-A175-2FE1-26D5-E3249C8C622B}"/>
              </a:ext>
            </a:extLst>
          </p:cNvPr>
          <p:cNvSpPr txBox="1"/>
          <p:nvPr/>
        </p:nvSpPr>
        <p:spPr>
          <a:xfrm>
            <a:off x="370955" y="5095099"/>
            <a:ext cx="11471563" cy="923330"/>
          </a:xfrm>
          <a:prstGeom prst="rect">
            <a:avLst/>
          </a:prstGeom>
          <a:noFill/>
          <a:ln>
            <a:solidFill>
              <a:srgbClr val="0070C0"/>
            </a:solidFill>
          </a:ln>
        </p:spPr>
        <p:txBody>
          <a:bodyPr wrap="square">
            <a:spAutoFit/>
          </a:bodyPr>
          <a:lstStyle/>
          <a:p>
            <a:pPr algn="ctr"/>
            <a:r>
              <a:rPr lang="es-ES" dirty="0"/>
              <a:t>En el canal endémico de las </a:t>
            </a:r>
            <a:r>
              <a:rPr lang="es-ES" b="1" dirty="0"/>
              <a:t>atenciones por IRA</a:t>
            </a:r>
            <a:r>
              <a:rPr lang="es-ES" dirty="0"/>
              <a:t> en los </a:t>
            </a:r>
            <a:r>
              <a:rPr lang="es-ES" b="1" dirty="0"/>
              <a:t>mayores de 60 años </a:t>
            </a:r>
            <a:r>
              <a:rPr lang="es-ES" dirty="0"/>
              <a:t>para la semana 31, con un 14,6 % del total de las consultas reportadas para el evento</a:t>
            </a:r>
            <a:r>
              <a:rPr lang="es-ES" b="1" dirty="0"/>
              <a:t> </a:t>
            </a:r>
            <a:r>
              <a:rPr lang="es-ES" dirty="0"/>
              <a:t>en ese periodo; se evidencia </a:t>
            </a:r>
            <a:r>
              <a:rPr lang="es-ES" b="1" dirty="0"/>
              <a:t>un descenso del 2,1 % respecto a la semana previa.</a:t>
            </a:r>
            <a:endParaRPr lang="es-CO" dirty="0"/>
          </a:p>
        </p:txBody>
      </p:sp>
    </p:spTree>
    <p:extLst>
      <p:ext uri="{BB962C8B-B14F-4D97-AF65-F5344CB8AC3E}">
        <p14:creationId xmlns:p14="http://schemas.microsoft.com/office/powerpoint/2010/main" val="156167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14DC7-B09D-21F7-3F8A-E226B4F89E40}"/>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D938BE39-AEC5-9322-2934-2F5AF90038E8}"/>
              </a:ext>
            </a:extLst>
          </p:cNvPr>
          <p:cNvPicPr>
            <a:picLocks noChangeAspect="1"/>
          </p:cNvPicPr>
          <p:nvPr/>
        </p:nvPicPr>
        <p:blipFill>
          <a:blip r:embed="rId2"/>
          <a:srcRect t="6901"/>
          <a:stretch>
            <a:fillRect/>
          </a:stretch>
        </p:blipFill>
        <p:spPr>
          <a:xfrm>
            <a:off x="-35327" y="384869"/>
            <a:ext cx="8881118" cy="1955124"/>
          </a:xfrm>
          <a:prstGeom prst="rect">
            <a:avLst/>
          </a:prstGeom>
          <a:ln>
            <a:solidFill>
              <a:schemeClr val="bg2">
                <a:lumMod val="75000"/>
              </a:schemeClr>
            </a:solidFill>
          </a:ln>
        </p:spPr>
      </p:pic>
      <p:pic>
        <p:nvPicPr>
          <p:cNvPr id="3" name="Imagen 2">
            <a:extLst>
              <a:ext uri="{FF2B5EF4-FFF2-40B4-BE49-F238E27FC236}">
                <a16:creationId xmlns:a16="http://schemas.microsoft.com/office/drawing/2014/main" id="{71D0EF66-08A0-A89F-3CA7-505A470B2AD1}"/>
              </a:ext>
            </a:extLst>
          </p:cNvPr>
          <p:cNvPicPr>
            <a:picLocks noChangeAspect="1"/>
          </p:cNvPicPr>
          <p:nvPr/>
        </p:nvPicPr>
        <p:blipFill>
          <a:blip r:embed="rId3"/>
          <a:srcRect t="7582"/>
          <a:stretch>
            <a:fillRect/>
          </a:stretch>
        </p:blipFill>
        <p:spPr>
          <a:xfrm>
            <a:off x="-35327" y="4514473"/>
            <a:ext cx="8881119" cy="2078353"/>
          </a:xfrm>
          <a:prstGeom prst="rect">
            <a:avLst/>
          </a:prstGeom>
          <a:ln>
            <a:solidFill>
              <a:schemeClr val="bg2">
                <a:lumMod val="75000"/>
              </a:schemeClr>
            </a:solidFill>
          </a:ln>
        </p:spPr>
      </p:pic>
      <p:pic>
        <p:nvPicPr>
          <p:cNvPr id="2" name="Imagen 1">
            <a:extLst>
              <a:ext uri="{FF2B5EF4-FFF2-40B4-BE49-F238E27FC236}">
                <a16:creationId xmlns:a16="http://schemas.microsoft.com/office/drawing/2014/main" id="{3FDC529B-0E3C-A75E-4EE8-73064DB422DB}"/>
              </a:ext>
            </a:extLst>
          </p:cNvPr>
          <p:cNvPicPr>
            <a:picLocks noChangeAspect="1"/>
          </p:cNvPicPr>
          <p:nvPr/>
        </p:nvPicPr>
        <p:blipFill>
          <a:blip r:embed="rId4"/>
          <a:srcRect t="7922"/>
          <a:stretch>
            <a:fillRect/>
          </a:stretch>
        </p:blipFill>
        <p:spPr>
          <a:xfrm>
            <a:off x="-35327" y="2327775"/>
            <a:ext cx="8881119" cy="2187068"/>
          </a:xfrm>
          <a:prstGeom prst="rect">
            <a:avLst/>
          </a:prstGeom>
          <a:ln>
            <a:solidFill>
              <a:schemeClr val="bg2">
                <a:lumMod val="75000"/>
              </a:schemeClr>
            </a:solidFill>
          </a:ln>
        </p:spPr>
      </p:pic>
      <p:pic>
        <p:nvPicPr>
          <p:cNvPr id="14" name="Imagen 13">
            <a:extLst>
              <a:ext uri="{FF2B5EF4-FFF2-40B4-BE49-F238E27FC236}">
                <a16:creationId xmlns:a16="http://schemas.microsoft.com/office/drawing/2014/main" id="{6095B290-4D53-1674-1159-42C9E44F01FF}"/>
              </a:ext>
            </a:extLst>
          </p:cNvPr>
          <p:cNvPicPr>
            <a:picLocks noChangeAspect="1"/>
          </p:cNvPicPr>
          <p:nvPr/>
        </p:nvPicPr>
        <p:blipFill>
          <a:blip r:embed="rId5"/>
          <a:srcRect t="7241"/>
          <a:stretch>
            <a:fillRect/>
          </a:stretch>
        </p:blipFill>
        <p:spPr>
          <a:xfrm>
            <a:off x="-35327" y="384869"/>
            <a:ext cx="8881119" cy="1991108"/>
          </a:xfrm>
          <a:prstGeom prst="rect">
            <a:avLst/>
          </a:prstGeom>
          <a:ln>
            <a:solidFill>
              <a:schemeClr val="bg2">
                <a:lumMod val="75000"/>
              </a:schemeClr>
            </a:solidFill>
          </a:ln>
        </p:spPr>
      </p:pic>
      <p:sp>
        <p:nvSpPr>
          <p:cNvPr id="5" name="8 CuadroTexto">
            <a:extLst>
              <a:ext uri="{FF2B5EF4-FFF2-40B4-BE49-F238E27FC236}">
                <a16:creationId xmlns:a16="http://schemas.microsoft.com/office/drawing/2014/main" id="{2F4145FC-74F4-4D7E-EF6A-FD7267DD6DF6}"/>
              </a:ext>
            </a:extLst>
          </p:cNvPr>
          <p:cNvSpPr txBox="1"/>
          <p:nvPr/>
        </p:nvSpPr>
        <p:spPr>
          <a:xfrm>
            <a:off x="2" y="2"/>
            <a:ext cx="12213471" cy="379656"/>
          </a:xfrm>
          <a:prstGeom prst="rect">
            <a:avLst/>
          </a:prstGeom>
          <a:solidFill>
            <a:srgbClr val="5B9BD5">
              <a:lumMod val="75000"/>
            </a:srgbClr>
          </a:solidFill>
          <a:ln>
            <a:noFill/>
          </a:ln>
        </p:spPr>
        <p:txBody>
          <a:bodyPr wrap="square" rtlCol="0">
            <a:spAutoFit/>
          </a:bodyPr>
          <a:lstStyle/>
          <a:p>
            <a:pPr algn="ctr" defTabSz="1219140">
              <a:defRPr/>
            </a:pPr>
            <a:r>
              <a:rPr lang="es-CO" sz="1867"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Canal Endémico morbilidad por IRA en Bogotá DC 2020 -2025 SE 31 POR ÁREA CLÍNICA DE ATENCIÓN </a:t>
            </a:r>
          </a:p>
        </p:txBody>
      </p:sp>
      <p:sp>
        <p:nvSpPr>
          <p:cNvPr id="6" name="9 CuadroTexto">
            <a:extLst>
              <a:ext uri="{FF2B5EF4-FFF2-40B4-BE49-F238E27FC236}">
                <a16:creationId xmlns:a16="http://schemas.microsoft.com/office/drawing/2014/main" id="{110B545C-03B9-D80E-3409-6C0A540CF12E}"/>
              </a:ext>
            </a:extLst>
          </p:cNvPr>
          <p:cNvSpPr txBox="1"/>
          <p:nvPr/>
        </p:nvSpPr>
        <p:spPr>
          <a:xfrm>
            <a:off x="-32441" y="6622173"/>
            <a:ext cx="4801345" cy="235898"/>
          </a:xfrm>
          <a:prstGeom prst="rect">
            <a:avLst/>
          </a:prstGeom>
          <a:noFill/>
        </p:spPr>
        <p:txBody>
          <a:bodyPr wrap="square" rtlCol="0">
            <a:spAutoFit/>
          </a:bodyPr>
          <a:lstStyle/>
          <a:p>
            <a:r>
              <a:rPr lang="es-CO" sz="933" dirty="0">
                <a:latin typeface="Arial Narrow" panose="020B0606020202030204" pitchFamily="34" charset="0"/>
              </a:rPr>
              <a:t>Fuente: Base Sivigila evento colectivo 995 Distrital-Vigilancia IRA a Semana epidemiológica 31 de 2025</a:t>
            </a:r>
          </a:p>
        </p:txBody>
      </p:sp>
      <p:sp>
        <p:nvSpPr>
          <p:cNvPr id="7" name="Rectángulo 6">
            <a:extLst>
              <a:ext uri="{FF2B5EF4-FFF2-40B4-BE49-F238E27FC236}">
                <a16:creationId xmlns:a16="http://schemas.microsoft.com/office/drawing/2014/main" id="{784C4BF2-85B0-A56E-7949-7B9DD9802264}"/>
              </a:ext>
            </a:extLst>
          </p:cNvPr>
          <p:cNvSpPr/>
          <p:nvPr/>
        </p:nvSpPr>
        <p:spPr>
          <a:xfrm>
            <a:off x="2387311" y="376647"/>
            <a:ext cx="2125118" cy="61623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8" name="Diagrama 7">
            <a:extLst>
              <a:ext uri="{FF2B5EF4-FFF2-40B4-BE49-F238E27FC236}">
                <a16:creationId xmlns:a16="http://schemas.microsoft.com/office/drawing/2014/main" id="{FB7B44B4-C017-BDE3-9345-9FC616A9BACD}"/>
              </a:ext>
            </a:extLst>
          </p:cNvPr>
          <p:cNvGraphicFramePr/>
          <p:nvPr/>
        </p:nvGraphicFramePr>
        <p:xfrm>
          <a:off x="8796932" y="-119048"/>
          <a:ext cx="3384100" cy="77351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ítulo 3">
            <a:extLst>
              <a:ext uri="{FF2B5EF4-FFF2-40B4-BE49-F238E27FC236}">
                <a16:creationId xmlns:a16="http://schemas.microsoft.com/office/drawing/2014/main" id="{C7B05BB0-A120-5670-1E96-60D16E2E5BC0}"/>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323827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65E4-1872-DFBF-11FE-D0169EBEA058}"/>
            </a:ext>
          </a:extLst>
        </p:cNvPr>
        <p:cNvGrpSpPr/>
        <p:nvPr/>
      </p:nvGrpSpPr>
      <p:grpSpPr>
        <a:xfrm>
          <a:off x="0" y="0"/>
          <a:ext cx="0" cy="0"/>
          <a:chOff x="0" y="0"/>
          <a:chExt cx="0" cy="0"/>
        </a:xfrm>
      </p:grpSpPr>
      <p:sp>
        <p:nvSpPr>
          <p:cNvPr id="6" name="7 CuadroTexto">
            <a:extLst>
              <a:ext uri="{FF2B5EF4-FFF2-40B4-BE49-F238E27FC236}">
                <a16:creationId xmlns:a16="http://schemas.microsoft.com/office/drawing/2014/main" id="{4AD96337-4F12-2D7B-0FE3-BB99BD9568BD}"/>
              </a:ext>
            </a:extLst>
          </p:cNvPr>
          <p:cNvSpPr txBox="1"/>
          <p:nvPr/>
        </p:nvSpPr>
        <p:spPr>
          <a:xfrm>
            <a:off x="-1" y="0"/>
            <a:ext cx="12208137" cy="369332"/>
          </a:xfrm>
          <a:prstGeom prst="rect">
            <a:avLst/>
          </a:prstGeom>
          <a:solidFill>
            <a:srgbClr val="4472C4">
              <a:lumMod val="75000"/>
            </a:srgbClr>
          </a:solidFill>
        </p:spPr>
        <p:txBody>
          <a:bodyPr wrap="square" rtlCol="0">
            <a:spAutoFit/>
          </a:bodyPr>
          <a:lstStyle>
            <a:defPPr marR="0" lvl="0" algn="l" rtl="0">
              <a:lnSpc>
                <a:spcPct val="100000"/>
              </a:lnSpc>
              <a:spcBef>
                <a:spcPts val="0"/>
              </a:spcBef>
              <a:spcAft>
                <a:spcPts val="0"/>
              </a:spcAft>
              <a:defRPr/>
            </a:defPPr>
            <a:lvl1pPr algn="ctr" defTabSz="914378">
              <a:defRPr sz="1800" b="1">
                <a:solidFill>
                  <a:prstClr val="white"/>
                </a:solidFill>
                <a:latin typeface="Arial" panose="020B0604020202020204" pitchFamily="34" charset="0"/>
                <a:cs typeface="Arial" panose="020B0604020202020204" pitchFamily="34" charset="0"/>
              </a:defRPr>
            </a:lvl1pPr>
          </a:lstStyle>
          <a:p>
            <a:pPr marL="0" marR="0" lvl="0" indent="0" algn="ctr" defTabSz="914378" eaLnBrk="1" fontAlgn="auto" latinLnBrk="0" hangingPunct="1">
              <a:lnSpc>
                <a:spcPct val="100000"/>
              </a:lnSpc>
              <a:spcBef>
                <a:spcPts val="0"/>
              </a:spcBef>
              <a:spcAft>
                <a:spcPts val="0"/>
              </a:spcAft>
              <a:buClr>
                <a:srgbClr val="000000"/>
              </a:buClr>
              <a:buSzTx/>
              <a:buFont typeface="Arial"/>
              <a:buNone/>
              <a:tabLst/>
              <a:defRPr/>
            </a:pPr>
            <a:r>
              <a:rPr kumimoji="0" lang="es-MX"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I</a:t>
            </a:r>
            <a:r>
              <a:rPr kumimoji="0" lang="es-CO"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nforme circulación viral fuente LSP y Fundación Cardio Infantil</a:t>
            </a:r>
            <a:r>
              <a:rPr kumimoji="0" lang="es-CO"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 Bogotá D.C.</a:t>
            </a:r>
          </a:p>
        </p:txBody>
      </p:sp>
      <p:sp>
        <p:nvSpPr>
          <p:cNvPr id="16" name="CuadroTexto 15">
            <a:extLst>
              <a:ext uri="{FF2B5EF4-FFF2-40B4-BE49-F238E27FC236}">
                <a16:creationId xmlns:a16="http://schemas.microsoft.com/office/drawing/2014/main" id="{CC6ED8BB-312A-DBC0-D2E0-F459362F3BD1}"/>
              </a:ext>
            </a:extLst>
          </p:cNvPr>
          <p:cNvSpPr txBox="1"/>
          <p:nvPr/>
        </p:nvSpPr>
        <p:spPr>
          <a:xfrm>
            <a:off x="-1" y="6626865"/>
            <a:ext cx="8969830" cy="246221"/>
          </a:xfrm>
          <a:prstGeom prst="rect">
            <a:avLst/>
          </a:prstGeom>
          <a:noFill/>
        </p:spPr>
        <p:txBody>
          <a:bodyPr wrap="square">
            <a:spAutoFit/>
          </a:bodyPr>
          <a:lstStyle/>
          <a:p>
            <a:pPr algn="just"/>
            <a:r>
              <a:rPr lang="es-ES" sz="1000" dirty="0">
                <a:effectLst/>
                <a:latin typeface="Arial Narrow" panose="020B0606020202030204" pitchFamily="34" charset="0"/>
                <a:ea typeface="Calibri" panose="020F0502020204030204" pitchFamily="34" charset="0"/>
                <a:cs typeface="Calibri" panose="020F0502020204030204" pitchFamily="34" charset="0"/>
              </a:rPr>
              <a:t>Fuente:</a:t>
            </a:r>
            <a:r>
              <a:rPr lang="es-ES" sz="1000" spc="-2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Sistema de</a:t>
            </a:r>
            <a:r>
              <a:rPr lang="es-ES" sz="1000" spc="-45"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información Laboratorio</a:t>
            </a:r>
            <a:r>
              <a:rPr lang="es-ES" sz="1000" spc="-3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de</a:t>
            </a:r>
            <a:r>
              <a:rPr lang="es-ES" sz="1000" spc="-2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Salud</a:t>
            </a:r>
            <a:r>
              <a:rPr lang="es-ES" sz="1000" spc="-5"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Pública LABVANTAGE)</a:t>
            </a:r>
            <a:r>
              <a:rPr lang="es-ES" sz="1000" spc="-5"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y</a:t>
            </a:r>
            <a:r>
              <a:rPr lang="es-ES" sz="1000" spc="-55"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Base</a:t>
            </a:r>
            <a:r>
              <a:rPr lang="es-ES" sz="1000" spc="-2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de</a:t>
            </a:r>
            <a:r>
              <a:rPr lang="es-ES" sz="1000" spc="-2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datos</a:t>
            </a:r>
            <a:r>
              <a:rPr lang="es-ES" sz="1000" spc="-10" dirty="0">
                <a:effectLst/>
                <a:latin typeface="Arial Narrow" panose="020B0606020202030204" pitchFamily="34" charset="0"/>
                <a:ea typeface="Calibri" panose="020F0502020204030204" pitchFamily="34" charset="0"/>
                <a:cs typeface="Calibri" panose="020F0502020204030204" pitchFamily="34" charset="0"/>
              </a:rPr>
              <a:t> </a:t>
            </a:r>
            <a:r>
              <a:rPr lang="es-ES" sz="1000" dirty="0">
                <a:effectLst/>
                <a:latin typeface="Arial Narrow" panose="020B0606020202030204" pitchFamily="34" charset="0"/>
                <a:ea typeface="Calibri" panose="020F0502020204030204" pitchFamily="34" charset="0"/>
                <a:cs typeface="Calibri" panose="020F0502020204030204" pitchFamily="34" charset="0"/>
              </a:rPr>
              <a:t>virus respiratorios Fundación Cardio Infantil corte SE 31 de 2025</a:t>
            </a:r>
            <a:endParaRPr lang="es-CO" sz="1000" dirty="0">
              <a:latin typeface="Arial Narrow" panose="020B0606020202030204" pitchFamily="34" charset="0"/>
              <a:ea typeface="Calibri" panose="020F0502020204030204" pitchFamily="34" charset="0"/>
              <a:cs typeface="Calibri" panose="020F0502020204030204" pitchFamily="34" charset="0"/>
            </a:endParaRPr>
          </a:p>
        </p:txBody>
      </p:sp>
      <p:graphicFrame>
        <p:nvGraphicFramePr>
          <p:cNvPr id="29" name="Tabla 28">
            <a:extLst>
              <a:ext uri="{FF2B5EF4-FFF2-40B4-BE49-F238E27FC236}">
                <a16:creationId xmlns:a16="http://schemas.microsoft.com/office/drawing/2014/main" id="{408D9B8A-6862-DA6B-D510-2B2A942F4557}"/>
              </a:ext>
            </a:extLst>
          </p:cNvPr>
          <p:cNvGraphicFramePr>
            <a:graphicFrameLocks noGrp="1"/>
          </p:cNvGraphicFramePr>
          <p:nvPr/>
        </p:nvGraphicFramePr>
        <p:xfrm>
          <a:off x="6229832" y="4586312"/>
          <a:ext cx="5734989" cy="1892830"/>
        </p:xfrm>
        <a:graphic>
          <a:graphicData uri="http://schemas.openxmlformats.org/drawingml/2006/table">
            <a:tbl>
              <a:tblPr firstRow="1" bandRow="1">
                <a:tableStyleId>{D113A9D2-9D6B-4929-AA2D-F23B5EE8CBE7}</a:tableStyleId>
              </a:tblPr>
              <a:tblGrid>
                <a:gridCol w="1013864">
                  <a:extLst>
                    <a:ext uri="{9D8B030D-6E8A-4147-A177-3AD203B41FA5}">
                      <a16:colId xmlns:a16="http://schemas.microsoft.com/office/drawing/2014/main" val="841451589"/>
                    </a:ext>
                  </a:extLst>
                </a:gridCol>
                <a:gridCol w="1925003">
                  <a:extLst>
                    <a:ext uri="{9D8B030D-6E8A-4147-A177-3AD203B41FA5}">
                      <a16:colId xmlns:a16="http://schemas.microsoft.com/office/drawing/2014/main" val="2495206275"/>
                    </a:ext>
                  </a:extLst>
                </a:gridCol>
                <a:gridCol w="2796122">
                  <a:extLst>
                    <a:ext uri="{9D8B030D-6E8A-4147-A177-3AD203B41FA5}">
                      <a16:colId xmlns:a16="http://schemas.microsoft.com/office/drawing/2014/main" val="1320728501"/>
                    </a:ext>
                  </a:extLst>
                </a:gridCol>
              </a:tblGrid>
              <a:tr h="945408">
                <a:tc>
                  <a:txBody>
                    <a:bodyPr/>
                    <a:lstStyle/>
                    <a:p>
                      <a:endParaRPr lang="es-CO" dirty="0"/>
                    </a:p>
                  </a:txBody>
                  <a:tcPr/>
                </a:tc>
                <a:tc>
                  <a:txBody>
                    <a:bodyPr/>
                    <a:lstStyle/>
                    <a:p>
                      <a:pPr algn="ctr"/>
                      <a:r>
                        <a:rPr lang="es-ES" sz="1200" dirty="0">
                          <a:solidFill>
                            <a:schemeClr val="tx1"/>
                          </a:solidFill>
                          <a:effectLst/>
                        </a:rPr>
                        <a:t>Menores de 2 años </a:t>
                      </a:r>
                      <a:endParaRPr lang="es-CO" sz="1200" dirty="0">
                        <a:solidFill>
                          <a:schemeClr val="tx1"/>
                        </a:solidFill>
                        <a:latin typeface="+mn-lt"/>
                      </a:endParaRPr>
                    </a:p>
                  </a:txBody>
                  <a:tcPr anchor="ctr"/>
                </a:tc>
                <a:tc>
                  <a:txBody>
                    <a:bodyPr/>
                    <a:lstStyle/>
                    <a:p>
                      <a:pPr marL="285750" indent="-285750" algn="just">
                        <a:buFont typeface="Arial" panose="020B0604020202020204" pitchFamily="34" charset="0"/>
                        <a:buChar char="•"/>
                      </a:pPr>
                      <a:r>
                        <a:rPr lang="es-ES" sz="1200" dirty="0">
                          <a:solidFill>
                            <a:schemeClr val="tx1"/>
                          </a:solidFill>
                          <a:effectLst/>
                        </a:rPr>
                        <a:t>VSR (48%)</a:t>
                      </a:r>
                      <a:endParaRPr lang="es-ES" sz="1200" spc="30" dirty="0">
                        <a:solidFill>
                          <a:schemeClr val="tx1"/>
                        </a:solidFill>
                        <a:effectLst/>
                      </a:endParaRPr>
                    </a:p>
                    <a:p>
                      <a:pPr marL="285750" indent="-285750" algn="just">
                        <a:buFont typeface="Arial" panose="020B0604020202020204" pitchFamily="34" charset="0"/>
                        <a:buChar char="•"/>
                      </a:pPr>
                      <a:r>
                        <a:rPr lang="es-ES" sz="1200" dirty="0">
                          <a:solidFill>
                            <a:schemeClr val="tx1"/>
                          </a:solidFill>
                          <a:effectLst/>
                        </a:rPr>
                        <a:t>Adenovirus</a:t>
                      </a:r>
                      <a:r>
                        <a:rPr lang="es-ES" sz="1200" spc="10" dirty="0">
                          <a:solidFill>
                            <a:schemeClr val="tx1"/>
                          </a:solidFill>
                          <a:effectLst/>
                        </a:rPr>
                        <a:t> </a:t>
                      </a:r>
                      <a:r>
                        <a:rPr lang="es-ES" sz="1200" dirty="0">
                          <a:solidFill>
                            <a:schemeClr val="tx1"/>
                          </a:solidFill>
                          <a:effectLst/>
                        </a:rPr>
                        <a:t>(13%)</a:t>
                      </a:r>
                      <a:r>
                        <a:rPr lang="es-ES" sz="1200" spc="55" dirty="0">
                          <a:solidFill>
                            <a:schemeClr val="tx1"/>
                          </a:solidFill>
                          <a:effectLst/>
                        </a:rPr>
                        <a:t> </a:t>
                      </a:r>
                    </a:p>
                    <a:p>
                      <a:pPr marL="285750" indent="-285750" algn="just">
                        <a:buFont typeface="Arial" panose="020B0604020202020204" pitchFamily="34" charset="0"/>
                        <a:buChar char="•"/>
                      </a:pPr>
                      <a:r>
                        <a:rPr lang="es-ES" sz="1200" dirty="0">
                          <a:solidFill>
                            <a:schemeClr val="tx1"/>
                          </a:solidFill>
                          <a:effectLst/>
                        </a:rPr>
                        <a:t>Rinovirus</a:t>
                      </a:r>
                      <a:r>
                        <a:rPr lang="es-ES" sz="1200" spc="20" dirty="0">
                          <a:solidFill>
                            <a:schemeClr val="tx1"/>
                          </a:solidFill>
                          <a:effectLst/>
                        </a:rPr>
                        <a:t> </a:t>
                      </a:r>
                      <a:r>
                        <a:rPr lang="es-ES" sz="1200" dirty="0">
                          <a:solidFill>
                            <a:schemeClr val="tx1"/>
                          </a:solidFill>
                          <a:effectLst/>
                        </a:rPr>
                        <a:t>(8%)</a:t>
                      </a:r>
                      <a:endParaRPr lang="es-CO" sz="1200" dirty="0">
                        <a:solidFill>
                          <a:schemeClr val="tx1"/>
                        </a:solidFill>
                        <a:latin typeface="+mn-lt"/>
                      </a:endParaRPr>
                    </a:p>
                  </a:txBody>
                  <a:tcPr anchor="ctr"/>
                </a:tc>
                <a:extLst>
                  <a:ext uri="{0D108BD9-81ED-4DB2-BD59-A6C34878D82A}">
                    <a16:rowId xmlns:a16="http://schemas.microsoft.com/office/drawing/2014/main" val="1790233380"/>
                  </a:ext>
                </a:extLst>
              </a:tr>
              <a:tr h="947422">
                <a:tc>
                  <a:txBody>
                    <a:bodyPr/>
                    <a:lstStyle/>
                    <a:p>
                      <a:endParaRPr lang="es-CO" dirty="0"/>
                    </a:p>
                  </a:txBody>
                  <a:tcPr/>
                </a:tc>
                <a:tc>
                  <a:txBody>
                    <a:bodyPr/>
                    <a:lstStyle/>
                    <a:p>
                      <a:pPr algn="ctr"/>
                      <a:r>
                        <a:rPr lang="es-CO" sz="1200" b="1" dirty="0">
                          <a:solidFill>
                            <a:schemeClr val="tx1"/>
                          </a:solidFill>
                        </a:rPr>
                        <a:t>2 a 4 años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kern="1200" dirty="0">
                          <a:solidFill>
                            <a:schemeClr val="tx1"/>
                          </a:solidFill>
                          <a:effectLst/>
                        </a:rPr>
                        <a:t>VSR (35%)</a:t>
                      </a:r>
                    </a:p>
                    <a:p>
                      <a:pPr marL="285750" indent="-285750">
                        <a:buFont typeface="Arial" panose="020B0604020202020204" pitchFamily="34" charset="0"/>
                        <a:buChar char="•"/>
                      </a:pPr>
                      <a:r>
                        <a:rPr lang="es-ES" sz="1200" b="1" kern="1200" dirty="0">
                          <a:solidFill>
                            <a:schemeClr val="tx1"/>
                          </a:solidFill>
                          <a:effectLst/>
                        </a:rPr>
                        <a:t>Adenovirus (28%)</a:t>
                      </a:r>
                      <a:endParaRPr lang="es-CO" sz="1200" b="1" kern="1200" dirty="0">
                        <a:solidFill>
                          <a:schemeClr val="tx1"/>
                        </a:solidFill>
                        <a:effectLst/>
                      </a:endParaRPr>
                    </a:p>
                    <a:p>
                      <a:pPr marL="285750" indent="-285750">
                        <a:buFont typeface="Arial" panose="020B0604020202020204" pitchFamily="34" charset="0"/>
                        <a:buChar char="•"/>
                      </a:pPr>
                      <a:r>
                        <a:rPr lang="es-ES" sz="1200" b="1" kern="1200" dirty="0">
                          <a:solidFill>
                            <a:schemeClr val="tx1"/>
                          </a:solidFill>
                          <a:effectLst/>
                        </a:rPr>
                        <a:t>Influenza A (11%)</a:t>
                      </a:r>
                      <a:endParaRPr lang="es-CO" sz="1200" b="1"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154124349"/>
                  </a:ext>
                </a:extLst>
              </a:tr>
            </a:tbl>
          </a:graphicData>
        </a:graphic>
      </p:graphicFrame>
      <p:pic>
        <p:nvPicPr>
          <p:cNvPr id="30" name="Gráfico 29" descr="Bebé gateando con relleno sólido">
            <a:extLst>
              <a:ext uri="{FF2B5EF4-FFF2-40B4-BE49-F238E27FC236}">
                <a16:creationId xmlns:a16="http://schemas.microsoft.com/office/drawing/2014/main" id="{C66D4C08-4104-7AB5-05B5-AE3102CB3C3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355850" y="4741299"/>
            <a:ext cx="725715" cy="725715"/>
          </a:xfrm>
          <a:prstGeom prst="rect">
            <a:avLst/>
          </a:prstGeom>
        </p:spPr>
      </p:pic>
      <p:pic>
        <p:nvPicPr>
          <p:cNvPr id="31" name="Gráfico 30" descr="Niño con un globo con relleno sólido">
            <a:extLst>
              <a:ext uri="{FF2B5EF4-FFF2-40B4-BE49-F238E27FC236}">
                <a16:creationId xmlns:a16="http://schemas.microsoft.com/office/drawing/2014/main" id="{76BA62B8-19BA-5AC6-C764-600EAC1E134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02264" y="5544076"/>
            <a:ext cx="880680" cy="880680"/>
          </a:xfrm>
          <a:prstGeom prst="rect">
            <a:avLst/>
          </a:prstGeom>
        </p:spPr>
      </p:pic>
      <p:pic>
        <p:nvPicPr>
          <p:cNvPr id="23" name="Imagen 22">
            <a:extLst>
              <a:ext uri="{FF2B5EF4-FFF2-40B4-BE49-F238E27FC236}">
                <a16:creationId xmlns:a16="http://schemas.microsoft.com/office/drawing/2014/main" id="{01A5718C-2FEA-9B13-5EC5-2748A7F78B70}"/>
              </a:ext>
            </a:extLst>
          </p:cNvPr>
          <p:cNvPicPr>
            <a:picLocks noChangeAspect="1"/>
          </p:cNvPicPr>
          <p:nvPr/>
        </p:nvPicPr>
        <p:blipFill>
          <a:blip r:embed="rId6"/>
          <a:stretch>
            <a:fillRect/>
          </a:stretch>
        </p:blipFill>
        <p:spPr>
          <a:xfrm>
            <a:off x="55633" y="459387"/>
            <a:ext cx="5944635" cy="3087377"/>
          </a:xfrm>
          <a:prstGeom prst="rect">
            <a:avLst/>
          </a:prstGeom>
        </p:spPr>
      </p:pic>
      <p:pic>
        <p:nvPicPr>
          <p:cNvPr id="24" name="Imagen 23">
            <a:extLst>
              <a:ext uri="{FF2B5EF4-FFF2-40B4-BE49-F238E27FC236}">
                <a16:creationId xmlns:a16="http://schemas.microsoft.com/office/drawing/2014/main" id="{B74C4CE6-6063-80D1-49EA-4C187BF8C692}"/>
              </a:ext>
            </a:extLst>
          </p:cNvPr>
          <p:cNvPicPr>
            <a:picLocks noChangeAspect="1"/>
          </p:cNvPicPr>
          <p:nvPr/>
        </p:nvPicPr>
        <p:blipFill>
          <a:blip r:embed="rId7"/>
          <a:stretch>
            <a:fillRect/>
          </a:stretch>
        </p:blipFill>
        <p:spPr>
          <a:xfrm>
            <a:off x="50042" y="3667621"/>
            <a:ext cx="5950227" cy="2959243"/>
          </a:xfrm>
          <a:prstGeom prst="rect">
            <a:avLst/>
          </a:prstGeom>
        </p:spPr>
      </p:pic>
      <p:pic>
        <p:nvPicPr>
          <p:cNvPr id="25" name="Imagen 24">
            <a:extLst>
              <a:ext uri="{FF2B5EF4-FFF2-40B4-BE49-F238E27FC236}">
                <a16:creationId xmlns:a16="http://schemas.microsoft.com/office/drawing/2014/main" id="{26F57671-EC0B-BC60-0F6A-EFF85DBDB17C}"/>
              </a:ext>
            </a:extLst>
          </p:cNvPr>
          <p:cNvPicPr>
            <a:picLocks noChangeAspect="1"/>
          </p:cNvPicPr>
          <p:nvPr/>
        </p:nvPicPr>
        <p:blipFill>
          <a:blip r:embed="rId8"/>
          <a:stretch>
            <a:fillRect/>
          </a:stretch>
        </p:blipFill>
        <p:spPr>
          <a:xfrm>
            <a:off x="6220252" y="433244"/>
            <a:ext cx="5734989" cy="3729640"/>
          </a:xfrm>
          <a:prstGeom prst="rect">
            <a:avLst/>
          </a:prstGeom>
          <a:ln>
            <a:solidFill>
              <a:schemeClr val="tx1">
                <a:lumMod val="20000"/>
                <a:lumOff val="80000"/>
              </a:schemeClr>
            </a:solidFill>
          </a:ln>
        </p:spPr>
      </p:pic>
      <p:sp>
        <p:nvSpPr>
          <p:cNvPr id="2" name="Título 1">
            <a:extLst>
              <a:ext uri="{FF2B5EF4-FFF2-40B4-BE49-F238E27FC236}">
                <a16:creationId xmlns:a16="http://schemas.microsoft.com/office/drawing/2014/main" id="{18730F00-43A2-08E3-BD34-6BF8E324D928}"/>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2806365909"/>
      </p:ext>
    </p:extLst>
  </p:cSld>
  <p:clrMapOvr>
    <a:masterClrMapping/>
  </p:clrMapOvr>
</p:sld>
</file>

<file path=ppt/theme/theme1.xml><?xml version="1.0" encoding="utf-8"?>
<a:theme xmlns:a="http://schemas.openxmlformats.org/drawingml/2006/main" name="Tema de Office">
  <a:themeElements>
    <a:clrScheme name="SDS">
      <a:dk1>
        <a:srgbClr val="333333"/>
      </a:dk1>
      <a:lt1>
        <a:srgbClr val="FFFFFF"/>
      </a:lt1>
      <a:dk2>
        <a:srgbClr val="2788A2"/>
      </a:dk2>
      <a:lt2>
        <a:srgbClr val="E8E8E8"/>
      </a:lt2>
      <a:accent1>
        <a:srgbClr val="2CA8CB"/>
      </a:accent1>
      <a:accent2>
        <a:srgbClr val="185767"/>
      </a:accent2>
      <a:accent3>
        <a:srgbClr val="73CA8B"/>
      </a:accent3>
      <a:accent4>
        <a:srgbClr val="86F3A3"/>
      </a:accent4>
      <a:accent5>
        <a:srgbClr val="36A7C8"/>
      </a:accent5>
      <a:accent6>
        <a:srgbClr val="FFB71A"/>
      </a:accent6>
      <a:hlink>
        <a:srgbClr val="B2F1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SDS-2" id="{4FBE0042-14EE-B943-9B4B-70CF6E9E673D}" vid="{6BE10E79-3E17-F94B-BD15-3961F05ABC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Plantilla_2_PPT_SDS</Template>
  <TotalTime>805</TotalTime>
  <Words>9944</Words>
  <Application>Microsoft Office PowerPoint</Application>
  <PresentationFormat>Panorámica</PresentationFormat>
  <Paragraphs>2764</Paragraphs>
  <Slides>59</Slides>
  <Notes>38</Notes>
  <HiddenSlides>0</HiddenSlides>
  <MMClips>0</MMClips>
  <ScaleCrop>false</ScaleCrop>
  <HeadingPairs>
    <vt:vector size="8" baseType="variant">
      <vt:variant>
        <vt:lpstr>Fuentes usadas</vt:lpstr>
      </vt:variant>
      <vt:variant>
        <vt:i4>14</vt:i4>
      </vt:variant>
      <vt:variant>
        <vt:lpstr>Tema</vt:lpstr>
      </vt:variant>
      <vt:variant>
        <vt:i4>1</vt:i4>
      </vt:variant>
      <vt:variant>
        <vt:lpstr>Servidores OLE incrustados</vt:lpstr>
      </vt:variant>
      <vt:variant>
        <vt:i4>1</vt:i4>
      </vt:variant>
      <vt:variant>
        <vt:lpstr>Títulos de diapositiva</vt:lpstr>
      </vt:variant>
      <vt:variant>
        <vt:i4>59</vt:i4>
      </vt:variant>
    </vt:vector>
  </HeadingPairs>
  <TitlesOfParts>
    <vt:vector size="75" baseType="lpstr">
      <vt:lpstr>Aptos</vt:lpstr>
      <vt:lpstr>Aptos Display</vt:lpstr>
      <vt:lpstr>Aptos Narrow</vt:lpstr>
      <vt:lpstr>Arial</vt:lpstr>
      <vt:lpstr>Arial MT</vt:lpstr>
      <vt:lpstr>Arial Narrow</vt:lpstr>
      <vt:lpstr>Calibri</vt:lpstr>
      <vt:lpstr>Calibri Light</vt:lpstr>
      <vt:lpstr>Cambria Math</vt:lpstr>
      <vt:lpstr>Oswald</vt:lpstr>
      <vt:lpstr>Symbol</vt:lpstr>
      <vt:lpstr>Times New Roman</vt:lpstr>
      <vt:lpstr>Wingdings</vt:lpstr>
      <vt:lpstr>Yu Mincho</vt:lpstr>
      <vt:lpstr>Tema de Office</vt:lpstr>
      <vt:lpstr>Equation</vt:lpstr>
      <vt:lpstr>Evaluación de tecnologías para la prevención  del virus sincitial respiratorio –VSR– </vt:lpstr>
      <vt:lpstr>Agenda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CAPACIDAD INSTALADA Y OCUPACIÓN EN SERVICIOS DE HOSPITALIZACIÓN Y UCI PEDIÁTRICA – BOGOTÁ D.C. Corte 31 julio de 2025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Frecuencia de IRA por semana epidemiológica en el período 2014 – 2024</vt:lpstr>
      <vt:lpstr>Presentación de PowerPoint</vt:lpstr>
      <vt:lpstr>Presentación de PowerPoint</vt:lpstr>
      <vt:lpstr>AVAD/100 mil habitantes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Consideraciones adicionales de factibilidad</vt:lpstr>
      <vt:lpstr>Presentación de PowerPoint</vt:lpstr>
      <vt:lpstr>Presentación de PowerPoint</vt:lpstr>
      <vt:lpstr>Presentación de PowerPoint</vt:lpstr>
      <vt:lpstr>Presentación de PowerPoint</vt:lpstr>
      <vt:lpstr>Presentación de PowerPoint</vt:lpstr>
      <vt:lpstr>Programa Ampliado de Inmunizaciones –PAI-</vt:lpstr>
      <vt:lpstr>Comparativo cumplimiento de metas vacunación Influenza. 2019-2024 Anual 2025 corte 4 de agosto. Bogotá</vt:lpstr>
      <vt:lpstr>Presentación de PowerPoint</vt:lpstr>
      <vt:lpstr>Presentación de PowerPoint</vt:lpstr>
      <vt:lpstr>Presentación de PowerPoint</vt:lpstr>
      <vt:lpstr>Presentación de PowerPoint</vt:lpstr>
      <vt:lpstr>Preguntas Orientadoras</vt:lpstr>
      <vt:lpstr>Preguntas Orientadoras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Sandra Milena, Gualteros Mendieta</dc:creator>
  <cp:lastModifiedBy>- LENOVO -</cp:lastModifiedBy>
  <cp:revision>43</cp:revision>
  <dcterms:created xsi:type="dcterms:W3CDTF">2025-08-12T13:59:29Z</dcterms:created>
  <dcterms:modified xsi:type="dcterms:W3CDTF">2025-08-14T02:13:58Z</dcterms:modified>
</cp:coreProperties>
</file>